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9" r:id="rId3"/>
    <p:sldId id="303" r:id="rId4"/>
    <p:sldId id="305" r:id="rId5"/>
    <p:sldId id="263" r:id="rId6"/>
    <p:sldId id="307" r:id="rId7"/>
    <p:sldId id="265" r:id="rId8"/>
    <p:sldId id="264" r:id="rId9"/>
    <p:sldId id="282" r:id="rId10"/>
    <p:sldId id="295" r:id="rId11"/>
    <p:sldId id="278" r:id="rId12"/>
    <p:sldId id="266" r:id="rId13"/>
    <p:sldId id="267" r:id="rId14"/>
    <p:sldId id="268" r:id="rId15"/>
    <p:sldId id="269" r:id="rId16"/>
    <p:sldId id="270" r:id="rId17"/>
    <p:sldId id="293" r:id="rId18"/>
    <p:sldId id="272" r:id="rId19"/>
    <p:sldId id="273" r:id="rId20"/>
    <p:sldId id="309" r:id="rId21"/>
    <p:sldId id="294" r:id="rId22"/>
    <p:sldId id="277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03F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604" y="-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-276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1485FC-83B0-4023-BCC0-A631D34FF253}" type="doc">
      <dgm:prSet loTypeId="urn:microsoft.com/office/officeart/2005/8/layout/cycle7#1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62EBDE06-C9AB-42DC-803B-ECC83FB09734}">
      <dgm:prSet phldrT="[文本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1600" b="1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rPr>
            <a:t>采购缺乏</a:t>
          </a:r>
          <a:endParaRPr lang="en-US" altLang="zh-CN" sz="1600" b="1" dirty="0" smtClean="0">
            <a:solidFill>
              <a:srgbClr val="7030A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600" b="1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rPr>
            <a:t>指导、透明</a:t>
          </a:r>
          <a:endParaRPr lang="zh-CN" altLang="en-US" sz="1600" b="1" dirty="0">
            <a:solidFill>
              <a:srgbClr val="7030A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6C35935-6A64-4311-B6DE-FE39C1D42CE8}" type="parTrans" cxnId="{43F4B8C4-B7CD-4E6D-8C25-1D655A61CF41}">
      <dgm:prSet/>
      <dgm:spPr/>
      <dgm:t>
        <a:bodyPr/>
        <a:lstStyle/>
        <a:p>
          <a:endParaRPr lang="zh-CN" altLang="en-US"/>
        </a:p>
      </dgm:t>
    </dgm:pt>
    <dgm:pt modelId="{DBF0DF33-37A8-4701-8DE4-9ED73D4FA1FD}" type="sibTrans" cxnId="{43F4B8C4-B7CD-4E6D-8C25-1D655A61CF41}">
      <dgm:prSet/>
      <dgm:spPr/>
      <dgm:t>
        <a:bodyPr/>
        <a:lstStyle/>
        <a:p>
          <a:endParaRPr lang="zh-CN" altLang="en-US"/>
        </a:p>
      </dgm:t>
    </dgm:pt>
    <dgm:pt modelId="{25AC871D-9256-44E7-B458-313E1F973C6C}">
      <dgm:prSet phldrT="[文本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zh-CN" altLang="en-US" b="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rPr>
            <a:t>价格混乱</a:t>
          </a:r>
          <a:endParaRPr lang="zh-CN" altLang="en-US" dirty="0"/>
        </a:p>
      </dgm:t>
    </dgm:pt>
    <dgm:pt modelId="{D346D425-3232-4FAD-8F3D-A8C0B30531C5}" type="parTrans" cxnId="{0463B4B3-64F5-4FB9-B5EF-46698F5F92E9}">
      <dgm:prSet/>
      <dgm:spPr/>
      <dgm:t>
        <a:bodyPr/>
        <a:lstStyle/>
        <a:p>
          <a:endParaRPr lang="zh-CN" altLang="en-US"/>
        </a:p>
      </dgm:t>
    </dgm:pt>
    <dgm:pt modelId="{FC0ADE05-B668-4B81-85B1-5285442A8CE4}" type="sibTrans" cxnId="{0463B4B3-64F5-4FB9-B5EF-46698F5F92E9}">
      <dgm:prSet/>
      <dgm:spPr/>
      <dgm:t>
        <a:bodyPr/>
        <a:lstStyle/>
        <a:p>
          <a:endParaRPr lang="zh-CN" altLang="en-US"/>
        </a:p>
      </dgm:t>
    </dgm:pt>
    <dgm:pt modelId="{186B2AA1-C22E-47E5-8B82-8405FFBC736D}">
      <dgm:prSet phldrT="[文本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b="1" dirty="0" smtClean="0">
              <a:solidFill>
                <a:srgbClr val="7030A0"/>
              </a:solidFill>
            </a:rPr>
            <a:t>品规复杂</a:t>
          </a:r>
          <a:endParaRPr lang="zh-CN" altLang="en-US" b="1" dirty="0">
            <a:solidFill>
              <a:srgbClr val="7030A0"/>
            </a:solidFill>
          </a:endParaRPr>
        </a:p>
      </dgm:t>
    </dgm:pt>
    <dgm:pt modelId="{622CA37A-D7E8-4E22-9D4C-D3F23C8C9A39}" type="parTrans" cxnId="{F5DD71B0-1EE7-47CC-A192-3D8CBDC2A702}">
      <dgm:prSet/>
      <dgm:spPr/>
      <dgm:t>
        <a:bodyPr/>
        <a:lstStyle/>
        <a:p>
          <a:endParaRPr lang="zh-CN" altLang="en-US"/>
        </a:p>
      </dgm:t>
    </dgm:pt>
    <dgm:pt modelId="{C90368AF-04B5-4ECF-AD6B-6AE9717842B4}" type="sibTrans" cxnId="{F5DD71B0-1EE7-47CC-A192-3D8CBDC2A702}">
      <dgm:prSet/>
      <dgm:spPr/>
      <dgm:t>
        <a:bodyPr/>
        <a:lstStyle/>
        <a:p>
          <a:endParaRPr lang="zh-CN" altLang="en-US"/>
        </a:p>
      </dgm:t>
    </dgm:pt>
    <dgm:pt modelId="{4FE270CC-A364-45A5-B4EE-082BE01177A9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zh-CN" altLang="en-US" b="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rPr>
            <a:t>管理追溯难</a:t>
          </a:r>
          <a:endParaRPr kumimoji="1" lang="zh-CN" altLang="en-US" b="0" cap="all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solidFill>
              <a:srgbClr val="002060"/>
            </a:solidFill>
            <a:effectLst>
              <a:reflection blurRad="12700" stA="28000" endPos="45000" dist="1000" dir="5400000" sy="-100000" algn="bl" rotWithShape="0"/>
            </a:effectLst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B0D925B-8F3A-45A4-B456-8145711245BC}" type="parTrans" cxnId="{498961C5-6ECB-4972-A583-056257FA6C77}">
      <dgm:prSet/>
      <dgm:spPr/>
      <dgm:t>
        <a:bodyPr/>
        <a:lstStyle/>
        <a:p>
          <a:endParaRPr lang="zh-CN" altLang="en-US"/>
        </a:p>
      </dgm:t>
    </dgm:pt>
    <dgm:pt modelId="{192600E4-5036-4651-86FD-AC6067AE853F}" type="sibTrans" cxnId="{498961C5-6ECB-4972-A583-056257FA6C77}">
      <dgm:prSet/>
      <dgm:spPr/>
      <dgm:t>
        <a:bodyPr/>
        <a:lstStyle/>
        <a:p>
          <a:endParaRPr lang="zh-CN" altLang="en-US"/>
        </a:p>
      </dgm:t>
    </dgm:pt>
    <dgm:pt modelId="{64EA4764-ADBF-4160-9EDF-C6D15E1A46D3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zh-CN" altLang="en-US" b="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rPr>
            <a:t>流通环节多</a:t>
          </a:r>
          <a:endParaRPr kumimoji="1" lang="zh-CN" altLang="en-US" b="0" cap="all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solidFill>
              <a:srgbClr val="002060"/>
            </a:solidFill>
            <a:effectLst>
              <a:reflection blurRad="12700" stA="28000" endPos="45000" dist="1000" dir="5400000" sy="-100000" algn="bl" rotWithShape="0"/>
            </a:effectLst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D5A7602-17E6-45C6-9551-99589BE7FB7B}" type="parTrans" cxnId="{623FF433-7DC6-40BA-8A98-127A02A7C622}">
      <dgm:prSet/>
      <dgm:spPr/>
      <dgm:t>
        <a:bodyPr/>
        <a:lstStyle/>
        <a:p>
          <a:endParaRPr lang="zh-CN" altLang="en-US"/>
        </a:p>
      </dgm:t>
    </dgm:pt>
    <dgm:pt modelId="{38B81DB9-6A11-423B-B5A0-DB38A0627E60}" type="sibTrans" cxnId="{623FF433-7DC6-40BA-8A98-127A02A7C622}">
      <dgm:prSet/>
      <dgm:spPr/>
      <dgm:t>
        <a:bodyPr/>
        <a:lstStyle/>
        <a:p>
          <a:endParaRPr lang="zh-CN" altLang="en-US"/>
        </a:p>
      </dgm:t>
    </dgm:pt>
    <dgm:pt modelId="{9708C7DD-7EEB-4925-AADA-A35E10083DCA}" type="pres">
      <dgm:prSet presAssocID="{4A1485FC-83B0-4023-BCC0-A631D34FF25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F55F898-CE5F-4B64-806A-189ADD32B966}" type="pres">
      <dgm:prSet presAssocID="{62EBDE06-C9AB-42DC-803B-ECC83FB0973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83A1C6-988A-4416-BE59-FF1DA6F916F2}" type="pres">
      <dgm:prSet presAssocID="{DBF0DF33-37A8-4701-8DE4-9ED73D4FA1FD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FD8DFC71-060B-4FC2-86B7-53CBF62B7807}" type="pres">
      <dgm:prSet presAssocID="{DBF0DF33-37A8-4701-8DE4-9ED73D4FA1FD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282D0DFA-A3A4-4A07-A3E2-87482F71DE0C}" type="pres">
      <dgm:prSet presAssocID="{4FE270CC-A364-45A5-B4EE-082BE01177A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A8B5E7-EDBD-4265-B168-4D543E6025E8}" type="pres">
      <dgm:prSet presAssocID="{192600E4-5036-4651-86FD-AC6067AE853F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BED7CA68-7DE9-4ECC-B7D7-4A8D24202A26}" type="pres">
      <dgm:prSet presAssocID="{192600E4-5036-4651-86FD-AC6067AE853F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17FB9A54-EEEB-41DC-ABF2-5FEB7980D92C}" type="pres">
      <dgm:prSet presAssocID="{25AC871D-9256-44E7-B458-313E1F973C6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1E2E92-013B-41CC-BAD1-CEC69D62ECD9}" type="pres">
      <dgm:prSet presAssocID="{FC0ADE05-B668-4B81-85B1-5285442A8CE4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146C2D22-B0F4-4D63-B409-964BD8BF9231}" type="pres">
      <dgm:prSet presAssocID="{FC0ADE05-B668-4B81-85B1-5285442A8CE4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E94FFD12-0B48-45B8-B59F-FE161CA94604}" type="pres">
      <dgm:prSet presAssocID="{186B2AA1-C22E-47E5-8B82-8405FFBC736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D8C5F7-3485-4D3D-ADE9-AD90E322B2FD}" type="pres">
      <dgm:prSet presAssocID="{C90368AF-04B5-4ECF-AD6B-6AE9717842B4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3E2E888-561B-45AF-B1DD-45001DBDA51A}" type="pres">
      <dgm:prSet presAssocID="{C90368AF-04B5-4ECF-AD6B-6AE9717842B4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D4B08A11-8CF9-435C-BD8B-B776CA61C458}" type="pres">
      <dgm:prSet presAssocID="{64EA4764-ADBF-4160-9EDF-C6D15E1A46D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56BECA-9389-4513-ADEB-13DFEB8C4F85}" type="pres">
      <dgm:prSet presAssocID="{38B81DB9-6A11-423B-B5A0-DB38A0627E60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CC3C7A2B-E84A-404F-A406-F42D3FAAF54E}" type="pres">
      <dgm:prSet presAssocID="{38B81DB9-6A11-423B-B5A0-DB38A0627E60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DF1369A5-E0A7-4592-B3F6-E583F86C0738}" type="presOf" srcId="{FC0ADE05-B668-4B81-85B1-5285442A8CE4}" destId="{146C2D22-B0F4-4D63-B409-964BD8BF9231}" srcOrd="1" destOrd="0" presId="urn:microsoft.com/office/officeart/2005/8/layout/cycle7#1"/>
    <dgm:cxn modelId="{87A86F3E-3729-4661-BDB2-421BA23091A5}" type="presOf" srcId="{C90368AF-04B5-4ECF-AD6B-6AE9717842B4}" destId="{73D8C5F7-3485-4D3D-ADE9-AD90E322B2FD}" srcOrd="0" destOrd="0" presId="urn:microsoft.com/office/officeart/2005/8/layout/cycle7#1"/>
    <dgm:cxn modelId="{498961C5-6ECB-4972-A583-056257FA6C77}" srcId="{4A1485FC-83B0-4023-BCC0-A631D34FF253}" destId="{4FE270CC-A364-45A5-B4EE-082BE01177A9}" srcOrd="1" destOrd="0" parTransId="{2B0D925B-8F3A-45A4-B456-8145711245BC}" sibTransId="{192600E4-5036-4651-86FD-AC6067AE853F}"/>
    <dgm:cxn modelId="{DFF6D31E-7960-4925-BB42-017530147879}" type="presOf" srcId="{38B81DB9-6A11-423B-B5A0-DB38A0627E60}" destId="{0C56BECA-9389-4513-ADEB-13DFEB8C4F85}" srcOrd="0" destOrd="0" presId="urn:microsoft.com/office/officeart/2005/8/layout/cycle7#1"/>
    <dgm:cxn modelId="{6823CB49-BC0B-4AEF-8DB3-94CFEBB4334E}" type="presOf" srcId="{25AC871D-9256-44E7-B458-313E1F973C6C}" destId="{17FB9A54-EEEB-41DC-ABF2-5FEB7980D92C}" srcOrd="0" destOrd="0" presId="urn:microsoft.com/office/officeart/2005/8/layout/cycle7#1"/>
    <dgm:cxn modelId="{48F4EE28-4234-4F54-BF7C-FDD2CD42BC29}" type="presOf" srcId="{38B81DB9-6A11-423B-B5A0-DB38A0627E60}" destId="{CC3C7A2B-E84A-404F-A406-F42D3FAAF54E}" srcOrd="1" destOrd="0" presId="urn:microsoft.com/office/officeart/2005/8/layout/cycle7#1"/>
    <dgm:cxn modelId="{D1E314AC-085E-43CB-8C19-42EB779B4A7B}" type="presOf" srcId="{4FE270CC-A364-45A5-B4EE-082BE01177A9}" destId="{282D0DFA-A3A4-4A07-A3E2-87482F71DE0C}" srcOrd="0" destOrd="0" presId="urn:microsoft.com/office/officeart/2005/8/layout/cycle7#1"/>
    <dgm:cxn modelId="{0463B4B3-64F5-4FB9-B5EF-46698F5F92E9}" srcId="{4A1485FC-83B0-4023-BCC0-A631D34FF253}" destId="{25AC871D-9256-44E7-B458-313E1F973C6C}" srcOrd="2" destOrd="0" parTransId="{D346D425-3232-4FAD-8F3D-A8C0B30531C5}" sibTransId="{FC0ADE05-B668-4B81-85B1-5285442A8CE4}"/>
    <dgm:cxn modelId="{7A58DC13-C936-4562-95D4-EF00D4D2F774}" type="presOf" srcId="{192600E4-5036-4651-86FD-AC6067AE853F}" destId="{36A8B5E7-EDBD-4265-B168-4D543E6025E8}" srcOrd="0" destOrd="0" presId="urn:microsoft.com/office/officeart/2005/8/layout/cycle7#1"/>
    <dgm:cxn modelId="{34FBA7AA-8645-4BE6-9A3B-E4235D309FE9}" type="presOf" srcId="{64EA4764-ADBF-4160-9EDF-C6D15E1A46D3}" destId="{D4B08A11-8CF9-435C-BD8B-B776CA61C458}" srcOrd="0" destOrd="0" presId="urn:microsoft.com/office/officeart/2005/8/layout/cycle7#1"/>
    <dgm:cxn modelId="{48E63206-AC28-46FD-8390-7FDFA6B4EB97}" type="presOf" srcId="{DBF0DF33-37A8-4701-8DE4-9ED73D4FA1FD}" destId="{9983A1C6-988A-4416-BE59-FF1DA6F916F2}" srcOrd="0" destOrd="0" presId="urn:microsoft.com/office/officeart/2005/8/layout/cycle7#1"/>
    <dgm:cxn modelId="{D1D394D2-258E-4C21-8F49-5B5125330358}" type="presOf" srcId="{186B2AA1-C22E-47E5-8B82-8405FFBC736D}" destId="{E94FFD12-0B48-45B8-B59F-FE161CA94604}" srcOrd="0" destOrd="0" presId="urn:microsoft.com/office/officeart/2005/8/layout/cycle7#1"/>
    <dgm:cxn modelId="{F5DD71B0-1EE7-47CC-A192-3D8CBDC2A702}" srcId="{4A1485FC-83B0-4023-BCC0-A631D34FF253}" destId="{186B2AA1-C22E-47E5-8B82-8405FFBC736D}" srcOrd="3" destOrd="0" parTransId="{622CA37A-D7E8-4E22-9D4C-D3F23C8C9A39}" sibTransId="{C90368AF-04B5-4ECF-AD6B-6AE9717842B4}"/>
    <dgm:cxn modelId="{DDB85213-79D4-4F62-9E96-C32420BC2946}" type="presOf" srcId="{62EBDE06-C9AB-42DC-803B-ECC83FB09734}" destId="{5F55F898-CE5F-4B64-806A-189ADD32B966}" srcOrd="0" destOrd="0" presId="urn:microsoft.com/office/officeart/2005/8/layout/cycle7#1"/>
    <dgm:cxn modelId="{771FC042-527D-47A4-A573-6EB177D6CBB0}" type="presOf" srcId="{192600E4-5036-4651-86FD-AC6067AE853F}" destId="{BED7CA68-7DE9-4ECC-B7D7-4A8D24202A26}" srcOrd="1" destOrd="0" presId="urn:microsoft.com/office/officeart/2005/8/layout/cycle7#1"/>
    <dgm:cxn modelId="{92D25661-90F9-40A3-B8A6-93C5D0224CD7}" type="presOf" srcId="{FC0ADE05-B668-4B81-85B1-5285442A8CE4}" destId="{6F1E2E92-013B-41CC-BAD1-CEC69D62ECD9}" srcOrd="0" destOrd="0" presId="urn:microsoft.com/office/officeart/2005/8/layout/cycle7#1"/>
    <dgm:cxn modelId="{7C0B49B9-507D-4042-9697-B40E6429DCD6}" type="presOf" srcId="{4A1485FC-83B0-4023-BCC0-A631D34FF253}" destId="{9708C7DD-7EEB-4925-AADA-A35E10083DCA}" srcOrd="0" destOrd="0" presId="urn:microsoft.com/office/officeart/2005/8/layout/cycle7#1"/>
    <dgm:cxn modelId="{754B0B0E-0F68-4541-90BA-93E0005ABEED}" type="presOf" srcId="{C90368AF-04B5-4ECF-AD6B-6AE9717842B4}" destId="{23E2E888-561B-45AF-B1DD-45001DBDA51A}" srcOrd="1" destOrd="0" presId="urn:microsoft.com/office/officeart/2005/8/layout/cycle7#1"/>
    <dgm:cxn modelId="{623FF433-7DC6-40BA-8A98-127A02A7C622}" srcId="{4A1485FC-83B0-4023-BCC0-A631D34FF253}" destId="{64EA4764-ADBF-4160-9EDF-C6D15E1A46D3}" srcOrd="4" destOrd="0" parTransId="{6D5A7602-17E6-45C6-9551-99589BE7FB7B}" sibTransId="{38B81DB9-6A11-423B-B5A0-DB38A0627E60}"/>
    <dgm:cxn modelId="{43F4B8C4-B7CD-4E6D-8C25-1D655A61CF41}" srcId="{4A1485FC-83B0-4023-BCC0-A631D34FF253}" destId="{62EBDE06-C9AB-42DC-803B-ECC83FB09734}" srcOrd="0" destOrd="0" parTransId="{06C35935-6A64-4311-B6DE-FE39C1D42CE8}" sibTransId="{DBF0DF33-37A8-4701-8DE4-9ED73D4FA1FD}"/>
    <dgm:cxn modelId="{D1F6B7C2-670C-420E-A73F-D7D4B491BB36}" type="presOf" srcId="{DBF0DF33-37A8-4701-8DE4-9ED73D4FA1FD}" destId="{FD8DFC71-060B-4FC2-86B7-53CBF62B7807}" srcOrd="1" destOrd="0" presId="urn:microsoft.com/office/officeart/2005/8/layout/cycle7#1"/>
    <dgm:cxn modelId="{14FA4BCB-BD75-44FF-8679-F0F1D12EA70E}" type="presParOf" srcId="{9708C7DD-7EEB-4925-AADA-A35E10083DCA}" destId="{5F55F898-CE5F-4B64-806A-189ADD32B966}" srcOrd="0" destOrd="0" presId="urn:microsoft.com/office/officeart/2005/8/layout/cycle7#1"/>
    <dgm:cxn modelId="{F5656E01-3DE2-4AF9-93EC-7CE814B27198}" type="presParOf" srcId="{9708C7DD-7EEB-4925-AADA-A35E10083DCA}" destId="{9983A1C6-988A-4416-BE59-FF1DA6F916F2}" srcOrd="1" destOrd="0" presId="urn:microsoft.com/office/officeart/2005/8/layout/cycle7#1"/>
    <dgm:cxn modelId="{4EA7960B-3631-43D0-97E8-7CC3BBD9D713}" type="presParOf" srcId="{9983A1C6-988A-4416-BE59-FF1DA6F916F2}" destId="{FD8DFC71-060B-4FC2-86B7-53CBF62B7807}" srcOrd="0" destOrd="0" presId="urn:microsoft.com/office/officeart/2005/8/layout/cycle7#1"/>
    <dgm:cxn modelId="{26C48AEF-4529-429E-98B4-7AA7BBE8F827}" type="presParOf" srcId="{9708C7DD-7EEB-4925-AADA-A35E10083DCA}" destId="{282D0DFA-A3A4-4A07-A3E2-87482F71DE0C}" srcOrd="2" destOrd="0" presId="urn:microsoft.com/office/officeart/2005/8/layout/cycle7#1"/>
    <dgm:cxn modelId="{1895F2E0-F248-4DDC-A5BB-F168E4019C6C}" type="presParOf" srcId="{9708C7DD-7EEB-4925-AADA-A35E10083DCA}" destId="{36A8B5E7-EDBD-4265-B168-4D543E6025E8}" srcOrd="3" destOrd="0" presId="urn:microsoft.com/office/officeart/2005/8/layout/cycle7#1"/>
    <dgm:cxn modelId="{9842FBC4-76D5-4D65-8324-67C03EDB4AD1}" type="presParOf" srcId="{36A8B5E7-EDBD-4265-B168-4D543E6025E8}" destId="{BED7CA68-7DE9-4ECC-B7D7-4A8D24202A26}" srcOrd="0" destOrd="0" presId="urn:microsoft.com/office/officeart/2005/8/layout/cycle7#1"/>
    <dgm:cxn modelId="{32E5425C-01F1-4A4E-8364-8D6CA352281B}" type="presParOf" srcId="{9708C7DD-7EEB-4925-AADA-A35E10083DCA}" destId="{17FB9A54-EEEB-41DC-ABF2-5FEB7980D92C}" srcOrd="4" destOrd="0" presId="urn:microsoft.com/office/officeart/2005/8/layout/cycle7#1"/>
    <dgm:cxn modelId="{3E99C20C-F2E1-4217-A411-020562F402B3}" type="presParOf" srcId="{9708C7DD-7EEB-4925-AADA-A35E10083DCA}" destId="{6F1E2E92-013B-41CC-BAD1-CEC69D62ECD9}" srcOrd="5" destOrd="0" presId="urn:microsoft.com/office/officeart/2005/8/layout/cycle7#1"/>
    <dgm:cxn modelId="{47FEDFF9-9A44-4590-BE7B-6E7C8E1C64E0}" type="presParOf" srcId="{6F1E2E92-013B-41CC-BAD1-CEC69D62ECD9}" destId="{146C2D22-B0F4-4D63-B409-964BD8BF9231}" srcOrd="0" destOrd="0" presId="urn:microsoft.com/office/officeart/2005/8/layout/cycle7#1"/>
    <dgm:cxn modelId="{CFF3B0D1-65BD-4BA2-A145-9F5B911B3235}" type="presParOf" srcId="{9708C7DD-7EEB-4925-AADA-A35E10083DCA}" destId="{E94FFD12-0B48-45B8-B59F-FE161CA94604}" srcOrd="6" destOrd="0" presId="urn:microsoft.com/office/officeart/2005/8/layout/cycle7#1"/>
    <dgm:cxn modelId="{EAF14D5D-70BD-4FC4-94E5-3C7C57477006}" type="presParOf" srcId="{9708C7DD-7EEB-4925-AADA-A35E10083DCA}" destId="{73D8C5F7-3485-4D3D-ADE9-AD90E322B2FD}" srcOrd="7" destOrd="0" presId="urn:microsoft.com/office/officeart/2005/8/layout/cycle7#1"/>
    <dgm:cxn modelId="{41B7ABE3-C255-47E3-A29D-CD144A8C4AC4}" type="presParOf" srcId="{73D8C5F7-3485-4D3D-ADE9-AD90E322B2FD}" destId="{23E2E888-561B-45AF-B1DD-45001DBDA51A}" srcOrd="0" destOrd="0" presId="urn:microsoft.com/office/officeart/2005/8/layout/cycle7#1"/>
    <dgm:cxn modelId="{C0F18CDD-C1E8-4E7F-9476-47577F68A6A9}" type="presParOf" srcId="{9708C7DD-7EEB-4925-AADA-A35E10083DCA}" destId="{D4B08A11-8CF9-435C-BD8B-B776CA61C458}" srcOrd="8" destOrd="0" presId="urn:microsoft.com/office/officeart/2005/8/layout/cycle7#1"/>
    <dgm:cxn modelId="{55E35035-99E0-465C-9140-C0C36B8E9317}" type="presParOf" srcId="{9708C7DD-7EEB-4925-AADA-A35E10083DCA}" destId="{0C56BECA-9389-4513-ADEB-13DFEB8C4F85}" srcOrd="9" destOrd="0" presId="urn:microsoft.com/office/officeart/2005/8/layout/cycle7#1"/>
    <dgm:cxn modelId="{DAA76637-A988-489C-B149-3C93B3705EA2}" type="presParOf" srcId="{0C56BECA-9389-4513-ADEB-13DFEB8C4F85}" destId="{CC3C7A2B-E84A-404F-A406-F42D3FAAF54E}" srcOrd="0" destOrd="0" presId="urn:microsoft.com/office/officeart/2005/8/layout/cycle7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#1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Sty" val="arr"/>
                    <dgm:param type="endSty" val="arr"/>
                    <dgm:param type="begPts" val="radial"/>
                    <dgm:param type="endPts" val="radial"/>
                  </dgm:alg>
                </dgm:if>
                <dgm:else name="Name8">
                  <dgm:alg type="conn">
                    <dgm:param type="begSty" val="arr"/>
                    <dgm:param type="endSty" val="arr"/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0C2F63-9E8C-4BCD-8A04-36B23163785A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0F2B4-1863-485A-BF8F-8423238829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52A7F9-EC1C-49DE-883B-48C07D8E326B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CD582-A649-494F-9F3A-649968618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1648770736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按照省医改实施方案的要求，两票制对大型企业来说，会成为医院一厂家之间的桥梁，更多的供应商将依托大企业实施配送和临床服务。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随着医用耗材阳光采购的实施，现有配送商分分为两个方面，一些国有企业、大型企业可能会成为医院耗材的集中配送商，部分供应商可能会成为专业的服务商，专门做临床服务工作。所有，供应商朋友</a:t>
            </a:r>
            <a:r>
              <a:rPr lang="zh-CN" altLang="en-US" baseline="0" dirty="0" smtClean="0"/>
              <a:t>们要看清形势，寻找像派昂这样的企业合作，谋划未来发展之路。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不管是阳光采购，还是集中配送，都需要一套强大的信息化平台软件，为医院和供应商服务，并直接与省药械采购平台对接，实现医用耗材供应链的全程可追溯管理。至少在以下功能模块必须达到。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1648770736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首先，讲解一下我国医疗器械发展的形势，由此引入到耗材发展和使用的基本情况。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此处重点讲解医用耗材领域的分布情况，进口与国内产品的比例情况。</a:t>
            </a:r>
            <a:r>
              <a:rPr lang="en-US" altLang="zh-CN" dirty="0" smtClean="0"/>
              <a:t>2020</a:t>
            </a:r>
            <a:r>
              <a:rPr lang="zh-CN" altLang="en-US" dirty="0" smtClean="0"/>
              <a:t>年国家医改的主要目标是国产产品占据市场</a:t>
            </a:r>
            <a:r>
              <a:rPr lang="en-US" altLang="zh-CN" dirty="0" smtClean="0"/>
              <a:t>70%</a:t>
            </a:r>
            <a:r>
              <a:rPr lang="zh-CN" altLang="en-US" dirty="0" smtClean="0"/>
              <a:t>的份额。要实现这个目标，必须</a:t>
            </a:r>
            <a:r>
              <a:rPr lang="zh-CN" altLang="en-US" baseline="0" dirty="0" smtClean="0"/>
              <a:t>采取互联网</a:t>
            </a:r>
            <a:r>
              <a:rPr lang="en-US" altLang="zh-CN" baseline="0" dirty="0" smtClean="0"/>
              <a:t>+</a:t>
            </a:r>
            <a:r>
              <a:rPr lang="zh-CN" altLang="en-US" baseline="0" dirty="0" smtClean="0"/>
              <a:t>的手段和方法，提高耗材的研发、生产、流通能力。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由于医用</a:t>
            </a:r>
            <a:r>
              <a:rPr lang="zh-CN" altLang="en-US" baseline="0" dirty="0" smtClean="0"/>
              <a:t>耗材品种多、种类杂，耗材管理比较混乱，加之很多不安全的因素，因此实施耗材的阳光采购势在必行。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陕西省卫计委专门出台的相关文件</a:t>
            </a:r>
            <a:r>
              <a:rPr lang="zh-CN" altLang="en-US" baseline="0" dirty="0" smtClean="0"/>
              <a:t>，明确了耗材阳光采购的相关要求。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目前耗材市场的配送情况，医院采购耗材的主要模式。每个省市、地区、医院都</a:t>
            </a:r>
            <a:r>
              <a:rPr lang="zh-CN" altLang="en-US" baseline="0" dirty="0" smtClean="0"/>
              <a:t>不完全相同，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不管是现在的采购模式、还是阳光采购模式，都需要供应商实施配送，因此，订单和结算需要在线上完成，以提高工作效率。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实施阳光采购，特别是配送商要供应更多的产品，就对仓储和物流环节有了特殊</a:t>
            </a:r>
            <a:r>
              <a:rPr lang="zh-CN" altLang="en-US" baseline="0" dirty="0" smtClean="0"/>
              <a:t>的要求，只有满足药监部门的监管要求，才能保证医院所需耗材的质量安全，也能高效的实施配送，因此，实施阳光采购以后，对供应商的仓储条件和设施有了更高的要求。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CD582-A649-494F-9F3A-6499686185C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6E316-75F3-4A1E-8987-53A4AFAA5D77}" type="datetimeFigureOut">
              <a:rPr lang="zh-CN" altLang="en-US" smtClean="0"/>
              <a:pPr/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7F5C3-60B2-4FFE-8CA5-7B8FEC1AE7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  <p:sp>
        <p:nvSpPr>
          <p:cNvPr id="3078" name="Rectangle 20"/>
          <p:cNvSpPr>
            <a:spLocks noChangeArrowheads="1"/>
          </p:cNvSpPr>
          <p:nvPr/>
        </p:nvSpPr>
        <p:spPr bwMode="auto">
          <a:xfrm>
            <a:off x="0" y="4948256"/>
            <a:ext cx="9144000" cy="88106"/>
          </a:xfrm>
          <a:prstGeom prst="rect">
            <a:avLst/>
          </a:prstGeom>
          <a:solidFill>
            <a:srgbClr val="3399FF"/>
          </a:solidFill>
          <a:ln w="9525">
            <a:solidFill>
              <a:srgbClr val="0066FF"/>
            </a:solidFill>
            <a:miter lim="800000"/>
          </a:ln>
        </p:spPr>
        <p:txBody>
          <a:bodyPr wrap="none" anchor="ctr"/>
          <a:lstStyle/>
          <a:p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0181"/>
            <a:ext cx="9599208" cy="23698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医用耗材阳光采购的未来发展及需求</a:t>
            </a:r>
            <a:endParaRPr lang="en-US" altLang="zh-CN" sz="36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西安市红会医院器械科   马兰</a:t>
            </a:r>
            <a:endParaRPr lang="en-US" altLang="zh-CN" sz="28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8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7143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406" y="28500"/>
            <a:ext cx="5072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rgbClr val="0F03F7"/>
              </a:solidFill>
            </a:endParaRPr>
          </a:p>
        </p:txBody>
      </p:sp>
      <p:pic>
        <p:nvPicPr>
          <p:cNvPr id="13" name="图片 12" descr="56500143302984928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13451" y="-18"/>
            <a:ext cx="859144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</a:t>
            </a: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疗机构耗材、试剂管理现状</a:t>
            </a:r>
            <a:r>
              <a:rPr lang="en-US" altLang="zh-CN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耗材需求量大：业务收入占比大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品规多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数千种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形式复杂：组合，套装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措施：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划分专门的部门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器械科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（负责耗材、诊断试剂的采购、管理工作）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107120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142844" y="0"/>
            <a:ext cx="507209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第二部分：医院耗材目前采购形式及途径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AutoShape 3" descr="C:\Users\thinkpad\AppData\Roaming\Tencent\Users\869764322\QQ\WinTemp\RichOle\D()6~D7YN4ZAN~$~1}C0Q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652" name="AutoShape 4" descr="C:\Users\thinkpad\AppData\Roaming\Tencent\Users\869764322\QQ\WinTemp\RichOle\D()6~D7YN4ZAN~$~1}C0Q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653" name="AutoShape 5" descr="C:\Users\thinkpad\AppData\Roaming\Tencent\Users\869764322\QQ\WinTemp\RichOle\D()6~D7YN4ZAN~$~1}C0Q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654" name="AutoShape 6" descr="C:\Users\thinkpad\AppData\Roaming\Tencent\Users\869764322\QQ\WinTemp\RichOle\D()6~D7YN4ZAN~$~1}C0Q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714348" y="1142990"/>
            <a:ext cx="1143008" cy="50006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科室申请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571736" y="1142990"/>
            <a:ext cx="1143008" cy="50006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审批采购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86314" y="1142990"/>
            <a:ext cx="1143008" cy="50006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供应商资质及三证审查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714876" y="2405061"/>
            <a:ext cx="1360724" cy="66675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采购订货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电话或短信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643174" y="2428874"/>
            <a:ext cx="1143008" cy="500066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综合生成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采购计划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929190" y="3524255"/>
            <a:ext cx="979721" cy="333378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科室申请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857752" y="4286262"/>
            <a:ext cx="1143008" cy="500066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科室领用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571736" y="4286262"/>
            <a:ext cx="1143008" cy="500066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科室使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用计费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14348" y="4286262"/>
            <a:ext cx="1143008" cy="500066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发票结算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072330" y="2428874"/>
            <a:ext cx="1143008" cy="500066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验收入库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000892" y="4119573"/>
            <a:ext cx="1197437" cy="666754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库存管理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929454" y="1142990"/>
            <a:ext cx="1143008" cy="50006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78000"/>
              </a:srgbClr>
            </a:outerShdw>
          </a:effectLst>
          <a:scene3d>
            <a:camera prst="obliqueTopRight"/>
            <a:lightRig rig="threePt" dir="t">
              <a:rot lat="0" lon="0" rev="1800000"/>
            </a:lightRig>
          </a:scene3d>
          <a:sp3d extrusionH="95250" contourW="25400"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各供应商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送货到医院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右箭头 27"/>
          <p:cNvSpPr/>
          <p:nvPr/>
        </p:nvSpPr>
        <p:spPr>
          <a:xfrm rot="5400000">
            <a:off x="5201334" y="1870978"/>
            <a:ext cx="333378" cy="163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9" name="右箭头 28"/>
          <p:cNvSpPr/>
          <p:nvPr/>
        </p:nvSpPr>
        <p:spPr>
          <a:xfrm>
            <a:off x="2143108" y="1262053"/>
            <a:ext cx="326573" cy="166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0" name="右箭头 29"/>
          <p:cNvSpPr/>
          <p:nvPr/>
        </p:nvSpPr>
        <p:spPr>
          <a:xfrm>
            <a:off x="4143372" y="1262052"/>
            <a:ext cx="469449" cy="1666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右箭头 30"/>
          <p:cNvSpPr/>
          <p:nvPr/>
        </p:nvSpPr>
        <p:spPr>
          <a:xfrm rot="18624068">
            <a:off x="6400052" y="1831003"/>
            <a:ext cx="570913" cy="2314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2" name="右箭头 31"/>
          <p:cNvSpPr/>
          <p:nvPr/>
        </p:nvSpPr>
        <p:spPr>
          <a:xfrm rot="5400000">
            <a:off x="7388131" y="1898759"/>
            <a:ext cx="388940" cy="163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3" name="右箭头 32"/>
          <p:cNvSpPr/>
          <p:nvPr/>
        </p:nvSpPr>
        <p:spPr>
          <a:xfrm rot="5400000">
            <a:off x="7304788" y="3339424"/>
            <a:ext cx="555627" cy="163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右箭头 33"/>
          <p:cNvSpPr/>
          <p:nvPr/>
        </p:nvSpPr>
        <p:spPr>
          <a:xfrm>
            <a:off x="6572264" y="2547937"/>
            <a:ext cx="326573" cy="166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右箭头 35"/>
          <p:cNvSpPr/>
          <p:nvPr/>
        </p:nvSpPr>
        <p:spPr>
          <a:xfrm rot="5400000">
            <a:off x="5310193" y="3976697"/>
            <a:ext cx="238125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右箭头 37"/>
          <p:cNvSpPr/>
          <p:nvPr/>
        </p:nvSpPr>
        <p:spPr>
          <a:xfrm rot="10800000">
            <a:off x="6429388" y="4262448"/>
            <a:ext cx="326573" cy="166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右箭头 38"/>
          <p:cNvSpPr/>
          <p:nvPr/>
        </p:nvSpPr>
        <p:spPr>
          <a:xfrm rot="10800000">
            <a:off x="4000496" y="4333886"/>
            <a:ext cx="540888" cy="1666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右箭头 39"/>
          <p:cNvSpPr/>
          <p:nvPr/>
        </p:nvSpPr>
        <p:spPr>
          <a:xfrm rot="10800000">
            <a:off x="2071671" y="4333886"/>
            <a:ext cx="326573" cy="166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1" name="右箭头 40"/>
          <p:cNvSpPr/>
          <p:nvPr/>
        </p:nvSpPr>
        <p:spPr>
          <a:xfrm rot="5400000">
            <a:off x="3486822" y="1894788"/>
            <a:ext cx="333378" cy="163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2" name="右箭头 41"/>
          <p:cNvSpPr/>
          <p:nvPr/>
        </p:nvSpPr>
        <p:spPr>
          <a:xfrm>
            <a:off x="4071934" y="2571750"/>
            <a:ext cx="469449" cy="1666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第二部分：医院耗材采购存在的主要问题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15456" y="1701968"/>
            <a:ext cx="1917905" cy="1849919"/>
            <a:chOff x="3962115" y="2826752"/>
            <a:chExt cx="1124749" cy="1137151"/>
          </a:xfrm>
        </p:grpSpPr>
        <p:grpSp>
          <p:nvGrpSpPr>
            <p:cNvPr id="10" name="组合 66"/>
            <p:cNvGrpSpPr/>
            <p:nvPr/>
          </p:nvGrpSpPr>
          <p:grpSpPr>
            <a:xfrm>
              <a:off x="3962115" y="2826752"/>
              <a:ext cx="1124749" cy="1137151"/>
              <a:chOff x="2755900" y="2772913"/>
              <a:chExt cx="1124749" cy="11371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755900" y="2772913"/>
                <a:ext cx="1124749" cy="1137151"/>
              </a:xfrm>
              <a:prstGeom prst="ellipse">
                <a:avLst/>
              </a:prstGeom>
              <a:solidFill>
                <a:srgbClr val="CDE1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842159" y="2850549"/>
                <a:ext cx="946969" cy="979578"/>
              </a:xfrm>
              <a:prstGeom prst="ellipse">
                <a:avLst/>
              </a:prstGeom>
              <a:solidFill>
                <a:srgbClr val="1F9D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1" name="文本框 76"/>
            <p:cNvSpPr txBox="1"/>
            <p:nvPr/>
          </p:nvSpPr>
          <p:spPr>
            <a:xfrm>
              <a:off x="4278143" y="3234621"/>
              <a:ext cx="427116" cy="250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医院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97"/>
          <p:cNvSpPr txBox="1"/>
          <p:nvPr/>
        </p:nvSpPr>
        <p:spPr>
          <a:xfrm>
            <a:off x="1155925" y="1493493"/>
            <a:ext cx="91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沟通难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10800000">
            <a:off x="2288360" y="1971852"/>
            <a:ext cx="86" cy="2"/>
          </a:xfrm>
          <a:prstGeom prst="line">
            <a:avLst/>
          </a:prstGeom>
          <a:ln w="38100">
            <a:solidFill>
              <a:srgbClr val="1F9D92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>
            <a:off x="2115268" y="2290118"/>
            <a:ext cx="105" cy="1588"/>
          </a:xfrm>
          <a:prstGeom prst="line">
            <a:avLst/>
          </a:prstGeom>
          <a:ln w="38100">
            <a:solidFill>
              <a:srgbClr val="1F9D92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00"/>
          <p:cNvSpPr txBox="1"/>
          <p:nvPr/>
        </p:nvSpPr>
        <p:spPr>
          <a:xfrm>
            <a:off x="870173" y="2063875"/>
            <a:ext cx="91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采购难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rot="10800000">
            <a:off x="2073886" y="2806641"/>
            <a:ext cx="105" cy="1588"/>
          </a:xfrm>
          <a:prstGeom prst="line">
            <a:avLst/>
          </a:prstGeom>
          <a:ln w="38100">
            <a:solidFill>
              <a:srgbClr val="1F9D92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02"/>
          <p:cNvSpPr txBox="1"/>
          <p:nvPr/>
        </p:nvSpPr>
        <p:spPr>
          <a:xfrm>
            <a:off x="870173" y="2580398"/>
            <a:ext cx="91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库管难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rot="16200000" flipH="1">
            <a:off x="2104504" y="3246719"/>
            <a:ext cx="170862" cy="4766"/>
          </a:xfrm>
          <a:prstGeom prst="line">
            <a:avLst/>
          </a:prstGeom>
          <a:ln w="38100">
            <a:solidFill>
              <a:srgbClr val="1F9D92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04"/>
          <p:cNvSpPr txBox="1"/>
          <p:nvPr/>
        </p:nvSpPr>
        <p:spPr>
          <a:xfrm>
            <a:off x="1013049" y="3202550"/>
            <a:ext cx="91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对账难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4159563" y="2275816"/>
            <a:ext cx="912503" cy="826013"/>
          </a:xfrm>
          <a:prstGeom prst="rightArrow">
            <a:avLst/>
          </a:prstGeom>
          <a:solidFill>
            <a:srgbClr val="1F9D92"/>
          </a:solidFill>
          <a:ln>
            <a:solidFill>
              <a:srgbClr val="1F9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圆角矩形 22"/>
          <p:cNvSpPr/>
          <p:nvPr/>
        </p:nvSpPr>
        <p:spPr>
          <a:xfrm>
            <a:off x="5252691" y="691427"/>
            <a:ext cx="3391277" cy="523001"/>
          </a:xfrm>
          <a:prstGeom prst="roundRect">
            <a:avLst/>
          </a:prstGeom>
          <a:solidFill>
            <a:schemeClr val="bg1"/>
          </a:solidFill>
          <a:ln>
            <a:solidFill>
              <a:srgbClr val="1F9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字典如何维护和统一？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252692" y="1405807"/>
            <a:ext cx="3391276" cy="523001"/>
          </a:xfrm>
          <a:prstGeom prst="roundRect">
            <a:avLst/>
          </a:prstGeom>
          <a:solidFill>
            <a:schemeClr val="bg1"/>
          </a:solidFill>
          <a:ln>
            <a:solidFill>
              <a:srgbClr val="1F9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怎么做到快速、合理采购？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252691" y="2120187"/>
            <a:ext cx="3391276" cy="523001"/>
          </a:xfrm>
          <a:prstGeom prst="roundRect">
            <a:avLst/>
          </a:prstGeom>
          <a:solidFill>
            <a:schemeClr val="bg1"/>
          </a:solidFill>
          <a:ln>
            <a:solidFill>
              <a:srgbClr val="1F9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采购订单如何与外部进行对接？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252690" y="2834567"/>
            <a:ext cx="3391276" cy="523001"/>
          </a:xfrm>
          <a:prstGeom prst="roundRect">
            <a:avLst/>
          </a:prstGeom>
          <a:solidFill>
            <a:schemeClr val="bg1"/>
          </a:solidFill>
          <a:ln>
            <a:solidFill>
              <a:srgbClr val="1F9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怎么快速、准确地进行出入库？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252690" y="3548947"/>
            <a:ext cx="3391276" cy="523001"/>
          </a:xfrm>
          <a:prstGeom prst="roundRect">
            <a:avLst/>
          </a:prstGeom>
          <a:solidFill>
            <a:schemeClr val="bg1"/>
          </a:solidFill>
          <a:ln>
            <a:solidFill>
              <a:srgbClr val="1F9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证件、效期、库存如何掌握？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252690" y="4263327"/>
            <a:ext cx="3391276" cy="523001"/>
          </a:xfrm>
          <a:prstGeom prst="roundRect">
            <a:avLst/>
          </a:prstGeom>
          <a:solidFill>
            <a:schemeClr val="bg1"/>
          </a:solidFill>
          <a:ln>
            <a:solidFill>
              <a:srgbClr val="1F9D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怎么方便、准确地完成结账？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第二部分：对厂家和供应商的需求和建议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7413" y="857238"/>
            <a:ext cx="3626693" cy="3439123"/>
            <a:chOff x="1711069" y="1852016"/>
            <a:chExt cx="2875163" cy="2728732"/>
          </a:xfrm>
        </p:grpSpPr>
        <p:sp>
          <p:nvSpPr>
            <p:cNvPr id="11" name="空心弧 10"/>
            <p:cNvSpPr/>
            <p:nvPr/>
          </p:nvSpPr>
          <p:spPr>
            <a:xfrm>
              <a:off x="1787240" y="1852016"/>
              <a:ext cx="2798992" cy="2728732"/>
            </a:xfrm>
            <a:prstGeom prst="blockArc">
              <a:avLst>
                <a:gd name="adj1" fmla="val 12131959"/>
                <a:gd name="adj2" fmla="val 9620532"/>
                <a:gd name="adj3" fmla="val 7114"/>
              </a:avLst>
            </a:prstGeom>
            <a:solidFill>
              <a:srgbClr val="DDDEDD"/>
            </a:solidFill>
            <a:ln>
              <a:solidFill>
                <a:srgbClr val="DDDE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447831">
              <a:off x="1711069" y="2278809"/>
              <a:ext cx="505138" cy="66454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428728" y="857238"/>
            <a:ext cx="891158" cy="856572"/>
            <a:chOff x="1696199" y="1761067"/>
            <a:chExt cx="706490" cy="679637"/>
          </a:xfrm>
        </p:grpSpPr>
        <p:sp>
          <p:nvSpPr>
            <p:cNvPr id="14" name="椭圆 13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5" name="文本框 42"/>
            <p:cNvSpPr txBox="1"/>
            <p:nvPr/>
          </p:nvSpPr>
          <p:spPr>
            <a:xfrm>
              <a:off x="1791329" y="1951502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购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43240" y="857238"/>
            <a:ext cx="891158" cy="856572"/>
            <a:chOff x="1696199" y="1761067"/>
            <a:chExt cx="706490" cy="679637"/>
          </a:xfrm>
        </p:grpSpPr>
        <p:sp>
          <p:nvSpPr>
            <p:cNvPr id="17" name="椭圆 16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8" name="文本框 45"/>
            <p:cNvSpPr txBox="1"/>
            <p:nvPr/>
          </p:nvSpPr>
          <p:spPr>
            <a:xfrm>
              <a:off x="1791329" y="1961450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订单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43240" y="3571882"/>
            <a:ext cx="891158" cy="856572"/>
            <a:chOff x="1696199" y="1761067"/>
            <a:chExt cx="706490" cy="679637"/>
          </a:xfrm>
        </p:grpSpPr>
        <p:sp>
          <p:nvSpPr>
            <p:cNvPr id="20" name="椭圆 19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1" name="文本框 48"/>
            <p:cNvSpPr txBox="1"/>
            <p:nvPr/>
          </p:nvSpPr>
          <p:spPr>
            <a:xfrm>
              <a:off x="1791329" y="1961449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配送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45517" y="3714758"/>
            <a:ext cx="891158" cy="856572"/>
            <a:chOff x="1696199" y="1761067"/>
            <a:chExt cx="706490" cy="679637"/>
          </a:xfrm>
        </p:grpSpPr>
        <p:sp>
          <p:nvSpPr>
            <p:cNvPr id="23" name="椭圆 22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文本框 51"/>
            <p:cNvSpPr txBox="1"/>
            <p:nvPr/>
          </p:nvSpPr>
          <p:spPr>
            <a:xfrm>
              <a:off x="1791329" y="1951502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入库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07488" y="927992"/>
            <a:ext cx="3629474" cy="3321611"/>
            <a:chOff x="4521745" y="1945254"/>
            <a:chExt cx="2877368" cy="2635493"/>
          </a:xfrm>
        </p:grpSpPr>
        <p:sp>
          <p:nvSpPr>
            <p:cNvPr id="29" name="空心弧 28"/>
            <p:cNvSpPr/>
            <p:nvPr/>
          </p:nvSpPr>
          <p:spPr>
            <a:xfrm flipH="1">
              <a:off x="4521745" y="1945254"/>
              <a:ext cx="2877368" cy="2635493"/>
            </a:xfrm>
            <a:prstGeom prst="blockArc">
              <a:avLst>
                <a:gd name="adj1" fmla="val 12854052"/>
                <a:gd name="adj2" fmla="val 10109256"/>
                <a:gd name="adj3" fmla="val 6607"/>
              </a:avLst>
            </a:prstGeom>
            <a:solidFill>
              <a:srgbClr val="DDDEDD"/>
            </a:solidFill>
            <a:ln>
              <a:solidFill>
                <a:srgbClr val="DDDE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0274864">
              <a:off x="6848610" y="2316070"/>
              <a:ext cx="533864" cy="678152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403090" y="785800"/>
            <a:ext cx="891158" cy="856572"/>
            <a:chOff x="1696199" y="1761067"/>
            <a:chExt cx="706490" cy="679637"/>
          </a:xfrm>
        </p:grpSpPr>
        <p:sp>
          <p:nvSpPr>
            <p:cNvPr id="32" name="椭圆 31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3" name="文本框 60"/>
            <p:cNvSpPr txBox="1"/>
            <p:nvPr/>
          </p:nvSpPr>
          <p:spPr>
            <a:xfrm>
              <a:off x="1791329" y="1951502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核销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12231" y="857238"/>
            <a:ext cx="891158" cy="856572"/>
            <a:chOff x="1696199" y="1761067"/>
            <a:chExt cx="706490" cy="679637"/>
          </a:xfrm>
        </p:grpSpPr>
        <p:sp>
          <p:nvSpPr>
            <p:cNvPr id="35" name="椭圆 34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6" name="文本框 63"/>
            <p:cNvSpPr txBox="1"/>
            <p:nvPr/>
          </p:nvSpPr>
          <p:spPr>
            <a:xfrm>
              <a:off x="1801180" y="1941555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对账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09384" y="3571882"/>
            <a:ext cx="891158" cy="856572"/>
            <a:chOff x="1696199" y="1761067"/>
            <a:chExt cx="706490" cy="679637"/>
          </a:xfrm>
        </p:grpSpPr>
        <p:sp>
          <p:nvSpPr>
            <p:cNvPr id="38" name="椭圆 37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9" name="文本框 66"/>
            <p:cNvSpPr txBox="1"/>
            <p:nvPr/>
          </p:nvSpPr>
          <p:spPr>
            <a:xfrm>
              <a:off x="1801180" y="1951502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结算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86182" y="2143122"/>
            <a:ext cx="1418743" cy="1433195"/>
            <a:chOff x="3962115" y="2826752"/>
            <a:chExt cx="1124749" cy="1137151"/>
          </a:xfrm>
        </p:grpSpPr>
        <p:grpSp>
          <p:nvGrpSpPr>
            <p:cNvPr id="44" name="组合 71"/>
            <p:cNvGrpSpPr/>
            <p:nvPr/>
          </p:nvGrpSpPr>
          <p:grpSpPr>
            <a:xfrm>
              <a:off x="3962115" y="2826752"/>
              <a:ext cx="1124749" cy="1137151"/>
              <a:chOff x="2755900" y="2772913"/>
              <a:chExt cx="1124749" cy="113715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755900" y="2772913"/>
                <a:ext cx="1124749" cy="1137151"/>
              </a:xfrm>
              <a:prstGeom prst="ellipse">
                <a:avLst/>
              </a:prstGeom>
              <a:solidFill>
                <a:srgbClr val="FADF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864041" y="2854933"/>
                <a:ext cx="946969" cy="979578"/>
              </a:xfrm>
              <a:prstGeom prst="ellipse">
                <a:avLst/>
              </a:prstGeom>
              <a:solidFill>
                <a:srgbClr val="ED90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45" name="文本框 72"/>
            <p:cNvSpPr txBox="1"/>
            <p:nvPr/>
          </p:nvSpPr>
          <p:spPr>
            <a:xfrm>
              <a:off x="4070256" y="3135498"/>
              <a:ext cx="959728" cy="4639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供应商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省采购中心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7158" y="2214560"/>
            <a:ext cx="1040433" cy="950509"/>
            <a:chOff x="1559116" y="2830615"/>
            <a:chExt cx="846470" cy="727403"/>
          </a:xfrm>
        </p:grpSpPr>
        <p:sp>
          <p:nvSpPr>
            <p:cNvPr id="49" name="六边形 48"/>
            <p:cNvSpPr/>
            <p:nvPr/>
          </p:nvSpPr>
          <p:spPr>
            <a:xfrm rot="1665830">
              <a:off x="1559116" y="2830615"/>
              <a:ext cx="846470" cy="727403"/>
            </a:xfrm>
            <a:prstGeom prst="hexagon">
              <a:avLst/>
            </a:prstGeom>
            <a:solidFill>
              <a:srgbClr val="1F9D92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0" name="文本框 79"/>
            <p:cNvSpPr txBox="1"/>
            <p:nvPr/>
          </p:nvSpPr>
          <p:spPr>
            <a:xfrm>
              <a:off x="1732113" y="2926917"/>
              <a:ext cx="524445" cy="505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采购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部门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643834" y="2000246"/>
            <a:ext cx="1040433" cy="950509"/>
            <a:chOff x="1559116" y="2830616"/>
            <a:chExt cx="846470" cy="727403"/>
          </a:xfrm>
        </p:grpSpPr>
        <p:sp>
          <p:nvSpPr>
            <p:cNvPr id="52" name="六边形 51"/>
            <p:cNvSpPr/>
            <p:nvPr/>
          </p:nvSpPr>
          <p:spPr>
            <a:xfrm rot="1665830">
              <a:off x="1559116" y="2830616"/>
              <a:ext cx="846470" cy="727403"/>
            </a:xfrm>
            <a:prstGeom prst="hexagon">
              <a:avLst/>
            </a:prstGeom>
            <a:solidFill>
              <a:srgbClr val="1F9D92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3" name="文本框 82"/>
            <p:cNvSpPr txBox="1"/>
            <p:nvPr/>
          </p:nvSpPr>
          <p:spPr>
            <a:xfrm>
              <a:off x="1733476" y="2939956"/>
              <a:ext cx="524445" cy="505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财务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部门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54" name="文本框 83"/>
          <p:cNvSpPr txBox="1"/>
          <p:nvPr/>
        </p:nvSpPr>
        <p:spPr>
          <a:xfrm>
            <a:off x="2143108" y="2357436"/>
            <a:ext cx="1122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高效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107"/>
          <p:cNvSpPr txBox="1"/>
          <p:nvPr/>
        </p:nvSpPr>
        <p:spPr>
          <a:xfrm>
            <a:off x="5929322" y="2357436"/>
            <a:ext cx="1122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低耗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429388" y="3571882"/>
            <a:ext cx="891158" cy="856572"/>
            <a:chOff x="1696199" y="1761067"/>
            <a:chExt cx="706490" cy="679637"/>
          </a:xfrm>
        </p:grpSpPr>
        <p:sp>
          <p:nvSpPr>
            <p:cNvPr id="57" name="椭圆 56"/>
            <p:cNvSpPr/>
            <p:nvPr/>
          </p:nvSpPr>
          <p:spPr>
            <a:xfrm>
              <a:off x="1696199" y="1761067"/>
              <a:ext cx="706490" cy="679637"/>
            </a:xfrm>
            <a:prstGeom prst="ellipse">
              <a:avLst/>
            </a:prstGeom>
            <a:gradFill flip="none" rotWithShape="1">
              <a:gsLst>
                <a:gs pos="0">
                  <a:srgbClr val="ED9028">
                    <a:tint val="66000"/>
                    <a:satMod val="160000"/>
                  </a:srgbClr>
                </a:gs>
                <a:gs pos="50000">
                  <a:srgbClr val="ED9028">
                    <a:tint val="44500"/>
                    <a:satMod val="160000"/>
                  </a:srgbClr>
                </a:gs>
                <a:gs pos="100000">
                  <a:srgbClr val="ED9028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8" name="文本框 112"/>
            <p:cNvSpPr txBox="1"/>
            <p:nvPr/>
          </p:nvSpPr>
          <p:spPr>
            <a:xfrm>
              <a:off x="1801180" y="1951502"/>
              <a:ext cx="473462" cy="27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付款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第二部分：对厂家及供应商仓储物流要求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3" name="Picture 1" descr="C:\Users\thinkpad\AppData\Roaming\Tencent\Users\869764322\QQ\WinTemp\RichOle\1ICEJ%T{Q4Q{E%){7{$RQ5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928676"/>
            <a:ext cx="7215238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第二部分：实施阳光采购需要搭建桥梁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49" name="Picture 1" descr="C:\Users\thinkpad\AppData\Roaming\Tencent\Users\869764322\QQ\WinTemp\RichOle\]TA1A5R5LME2ZPI_~%GB~X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714362"/>
            <a:ext cx="8737975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69161"/>
            <a:ext cx="5286412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第二部分：供应商未来的选择和面临的形势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5" name="Picture 1" descr="C:\Users\thinkpad\AppData\Roaming\Tencent\Users\869764322\QQ\WinTemp\RichOle\C1F@~R)W0O39_W$EK58Y70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914" y="714362"/>
            <a:ext cx="890224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39" name="矩形 38"/>
          <p:cNvSpPr/>
          <p:nvPr/>
        </p:nvSpPr>
        <p:spPr>
          <a:xfrm>
            <a:off x="285720" y="0"/>
            <a:ext cx="5072098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第三部分：阳光采购医院信息化建设需要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2910" y="1071552"/>
            <a:ext cx="7858180" cy="224676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医疗器械管理是医院管理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系统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中一个较完整又相对独立的子系统，随着医疗事业发展和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器械管理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现代化程度的提高，通过创新构建医疗器械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信息管理系统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，进一步提高医疗器械规范管理的能力和水平。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107120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357158" y="69161"/>
            <a:ext cx="5072098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第三部分：阳光采购信息化建设需要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7686649" y="5791623"/>
            <a:ext cx="1363309" cy="31107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统计报表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2315179" y="797018"/>
            <a:ext cx="6610307" cy="3730906"/>
          </a:xfrm>
          <a:prstGeom prst="roundRect">
            <a:avLst>
              <a:gd name="adj" fmla="val 263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191621" y="785800"/>
            <a:ext cx="1375952" cy="3742124"/>
          </a:xfrm>
          <a:prstGeom prst="roundRect">
            <a:avLst>
              <a:gd name="adj" fmla="val 263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左右箭头 64"/>
          <p:cNvSpPr/>
          <p:nvPr/>
        </p:nvSpPr>
        <p:spPr>
          <a:xfrm>
            <a:off x="1607915" y="2456273"/>
            <a:ext cx="643124" cy="37732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2480978" y="1233933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20"/>
          <p:cNvSpPr txBox="1"/>
          <p:nvPr/>
        </p:nvSpPr>
        <p:spPr>
          <a:xfrm>
            <a:off x="8533828" y="1539749"/>
            <a:ext cx="25431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医院端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38"/>
          <p:cNvSpPr txBox="1"/>
          <p:nvPr/>
        </p:nvSpPr>
        <p:spPr>
          <a:xfrm>
            <a:off x="8522541" y="3075397"/>
            <a:ext cx="25431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供应商端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643438" y="857238"/>
            <a:ext cx="1933863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医疗耗材综合管理平台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721026" y="1277620"/>
            <a:ext cx="1065155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基础管理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2721026" y="1553423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字典维护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2721026" y="1827060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证件管理</a:t>
            </a:r>
          </a:p>
        </p:txBody>
      </p:sp>
      <p:sp>
        <p:nvSpPr>
          <p:cNvPr id="74" name="圆角矩形 73"/>
          <p:cNvSpPr/>
          <p:nvPr/>
        </p:nvSpPr>
        <p:spPr>
          <a:xfrm>
            <a:off x="4016426" y="1227949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256474" y="1271635"/>
            <a:ext cx="958467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采购管理</a:t>
            </a:r>
          </a:p>
        </p:txBody>
      </p:sp>
      <p:sp>
        <p:nvSpPr>
          <p:cNvPr id="76" name="圆角矩形 75"/>
          <p:cNvSpPr/>
          <p:nvPr/>
        </p:nvSpPr>
        <p:spPr>
          <a:xfrm>
            <a:off x="4256474" y="1547439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计划与请领</a:t>
            </a:r>
          </a:p>
        </p:txBody>
      </p:sp>
      <p:sp>
        <p:nvSpPr>
          <p:cNvPr id="77" name="圆角矩形 76"/>
          <p:cNvSpPr/>
          <p:nvPr/>
        </p:nvSpPr>
        <p:spPr>
          <a:xfrm>
            <a:off x="5520165" y="1227949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760212" y="1271635"/>
            <a:ext cx="1026365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库房管理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5649259" y="1547439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库存预警管理</a:t>
            </a:r>
          </a:p>
        </p:txBody>
      </p:sp>
      <p:sp>
        <p:nvSpPr>
          <p:cNvPr id="80" name="圆角矩形 79"/>
          <p:cNvSpPr/>
          <p:nvPr/>
        </p:nvSpPr>
        <p:spPr>
          <a:xfrm>
            <a:off x="5649259" y="1812876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入库管理</a:t>
            </a:r>
          </a:p>
        </p:txBody>
      </p:sp>
      <p:sp>
        <p:nvSpPr>
          <p:cNvPr id="81" name="圆角矩形 80"/>
          <p:cNvSpPr/>
          <p:nvPr/>
        </p:nvSpPr>
        <p:spPr>
          <a:xfrm>
            <a:off x="5649259" y="2070881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消耗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出库管理</a:t>
            </a:r>
          </a:p>
        </p:txBody>
      </p:sp>
      <p:sp>
        <p:nvSpPr>
          <p:cNvPr id="82" name="圆角矩形 81"/>
          <p:cNvSpPr/>
          <p:nvPr/>
        </p:nvSpPr>
        <p:spPr>
          <a:xfrm>
            <a:off x="7023904" y="1225996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263952" y="1269683"/>
            <a:ext cx="1022824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7263952" y="1545486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消耗记账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7263952" y="1811838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采购预结算</a:t>
            </a:r>
          </a:p>
        </p:txBody>
      </p:sp>
      <p:sp>
        <p:nvSpPr>
          <p:cNvPr id="86" name="圆角矩形 85"/>
          <p:cNvSpPr/>
          <p:nvPr/>
        </p:nvSpPr>
        <p:spPr>
          <a:xfrm>
            <a:off x="7268269" y="2074608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应付管理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5649259" y="2336318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统计报表</a:t>
            </a:r>
          </a:p>
        </p:txBody>
      </p:sp>
      <p:sp>
        <p:nvSpPr>
          <p:cNvPr id="88" name="圆角矩形 87"/>
          <p:cNvSpPr/>
          <p:nvPr/>
        </p:nvSpPr>
        <p:spPr>
          <a:xfrm>
            <a:off x="7263952" y="2330904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结算支付</a:t>
            </a:r>
          </a:p>
        </p:txBody>
      </p:sp>
      <p:sp>
        <p:nvSpPr>
          <p:cNvPr id="89" name="圆角矩形 88"/>
          <p:cNvSpPr/>
          <p:nvPr/>
        </p:nvSpPr>
        <p:spPr>
          <a:xfrm>
            <a:off x="2489727" y="2941567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729774" y="2985254"/>
            <a:ext cx="1056407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基础管理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4016426" y="2941567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256474" y="2985254"/>
            <a:ext cx="958467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采购管理</a:t>
            </a:r>
          </a:p>
        </p:txBody>
      </p:sp>
      <p:sp>
        <p:nvSpPr>
          <p:cNvPr id="93" name="圆角矩形 92"/>
          <p:cNvSpPr/>
          <p:nvPr/>
        </p:nvSpPr>
        <p:spPr>
          <a:xfrm>
            <a:off x="2721026" y="3286173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字典维护</a:t>
            </a:r>
          </a:p>
        </p:txBody>
      </p:sp>
      <p:sp>
        <p:nvSpPr>
          <p:cNvPr id="94" name="圆角矩形 93"/>
          <p:cNvSpPr/>
          <p:nvPr/>
        </p:nvSpPr>
        <p:spPr>
          <a:xfrm>
            <a:off x="2721026" y="3552525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证件维护</a:t>
            </a:r>
          </a:p>
        </p:txBody>
      </p:sp>
      <p:sp>
        <p:nvSpPr>
          <p:cNvPr id="95" name="上箭头 94"/>
          <p:cNvSpPr/>
          <p:nvPr/>
        </p:nvSpPr>
        <p:spPr>
          <a:xfrm>
            <a:off x="3057862" y="2690255"/>
            <a:ext cx="201706" cy="191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4249327" y="3246909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订单确认</a:t>
            </a:r>
          </a:p>
        </p:txBody>
      </p:sp>
      <p:sp>
        <p:nvSpPr>
          <p:cNvPr id="97" name="圆角矩形 96"/>
          <p:cNvSpPr/>
          <p:nvPr/>
        </p:nvSpPr>
        <p:spPr>
          <a:xfrm>
            <a:off x="4249327" y="3513261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订单配送</a:t>
            </a:r>
          </a:p>
        </p:txBody>
      </p:sp>
      <p:sp>
        <p:nvSpPr>
          <p:cNvPr id="98" name="上下箭头 97"/>
          <p:cNvSpPr/>
          <p:nvPr/>
        </p:nvSpPr>
        <p:spPr>
          <a:xfrm>
            <a:off x="4631170" y="2666049"/>
            <a:ext cx="169431" cy="2513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7023904" y="2939002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7263952" y="2982689"/>
            <a:ext cx="95138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结算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7252375" y="3296517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结算确认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359060" y="2208580"/>
            <a:ext cx="1052879" cy="22402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省采购平台</a:t>
            </a:r>
          </a:p>
        </p:txBody>
      </p:sp>
      <p:sp>
        <p:nvSpPr>
          <p:cNvPr id="104" name="圆角矩形 103"/>
          <p:cNvSpPr/>
          <p:nvPr/>
        </p:nvSpPr>
        <p:spPr>
          <a:xfrm>
            <a:off x="358594" y="2867878"/>
            <a:ext cx="1053344" cy="22402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医院财务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4255850" y="1809094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sp>
        <p:nvSpPr>
          <p:cNvPr id="106" name="上下箭头 105"/>
          <p:cNvSpPr/>
          <p:nvPr/>
        </p:nvSpPr>
        <p:spPr>
          <a:xfrm>
            <a:off x="7613372" y="2658397"/>
            <a:ext cx="169431" cy="2513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7252375" y="3564783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应收款管理</a:t>
            </a:r>
          </a:p>
        </p:txBody>
      </p:sp>
      <p:sp>
        <p:nvSpPr>
          <p:cNvPr id="108" name="圆角矩形 107"/>
          <p:cNvSpPr/>
          <p:nvPr/>
        </p:nvSpPr>
        <p:spPr>
          <a:xfrm>
            <a:off x="4255850" y="2074608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订单跟踪</a:t>
            </a:r>
          </a:p>
        </p:txBody>
      </p:sp>
      <p:sp>
        <p:nvSpPr>
          <p:cNvPr id="109" name="圆角矩形 108"/>
          <p:cNvSpPr/>
          <p:nvPr/>
        </p:nvSpPr>
        <p:spPr>
          <a:xfrm>
            <a:off x="5502691" y="2941567"/>
            <a:ext cx="1372580" cy="1407911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圆角矩形 109"/>
          <p:cNvSpPr/>
          <p:nvPr/>
        </p:nvSpPr>
        <p:spPr>
          <a:xfrm>
            <a:off x="5631786" y="3261058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库存预警管理</a:t>
            </a:r>
          </a:p>
        </p:txBody>
      </p:sp>
      <p:sp>
        <p:nvSpPr>
          <p:cNvPr id="111" name="圆角矩形 110"/>
          <p:cNvSpPr/>
          <p:nvPr/>
        </p:nvSpPr>
        <p:spPr>
          <a:xfrm>
            <a:off x="5631786" y="3526494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入库管理</a:t>
            </a:r>
          </a:p>
        </p:txBody>
      </p:sp>
      <p:sp>
        <p:nvSpPr>
          <p:cNvPr id="112" name="圆角矩形 111"/>
          <p:cNvSpPr/>
          <p:nvPr/>
        </p:nvSpPr>
        <p:spPr>
          <a:xfrm>
            <a:off x="5631785" y="3784500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出库管理</a:t>
            </a:r>
          </a:p>
        </p:txBody>
      </p:sp>
      <p:sp>
        <p:nvSpPr>
          <p:cNvPr id="113" name="圆角矩形 112"/>
          <p:cNvSpPr/>
          <p:nvPr/>
        </p:nvSpPr>
        <p:spPr>
          <a:xfrm>
            <a:off x="5631785" y="4049937"/>
            <a:ext cx="1155683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统计报表</a:t>
            </a:r>
          </a:p>
        </p:txBody>
      </p:sp>
      <p:sp>
        <p:nvSpPr>
          <p:cNvPr id="114" name="圆角矩形 113"/>
          <p:cNvSpPr/>
          <p:nvPr/>
        </p:nvSpPr>
        <p:spPr>
          <a:xfrm>
            <a:off x="4255850" y="3784500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订单跟踪</a:t>
            </a:r>
          </a:p>
        </p:txBody>
      </p:sp>
      <p:sp>
        <p:nvSpPr>
          <p:cNvPr id="115" name="矩形 114"/>
          <p:cNvSpPr/>
          <p:nvPr/>
        </p:nvSpPr>
        <p:spPr>
          <a:xfrm>
            <a:off x="5759214" y="2961640"/>
            <a:ext cx="95592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库房管理</a:t>
            </a:r>
          </a:p>
        </p:txBody>
      </p:sp>
      <p:sp>
        <p:nvSpPr>
          <p:cNvPr id="116" name="圆角矩形 115"/>
          <p:cNvSpPr/>
          <p:nvPr/>
        </p:nvSpPr>
        <p:spPr>
          <a:xfrm>
            <a:off x="2721026" y="3818877"/>
            <a:ext cx="915635" cy="2240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客户管理</a:t>
            </a:r>
          </a:p>
        </p:txBody>
      </p:sp>
      <p:sp>
        <p:nvSpPr>
          <p:cNvPr id="117" name="矩形 116"/>
          <p:cNvSpPr/>
          <p:nvPr/>
        </p:nvSpPr>
        <p:spPr>
          <a:xfrm>
            <a:off x="285720" y="4572014"/>
            <a:ext cx="8715436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医院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省采购平台对接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最终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实现耗材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院内自动化管理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357158" y="69161"/>
            <a:ext cx="50720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000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第三部分：阳光采购医院信息化建设需要</a:t>
            </a:r>
            <a:endParaRPr lang="en-US" altLang="zh-CN" sz="2000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左大括号 8"/>
          <p:cNvSpPr/>
          <p:nvPr/>
        </p:nvSpPr>
        <p:spPr>
          <a:xfrm flipH="1">
            <a:off x="2811411" y="1729425"/>
            <a:ext cx="99264" cy="1195991"/>
          </a:xfrm>
          <a:prstGeom prst="leftBrace">
            <a:avLst/>
          </a:prstGeom>
          <a:solidFill>
            <a:schemeClr val="bg1"/>
          </a:solidFill>
          <a:ln w="38100">
            <a:solidFill>
              <a:srgbClr val="1F9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092134" y="1398376"/>
            <a:ext cx="737198" cy="520355"/>
            <a:chOff x="650946" y="3424099"/>
            <a:chExt cx="982930" cy="693807"/>
          </a:xfrm>
          <a:solidFill>
            <a:srgbClr val="F47926"/>
          </a:solidFill>
        </p:grpSpPr>
        <p:sp>
          <p:nvSpPr>
            <p:cNvPr id="11" name="矩形 10"/>
            <p:cNvSpPr/>
            <p:nvPr/>
          </p:nvSpPr>
          <p:spPr>
            <a:xfrm>
              <a:off x="650946" y="3424099"/>
              <a:ext cx="982930" cy="693194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88"/>
            <p:cNvSpPr txBox="1"/>
            <p:nvPr/>
          </p:nvSpPr>
          <p:spPr>
            <a:xfrm>
              <a:off x="740313" y="3465420"/>
              <a:ext cx="808653" cy="6524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1695373" y="1336159"/>
            <a:ext cx="1050876" cy="468926"/>
          </a:xfrm>
          <a:custGeom>
            <a:avLst/>
            <a:gdLst>
              <a:gd name="connsiteX0" fmla="*/ 0 w 2156500"/>
              <a:gd name="connsiteY0" fmla="*/ 153956 h 923716"/>
              <a:gd name="connsiteX1" fmla="*/ 153956 w 2156500"/>
              <a:gd name="connsiteY1" fmla="*/ 0 h 923716"/>
              <a:gd name="connsiteX2" fmla="*/ 2002544 w 2156500"/>
              <a:gd name="connsiteY2" fmla="*/ 0 h 923716"/>
              <a:gd name="connsiteX3" fmla="*/ 2156500 w 2156500"/>
              <a:gd name="connsiteY3" fmla="*/ 153956 h 923716"/>
              <a:gd name="connsiteX4" fmla="*/ 2156500 w 2156500"/>
              <a:gd name="connsiteY4" fmla="*/ 769760 h 923716"/>
              <a:gd name="connsiteX5" fmla="*/ 2002544 w 2156500"/>
              <a:gd name="connsiteY5" fmla="*/ 923716 h 923716"/>
              <a:gd name="connsiteX6" fmla="*/ 153956 w 2156500"/>
              <a:gd name="connsiteY6" fmla="*/ 923716 h 923716"/>
              <a:gd name="connsiteX7" fmla="*/ 0 w 2156500"/>
              <a:gd name="connsiteY7" fmla="*/ 769760 h 923716"/>
              <a:gd name="connsiteX8" fmla="*/ 0 w 2156500"/>
              <a:gd name="connsiteY8" fmla="*/ 153956 h 92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6500" h="923716">
                <a:moveTo>
                  <a:pt x="0" y="153956"/>
                </a:moveTo>
                <a:cubicBezTo>
                  <a:pt x="0" y="68928"/>
                  <a:pt x="68928" y="0"/>
                  <a:pt x="153956" y="0"/>
                </a:cubicBezTo>
                <a:lnTo>
                  <a:pt x="2002544" y="0"/>
                </a:lnTo>
                <a:cubicBezTo>
                  <a:pt x="2087572" y="0"/>
                  <a:pt x="2156500" y="68928"/>
                  <a:pt x="2156500" y="153956"/>
                </a:cubicBezTo>
                <a:lnTo>
                  <a:pt x="2156500" y="769760"/>
                </a:lnTo>
                <a:cubicBezTo>
                  <a:pt x="2156500" y="854788"/>
                  <a:pt x="2087572" y="923716"/>
                  <a:pt x="2002544" y="923716"/>
                </a:cubicBezTo>
                <a:lnTo>
                  <a:pt x="153956" y="923716"/>
                </a:lnTo>
                <a:cubicBezTo>
                  <a:pt x="68928" y="923716"/>
                  <a:pt x="0" y="854788"/>
                  <a:pt x="0" y="769760"/>
                </a:cubicBezTo>
                <a:lnTo>
                  <a:pt x="0" y="153956"/>
                </a:lnTo>
                <a:close/>
              </a:path>
            </a:pathLst>
          </a:custGeom>
          <a:ln>
            <a:solidFill>
              <a:srgbClr val="1F9D92"/>
            </a:solidFill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6687" tIns="116687" rIns="116687" bIns="116687" numCol="1" spcCol="953" anchor="ctr" anchorCtr="0">
            <a:noAutofit/>
          </a:bodyPr>
          <a:lstStyle/>
          <a:p>
            <a:pPr algn="ctr" defTabSz="96647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总库管理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680529" y="2745101"/>
            <a:ext cx="1050876" cy="468926"/>
          </a:xfrm>
          <a:custGeom>
            <a:avLst/>
            <a:gdLst>
              <a:gd name="connsiteX0" fmla="*/ 0 w 2156500"/>
              <a:gd name="connsiteY0" fmla="*/ 153956 h 923716"/>
              <a:gd name="connsiteX1" fmla="*/ 153956 w 2156500"/>
              <a:gd name="connsiteY1" fmla="*/ 0 h 923716"/>
              <a:gd name="connsiteX2" fmla="*/ 2002544 w 2156500"/>
              <a:gd name="connsiteY2" fmla="*/ 0 h 923716"/>
              <a:gd name="connsiteX3" fmla="*/ 2156500 w 2156500"/>
              <a:gd name="connsiteY3" fmla="*/ 153956 h 923716"/>
              <a:gd name="connsiteX4" fmla="*/ 2156500 w 2156500"/>
              <a:gd name="connsiteY4" fmla="*/ 769760 h 923716"/>
              <a:gd name="connsiteX5" fmla="*/ 2002544 w 2156500"/>
              <a:gd name="connsiteY5" fmla="*/ 923716 h 923716"/>
              <a:gd name="connsiteX6" fmla="*/ 153956 w 2156500"/>
              <a:gd name="connsiteY6" fmla="*/ 923716 h 923716"/>
              <a:gd name="connsiteX7" fmla="*/ 0 w 2156500"/>
              <a:gd name="connsiteY7" fmla="*/ 769760 h 923716"/>
              <a:gd name="connsiteX8" fmla="*/ 0 w 2156500"/>
              <a:gd name="connsiteY8" fmla="*/ 153956 h 92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6500" h="923716">
                <a:moveTo>
                  <a:pt x="0" y="153956"/>
                </a:moveTo>
                <a:cubicBezTo>
                  <a:pt x="0" y="68928"/>
                  <a:pt x="68928" y="0"/>
                  <a:pt x="153956" y="0"/>
                </a:cubicBezTo>
                <a:lnTo>
                  <a:pt x="2002544" y="0"/>
                </a:lnTo>
                <a:cubicBezTo>
                  <a:pt x="2087572" y="0"/>
                  <a:pt x="2156500" y="68928"/>
                  <a:pt x="2156500" y="153956"/>
                </a:cubicBezTo>
                <a:lnTo>
                  <a:pt x="2156500" y="769760"/>
                </a:lnTo>
                <a:cubicBezTo>
                  <a:pt x="2156500" y="854788"/>
                  <a:pt x="2087572" y="923716"/>
                  <a:pt x="2002544" y="923716"/>
                </a:cubicBezTo>
                <a:lnTo>
                  <a:pt x="153956" y="923716"/>
                </a:lnTo>
                <a:cubicBezTo>
                  <a:pt x="68928" y="923716"/>
                  <a:pt x="0" y="854788"/>
                  <a:pt x="0" y="769760"/>
                </a:cubicBezTo>
                <a:lnTo>
                  <a:pt x="0" y="153956"/>
                </a:lnTo>
                <a:close/>
              </a:path>
            </a:pathLst>
          </a:custGeom>
          <a:ln>
            <a:solidFill>
              <a:srgbClr val="1F9D92"/>
            </a:solidFill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6687" tIns="116687" rIns="116687" bIns="116687" numCol="1" spcCol="953" anchor="ctr" anchorCtr="0">
            <a:noAutofit/>
          </a:bodyPr>
          <a:lstStyle/>
          <a:p>
            <a:pPr algn="ctr" defTabSz="96647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二级库管理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02074" y="1214428"/>
            <a:ext cx="1186403" cy="703847"/>
            <a:chOff x="2070307" y="3648672"/>
            <a:chExt cx="1038612" cy="938463"/>
          </a:xfrm>
        </p:grpSpPr>
        <p:sp>
          <p:nvSpPr>
            <p:cNvPr id="16" name="任意多边形 15"/>
            <p:cNvSpPr/>
            <p:nvPr/>
          </p:nvSpPr>
          <p:spPr>
            <a:xfrm>
              <a:off x="2070307" y="3648672"/>
              <a:ext cx="1018555" cy="938463"/>
            </a:xfrm>
            <a:custGeom>
              <a:avLst/>
              <a:gdLst>
                <a:gd name="connsiteX0" fmla="*/ 0 w 2257777"/>
                <a:gd name="connsiteY0" fmla="*/ 982133 h 1964266"/>
                <a:gd name="connsiteX1" fmla="*/ 491067 w 2257777"/>
                <a:gd name="connsiteY1" fmla="*/ 0 h 1964266"/>
                <a:gd name="connsiteX2" fmla="*/ 1766711 w 2257777"/>
                <a:gd name="connsiteY2" fmla="*/ 0 h 1964266"/>
                <a:gd name="connsiteX3" fmla="*/ 2257777 w 2257777"/>
                <a:gd name="connsiteY3" fmla="*/ 982133 h 1964266"/>
                <a:gd name="connsiteX4" fmla="*/ 1766711 w 2257777"/>
                <a:gd name="connsiteY4" fmla="*/ 1964266 h 1964266"/>
                <a:gd name="connsiteX5" fmla="*/ 491067 w 2257777"/>
                <a:gd name="connsiteY5" fmla="*/ 1964266 h 1964266"/>
                <a:gd name="connsiteX6" fmla="*/ 0 w 2257777"/>
                <a:gd name="connsiteY6" fmla="*/ 982133 h 196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777" h="1964266">
                  <a:moveTo>
                    <a:pt x="1128889" y="0"/>
                  </a:moveTo>
                  <a:lnTo>
                    <a:pt x="2257776" y="427229"/>
                  </a:lnTo>
                  <a:lnTo>
                    <a:pt x="2257776" y="1537038"/>
                  </a:lnTo>
                  <a:lnTo>
                    <a:pt x="1128889" y="1964266"/>
                  </a:lnTo>
                  <a:lnTo>
                    <a:pt x="1" y="1537038"/>
                  </a:lnTo>
                  <a:lnTo>
                    <a:pt x="1" y="427229"/>
                  </a:lnTo>
                  <a:lnTo>
                    <a:pt x="1128889" y="0"/>
                  </a:lnTo>
                  <a:close/>
                </a:path>
              </a:pathLst>
            </a:custGeom>
            <a:solidFill>
              <a:srgbClr val="CDE1D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50"/>
            <p:cNvSpPr txBox="1"/>
            <p:nvPr/>
          </p:nvSpPr>
          <p:spPr>
            <a:xfrm>
              <a:off x="2138946" y="3942129"/>
              <a:ext cx="969973" cy="369332"/>
            </a:xfrm>
            <a:prstGeom prst="rect">
              <a:avLst/>
            </a:prstGeom>
            <a:solidFill>
              <a:srgbClr val="CDE1D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采购入库流程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8929" y="2041770"/>
            <a:ext cx="737198" cy="519895"/>
            <a:chOff x="650946" y="3424099"/>
            <a:chExt cx="982930" cy="693194"/>
          </a:xfrm>
          <a:solidFill>
            <a:srgbClr val="F47926"/>
          </a:solidFill>
        </p:grpSpPr>
        <p:sp>
          <p:nvSpPr>
            <p:cNvPr id="19" name="矩形 18"/>
            <p:cNvSpPr/>
            <p:nvPr/>
          </p:nvSpPr>
          <p:spPr>
            <a:xfrm>
              <a:off x="650946" y="3424099"/>
              <a:ext cx="982930" cy="693194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57"/>
            <p:cNvSpPr txBox="1"/>
            <p:nvPr/>
          </p:nvSpPr>
          <p:spPr>
            <a:xfrm>
              <a:off x="791505" y="3654486"/>
              <a:ext cx="808653" cy="3447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医院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左大括号 20"/>
          <p:cNvSpPr/>
          <p:nvPr/>
        </p:nvSpPr>
        <p:spPr>
          <a:xfrm>
            <a:off x="1469923" y="1677097"/>
            <a:ext cx="151631" cy="1195991"/>
          </a:xfrm>
          <a:prstGeom prst="leftBrace">
            <a:avLst/>
          </a:prstGeom>
          <a:solidFill>
            <a:schemeClr val="bg1"/>
          </a:solidFill>
          <a:ln w="38100">
            <a:solidFill>
              <a:srgbClr val="1F9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3112150" y="1734817"/>
            <a:ext cx="151631" cy="1195991"/>
          </a:xfrm>
          <a:prstGeom prst="leftBrace">
            <a:avLst/>
          </a:prstGeom>
          <a:solidFill>
            <a:schemeClr val="bg1"/>
          </a:solidFill>
          <a:ln w="38100">
            <a:solidFill>
              <a:srgbClr val="1F9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18910" y="1910169"/>
            <a:ext cx="1186402" cy="703847"/>
            <a:chOff x="2070307" y="3648672"/>
            <a:chExt cx="1038611" cy="938463"/>
          </a:xfrm>
        </p:grpSpPr>
        <p:sp>
          <p:nvSpPr>
            <p:cNvPr id="24" name="任意多边形 23"/>
            <p:cNvSpPr/>
            <p:nvPr/>
          </p:nvSpPr>
          <p:spPr>
            <a:xfrm>
              <a:off x="2070307" y="3648672"/>
              <a:ext cx="1018555" cy="938463"/>
            </a:xfrm>
            <a:custGeom>
              <a:avLst/>
              <a:gdLst>
                <a:gd name="connsiteX0" fmla="*/ 0 w 2257777"/>
                <a:gd name="connsiteY0" fmla="*/ 982133 h 1964266"/>
                <a:gd name="connsiteX1" fmla="*/ 491067 w 2257777"/>
                <a:gd name="connsiteY1" fmla="*/ 0 h 1964266"/>
                <a:gd name="connsiteX2" fmla="*/ 1766711 w 2257777"/>
                <a:gd name="connsiteY2" fmla="*/ 0 h 1964266"/>
                <a:gd name="connsiteX3" fmla="*/ 2257777 w 2257777"/>
                <a:gd name="connsiteY3" fmla="*/ 982133 h 1964266"/>
                <a:gd name="connsiteX4" fmla="*/ 1766711 w 2257777"/>
                <a:gd name="connsiteY4" fmla="*/ 1964266 h 1964266"/>
                <a:gd name="connsiteX5" fmla="*/ 491067 w 2257777"/>
                <a:gd name="connsiteY5" fmla="*/ 1964266 h 1964266"/>
                <a:gd name="connsiteX6" fmla="*/ 0 w 2257777"/>
                <a:gd name="connsiteY6" fmla="*/ 982133 h 196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777" h="1964266">
                  <a:moveTo>
                    <a:pt x="1128889" y="0"/>
                  </a:moveTo>
                  <a:lnTo>
                    <a:pt x="2257776" y="427229"/>
                  </a:lnTo>
                  <a:lnTo>
                    <a:pt x="2257776" y="1537038"/>
                  </a:lnTo>
                  <a:lnTo>
                    <a:pt x="1128889" y="1964266"/>
                  </a:lnTo>
                  <a:lnTo>
                    <a:pt x="1" y="1537038"/>
                  </a:lnTo>
                  <a:lnTo>
                    <a:pt x="1" y="427229"/>
                  </a:lnTo>
                  <a:lnTo>
                    <a:pt x="1128889" y="0"/>
                  </a:lnTo>
                  <a:close/>
                </a:path>
              </a:pathLst>
            </a:custGeom>
            <a:solidFill>
              <a:srgbClr val="CDE1D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34"/>
            <p:cNvSpPr txBox="1"/>
            <p:nvPr/>
          </p:nvSpPr>
          <p:spPr>
            <a:xfrm>
              <a:off x="2138945" y="3942129"/>
              <a:ext cx="969973" cy="369332"/>
            </a:xfrm>
            <a:prstGeom prst="rect">
              <a:avLst/>
            </a:prstGeom>
            <a:solidFill>
              <a:srgbClr val="CDE1D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消耗记账流程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29647" y="2637476"/>
            <a:ext cx="1163492" cy="703847"/>
            <a:chOff x="2070307" y="3648672"/>
            <a:chExt cx="1018555" cy="938463"/>
          </a:xfrm>
        </p:grpSpPr>
        <p:sp>
          <p:nvSpPr>
            <p:cNvPr id="27" name="任意多边形 26"/>
            <p:cNvSpPr/>
            <p:nvPr/>
          </p:nvSpPr>
          <p:spPr>
            <a:xfrm>
              <a:off x="2070307" y="3648672"/>
              <a:ext cx="1018555" cy="938463"/>
            </a:xfrm>
            <a:custGeom>
              <a:avLst/>
              <a:gdLst>
                <a:gd name="connsiteX0" fmla="*/ 0 w 2257777"/>
                <a:gd name="connsiteY0" fmla="*/ 982133 h 1964266"/>
                <a:gd name="connsiteX1" fmla="*/ 491067 w 2257777"/>
                <a:gd name="connsiteY1" fmla="*/ 0 h 1964266"/>
                <a:gd name="connsiteX2" fmla="*/ 1766711 w 2257777"/>
                <a:gd name="connsiteY2" fmla="*/ 0 h 1964266"/>
                <a:gd name="connsiteX3" fmla="*/ 2257777 w 2257777"/>
                <a:gd name="connsiteY3" fmla="*/ 982133 h 1964266"/>
                <a:gd name="connsiteX4" fmla="*/ 1766711 w 2257777"/>
                <a:gd name="connsiteY4" fmla="*/ 1964266 h 1964266"/>
                <a:gd name="connsiteX5" fmla="*/ 491067 w 2257777"/>
                <a:gd name="connsiteY5" fmla="*/ 1964266 h 1964266"/>
                <a:gd name="connsiteX6" fmla="*/ 0 w 2257777"/>
                <a:gd name="connsiteY6" fmla="*/ 982133 h 196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777" h="1964266">
                  <a:moveTo>
                    <a:pt x="1128889" y="0"/>
                  </a:moveTo>
                  <a:lnTo>
                    <a:pt x="2257776" y="427229"/>
                  </a:lnTo>
                  <a:lnTo>
                    <a:pt x="2257776" y="1537038"/>
                  </a:lnTo>
                  <a:lnTo>
                    <a:pt x="1128889" y="1964266"/>
                  </a:lnTo>
                  <a:lnTo>
                    <a:pt x="1" y="1537038"/>
                  </a:lnTo>
                  <a:lnTo>
                    <a:pt x="1" y="427229"/>
                  </a:lnTo>
                  <a:lnTo>
                    <a:pt x="1128889" y="0"/>
                  </a:lnTo>
                  <a:close/>
                </a:path>
              </a:pathLst>
            </a:custGeom>
            <a:solidFill>
              <a:srgbClr val="CDE1D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37"/>
            <p:cNvSpPr txBox="1"/>
            <p:nvPr/>
          </p:nvSpPr>
          <p:spPr>
            <a:xfrm>
              <a:off x="2273664" y="3942129"/>
              <a:ext cx="700535" cy="369332"/>
            </a:xfrm>
            <a:prstGeom prst="rect">
              <a:avLst/>
            </a:prstGeom>
            <a:solidFill>
              <a:srgbClr val="CDE1D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退货流程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左大括号 28"/>
          <p:cNvSpPr/>
          <p:nvPr/>
        </p:nvSpPr>
        <p:spPr>
          <a:xfrm flipH="1">
            <a:off x="4559856" y="1707909"/>
            <a:ext cx="99264" cy="1195991"/>
          </a:xfrm>
          <a:prstGeom prst="leftBrace">
            <a:avLst/>
          </a:prstGeom>
          <a:solidFill>
            <a:schemeClr val="bg1"/>
          </a:solidFill>
          <a:ln w="38100">
            <a:solidFill>
              <a:srgbClr val="1F9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左右箭头 29"/>
          <p:cNvSpPr/>
          <p:nvPr/>
        </p:nvSpPr>
        <p:spPr>
          <a:xfrm>
            <a:off x="4805421" y="2057266"/>
            <a:ext cx="982242" cy="488911"/>
          </a:xfrm>
          <a:prstGeom prst="leftRightArrow">
            <a:avLst/>
          </a:prstGeom>
          <a:solidFill>
            <a:srgbClr val="1F9D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左大括号 30"/>
          <p:cNvSpPr/>
          <p:nvPr/>
        </p:nvSpPr>
        <p:spPr>
          <a:xfrm>
            <a:off x="5904469" y="1707909"/>
            <a:ext cx="151631" cy="1195991"/>
          </a:xfrm>
          <a:prstGeom prst="leftBrace">
            <a:avLst/>
          </a:prstGeom>
          <a:solidFill>
            <a:schemeClr val="bg1"/>
          </a:solidFill>
          <a:ln w="38100">
            <a:solidFill>
              <a:srgbClr val="1F9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092134" y="2631757"/>
            <a:ext cx="737198" cy="520355"/>
            <a:chOff x="650946" y="3424099"/>
            <a:chExt cx="982930" cy="693807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650946" y="3424099"/>
              <a:ext cx="982930" cy="693194"/>
            </a:xfrm>
            <a:prstGeom prst="rect">
              <a:avLst/>
            </a:prstGeom>
            <a:grpFill/>
            <a:ln>
              <a:solidFill>
                <a:srgbClr val="1F9D92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66"/>
            <p:cNvSpPr txBox="1"/>
            <p:nvPr/>
          </p:nvSpPr>
          <p:spPr>
            <a:xfrm>
              <a:off x="740313" y="3465420"/>
              <a:ext cx="808653" cy="65248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92134" y="2015142"/>
            <a:ext cx="737198" cy="520355"/>
            <a:chOff x="650946" y="3424099"/>
            <a:chExt cx="982930" cy="693807"/>
          </a:xfrm>
          <a:noFill/>
        </p:grpSpPr>
        <p:sp>
          <p:nvSpPr>
            <p:cNvPr id="40" name="矩形 39"/>
            <p:cNvSpPr/>
            <p:nvPr/>
          </p:nvSpPr>
          <p:spPr>
            <a:xfrm>
              <a:off x="650946" y="3424099"/>
              <a:ext cx="982930" cy="693194"/>
            </a:xfrm>
            <a:prstGeom prst="rect">
              <a:avLst/>
            </a:prstGeom>
            <a:grpFill/>
            <a:ln>
              <a:solidFill>
                <a:srgbClr val="1F9D92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69"/>
            <p:cNvSpPr txBox="1"/>
            <p:nvPr/>
          </p:nvSpPr>
          <p:spPr>
            <a:xfrm>
              <a:off x="740313" y="3465420"/>
              <a:ext cx="808653" cy="65248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医院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HIS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28596" y="3714758"/>
            <a:ext cx="8358246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阳光采购信息化建设的目的：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</a:t>
            </a: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从采购、入库、出库、使用、计费实行全流程智能化管理；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二是</a:t>
            </a: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能够把厂家、供应商、医院、省采购中心实现无缝联接，实现资源共享；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三是</a:t>
            </a: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从医院总库到二级库管理，都能够全程追溯。</a:t>
            </a:r>
            <a:endParaRPr lang="en-US" altLang="zh-CN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20"/>
          <p:cNvSpPr>
            <a:spLocks noChangeArrowheads="1"/>
          </p:cNvSpPr>
          <p:nvPr/>
        </p:nvSpPr>
        <p:spPr bwMode="auto">
          <a:xfrm>
            <a:off x="0" y="4948256"/>
            <a:ext cx="9144000" cy="88106"/>
          </a:xfrm>
          <a:prstGeom prst="rect">
            <a:avLst/>
          </a:prstGeom>
          <a:solidFill>
            <a:srgbClr val="3399FF"/>
          </a:solidFill>
          <a:ln w="9525">
            <a:solidFill>
              <a:srgbClr val="0066FF"/>
            </a:solidFill>
            <a:miter lim="800000"/>
          </a:ln>
        </p:spPr>
        <p:txBody>
          <a:bodyPr wrap="none" anchor="ctr"/>
          <a:lstStyle/>
          <a:p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015" y="642924"/>
            <a:ext cx="1304925" cy="4319340"/>
          </a:xfrm>
          <a:prstGeom prst="rect">
            <a:avLst/>
          </a:prstGeom>
          <a:solidFill>
            <a:srgbClr val="21B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000364" y="1285866"/>
            <a:ext cx="5370390" cy="707886"/>
            <a:chOff x="2987824" y="2125708"/>
            <a:chExt cx="4327893" cy="539868"/>
          </a:xfrm>
        </p:grpSpPr>
        <p:sp>
          <p:nvSpPr>
            <p:cNvPr id="9" name="TextBox 8"/>
            <p:cNvSpPr txBox="1"/>
            <p:nvPr/>
          </p:nvSpPr>
          <p:spPr>
            <a:xfrm>
              <a:off x="3995936" y="2147553"/>
              <a:ext cx="3319781" cy="30579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algn="l"/>
              <a:endParaRPr lang="zh-CN" altLang="en-US" sz="2000" dirty="0" smtClean="0"/>
            </a:p>
          </p:txBody>
        </p:sp>
        <p:grpSp>
          <p:nvGrpSpPr>
            <p:cNvPr id="10" name="组合 88"/>
            <p:cNvGrpSpPr/>
            <p:nvPr/>
          </p:nvGrpSpPr>
          <p:grpSpPr>
            <a:xfrm>
              <a:off x="2987824" y="2125708"/>
              <a:ext cx="864096" cy="539868"/>
              <a:chOff x="2165941" y="2458139"/>
              <a:chExt cx="864096" cy="539868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2165941" y="2459755"/>
                <a:ext cx="864096" cy="461665"/>
              </a:xfrm>
              <a:prstGeom prst="homePlate">
                <a:avLst/>
              </a:prstGeom>
              <a:solidFill>
                <a:srgbClr val="B808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FF00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250007" y="2458139"/>
                <a:ext cx="467511" cy="539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chemeClr val="bg1"/>
                    </a:solidFill>
                    <a:latin typeface="Arial Black" panose="020B0A04020102020204" pitchFamily="34" charset="0"/>
                    <a:ea typeface="Arial Unicode MS" pitchFamily="34" charset="-122"/>
                    <a:cs typeface="Arial Unicode MS" pitchFamily="34" charset="-122"/>
                  </a:rPr>
                  <a:t>1</a:t>
                </a:r>
                <a:endParaRPr lang="zh-CN" altLang="en-US" sz="4000" b="1" dirty="0">
                  <a:solidFill>
                    <a:schemeClr val="bg1"/>
                  </a:solidFill>
                  <a:latin typeface="Arial Black" panose="020B0A04020102020204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059261" y="3946103"/>
            <a:ext cx="5370391" cy="707886"/>
            <a:chOff x="2987824" y="2825491"/>
            <a:chExt cx="4393516" cy="539868"/>
          </a:xfrm>
        </p:grpSpPr>
        <p:sp>
          <p:nvSpPr>
            <p:cNvPr id="14" name="TextBox 13"/>
            <p:cNvSpPr txBox="1"/>
            <p:nvPr/>
          </p:nvSpPr>
          <p:spPr>
            <a:xfrm>
              <a:off x="3995936" y="2921465"/>
              <a:ext cx="3385404" cy="31663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algn="l"/>
              <a:endParaRPr lang="zh-CN" altLang="en-US" sz="2000" dirty="0"/>
            </a:p>
          </p:txBody>
        </p:sp>
        <p:grpSp>
          <p:nvGrpSpPr>
            <p:cNvPr id="15" name="组合 93"/>
            <p:cNvGrpSpPr/>
            <p:nvPr/>
          </p:nvGrpSpPr>
          <p:grpSpPr>
            <a:xfrm>
              <a:off x="2987824" y="2825491"/>
              <a:ext cx="864096" cy="539868"/>
              <a:chOff x="2165941" y="3157922"/>
              <a:chExt cx="864096" cy="539868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2165941" y="3219673"/>
                <a:ext cx="864096" cy="461665"/>
              </a:xfrm>
              <a:prstGeom prst="homePlat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243556" y="3157922"/>
                <a:ext cx="479685" cy="539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chemeClr val="bg1"/>
                    </a:solidFill>
                    <a:latin typeface="Arial Black" panose="020B0A04020102020204" pitchFamily="34" charset="0"/>
                    <a:ea typeface="Arial Unicode MS" pitchFamily="34" charset="-122"/>
                    <a:cs typeface="Arial Unicode MS" pitchFamily="34" charset="-122"/>
                  </a:rPr>
                  <a:t>3</a:t>
                </a:r>
                <a:endParaRPr lang="zh-CN" altLang="en-US" sz="4000" b="1" dirty="0">
                  <a:solidFill>
                    <a:schemeClr val="bg1"/>
                  </a:solidFill>
                  <a:latin typeface="Arial Black" panose="020B0A04020102020204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043038" y="1209913"/>
            <a:ext cx="1080121" cy="1448095"/>
            <a:chOff x="702732" y="1342594"/>
            <a:chExt cx="1152128" cy="1631216"/>
          </a:xfrm>
        </p:grpSpPr>
        <p:sp>
          <p:nvSpPr>
            <p:cNvPr id="19" name="TextBox 18"/>
            <p:cNvSpPr txBox="1"/>
            <p:nvPr/>
          </p:nvSpPr>
          <p:spPr>
            <a:xfrm>
              <a:off x="702732" y="1342594"/>
              <a:ext cx="1015663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62418" y="1351532"/>
              <a:ext cx="492442" cy="16222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b="1" spc="-15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143372" y="1357304"/>
            <a:ext cx="500062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医疗器械市场现状及对阳光采购的理解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4497712" y="4076940"/>
            <a:ext cx="4217692" cy="566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10000"/>
              </a:spcBef>
              <a:spcAft>
                <a:spcPct val="0"/>
              </a:spcAft>
              <a:buClrTx/>
              <a:buSzPct val="95000"/>
              <a:buFont typeface="Wingdings" panose="05000000000000000000" pitchFamily="2" charset="2"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阳光采购信息化建设</a:t>
            </a:r>
            <a:r>
              <a:rPr lang="zh-CN" altLang="en-US" b="1" kern="0" baseline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endParaRPr kumimoji="0" lang="en-US" altLang="zh-CN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059262" y="2698094"/>
            <a:ext cx="5370389" cy="707886"/>
            <a:chOff x="2987824" y="2066273"/>
            <a:chExt cx="4334896" cy="539868"/>
          </a:xfrm>
        </p:grpSpPr>
        <p:sp>
          <p:nvSpPr>
            <p:cNvPr id="24" name="TextBox 23"/>
            <p:cNvSpPr txBox="1"/>
            <p:nvPr/>
          </p:nvSpPr>
          <p:spPr>
            <a:xfrm>
              <a:off x="3995937" y="2147552"/>
              <a:ext cx="3326783" cy="30514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algn="l"/>
              <a:endParaRPr lang="zh-CN" altLang="en-US" sz="2000" dirty="0" smtClean="0"/>
            </a:p>
          </p:txBody>
        </p:sp>
        <p:grpSp>
          <p:nvGrpSpPr>
            <p:cNvPr id="25" name="组合 88"/>
            <p:cNvGrpSpPr/>
            <p:nvPr/>
          </p:nvGrpSpPr>
          <p:grpSpPr>
            <a:xfrm>
              <a:off x="2987824" y="2066273"/>
              <a:ext cx="864096" cy="539868"/>
              <a:chOff x="2165941" y="2398704"/>
              <a:chExt cx="864096" cy="53986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2165941" y="2398705"/>
                <a:ext cx="864096" cy="461666"/>
              </a:xfrm>
              <a:prstGeom prst="homePlat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FF00"/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250007" y="2398704"/>
                <a:ext cx="471948" cy="539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chemeClr val="bg1"/>
                    </a:solidFill>
                    <a:latin typeface="Arial Black" panose="020B0A04020102020204" pitchFamily="34" charset="0"/>
                    <a:ea typeface="Arial Unicode MS" pitchFamily="34" charset="-122"/>
                    <a:cs typeface="Arial Unicode MS" pitchFamily="34" charset="-122"/>
                  </a:rPr>
                  <a:t>2</a:t>
                </a:r>
                <a:endParaRPr lang="zh-CN" altLang="en-US" sz="4000" b="1" dirty="0">
                  <a:solidFill>
                    <a:schemeClr val="bg1"/>
                  </a:solidFill>
                  <a:latin typeface="Arial Black" panose="020B0A04020102020204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286248" y="2786064"/>
            <a:ext cx="4086857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医院器械管理对厂家和供应商的需求</a:t>
            </a:r>
            <a:endParaRPr lang="en-US" altLang="zh-CN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0537"/>
            <a:ext cx="9144000" cy="663461"/>
          </a:xfrm>
          <a:prstGeom prst="rect">
            <a:avLst/>
          </a:prstGeom>
        </p:spPr>
      </p:pic>
      <p:pic>
        <p:nvPicPr>
          <p:cNvPr id="30" name="图片 29" descr="56500143302984928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56659" y="-18"/>
            <a:ext cx="715935" cy="714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/>
      <p:bldP spid="22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10" name="右箭头 9"/>
          <p:cNvSpPr/>
          <p:nvPr/>
        </p:nvSpPr>
        <p:spPr>
          <a:xfrm>
            <a:off x="5762511" y="3000174"/>
            <a:ext cx="510580" cy="483935"/>
          </a:xfrm>
          <a:prstGeom prst="rightArrow">
            <a:avLst/>
          </a:prstGeom>
          <a:solidFill>
            <a:srgbClr val="1F9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1" name="左大括号 10"/>
          <p:cNvSpPr/>
          <p:nvPr/>
        </p:nvSpPr>
        <p:spPr>
          <a:xfrm flipH="1">
            <a:off x="2811411" y="2815620"/>
            <a:ext cx="99264" cy="896993"/>
          </a:xfrm>
          <a:prstGeom prst="leftBrace">
            <a:avLst/>
          </a:prstGeom>
          <a:solidFill>
            <a:schemeClr val="bg1"/>
          </a:solidFill>
          <a:ln w="38100">
            <a:solidFill>
              <a:srgbClr val="1F9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任意多边形 11"/>
          <p:cNvSpPr/>
          <p:nvPr/>
        </p:nvSpPr>
        <p:spPr>
          <a:xfrm>
            <a:off x="4751610" y="3044690"/>
            <a:ext cx="982242" cy="416148"/>
          </a:xfrm>
          <a:custGeom>
            <a:avLst/>
            <a:gdLst>
              <a:gd name="connsiteX0" fmla="*/ 0 w 2156500"/>
              <a:gd name="connsiteY0" fmla="*/ 153956 h 923716"/>
              <a:gd name="connsiteX1" fmla="*/ 153956 w 2156500"/>
              <a:gd name="connsiteY1" fmla="*/ 0 h 923716"/>
              <a:gd name="connsiteX2" fmla="*/ 2002544 w 2156500"/>
              <a:gd name="connsiteY2" fmla="*/ 0 h 923716"/>
              <a:gd name="connsiteX3" fmla="*/ 2156500 w 2156500"/>
              <a:gd name="connsiteY3" fmla="*/ 153956 h 923716"/>
              <a:gd name="connsiteX4" fmla="*/ 2156500 w 2156500"/>
              <a:gd name="connsiteY4" fmla="*/ 769760 h 923716"/>
              <a:gd name="connsiteX5" fmla="*/ 2002544 w 2156500"/>
              <a:gd name="connsiteY5" fmla="*/ 923716 h 923716"/>
              <a:gd name="connsiteX6" fmla="*/ 153956 w 2156500"/>
              <a:gd name="connsiteY6" fmla="*/ 923716 h 923716"/>
              <a:gd name="connsiteX7" fmla="*/ 0 w 2156500"/>
              <a:gd name="connsiteY7" fmla="*/ 769760 h 923716"/>
              <a:gd name="connsiteX8" fmla="*/ 0 w 2156500"/>
              <a:gd name="connsiteY8" fmla="*/ 153956 h 92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6500" h="923716">
                <a:moveTo>
                  <a:pt x="0" y="153956"/>
                </a:moveTo>
                <a:cubicBezTo>
                  <a:pt x="0" y="68928"/>
                  <a:pt x="68928" y="0"/>
                  <a:pt x="153956" y="0"/>
                </a:cubicBezTo>
                <a:lnTo>
                  <a:pt x="2002544" y="0"/>
                </a:lnTo>
                <a:cubicBezTo>
                  <a:pt x="2087572" y="0"/>
                  <a:pt x="2156500" y="68928"/>
                  <a:pt x="2156500" y="153956"/>
                </a:cubicBezTo>
                <a:lnTo>
                  <a:pt x="2156500" y="769760"/>
                </a:lnTo>
                <a:cubicBezTo>
                  <a:pt x="2156500" y="854788"/>
                  <a:pt x="2087572" y="923716"/>
                  <a:pt x="2002544" y="923716"/>
                </a:cubicBezTo>
                <a:lnTo>
                  <a:pt x="153956" y="923716"/>
                </a:lnTo>
                <a:cubicBezTo>
                  <a:pt x="68928" y="923716"/>
                  <a:pt x="0" y="854788"/>
                  <a:pt x="0" y="769760"/>
                </a:cubicBezTo>
                <a:lnTo>
                  <a:pt x="0" y="153956"/>
                </a:lnTo>
                <a:close/>
              </a:path>
            </a:pathLst>
          </a:cu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6687" tIns="116687" rIns="116687" bIns="116687" numCol="1" spcCol="953" anchor="ctr" anchorCtr="0">
            <a:noAutofit/>
          </a:bodyPr>
          <a:lstStyle/>
          <a:p>
            <a:pPr algn="ctr" defTabSz="966470">
              <a:lnSpc>
                <a:spcPct val="90000"/>
              </a:lnSpc>
              <a:spcAft>
                <a:spcPct val="35000"/>
              </a:spcAft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生成订单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86"/>
          <p:cNvGrpSpPr/>
          <p:nvPr/>
        </p:nvGrpSpPr>
        <p:grpSpPr>
          <a:xfrm>
            <a:off x="6301750" y="3063240"/>
            <a:ext cx="737198" cy="522808"/>
            <a:chOff x="650946" y="3424099"/>
            <a:chExt cx="982930" cy="929436"/>
          </a:xfrm>
          <a:solidFill>
            <a:srgbClr val="F47926"/>
          </a:solidFill>
        </p:grpSpPr>
        <p:sp>
          <p:nvSpPr>
            <p:cNvPr id="14" name="矩形 13"/>
            <p:cNvSpPr/>
            <p:nvPr/>
          </p:nvSpPr>
          <p:spPr>
            <a:xfrm>
              <a:off x="650946" y="3424099"/>
              <a:ext cx="982930" cy="929436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88"/>
            <p:cNvSpPr txBox="1"/>
            <p:nvPr/>
          </p:nvSpPr>
          <p:spPr>
            <a:xfrm>
              <a:off x="740313" y="3465418"/>
              <a:ext cx="808653" cy="81116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采购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平台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16" name="直接箭头连接符 15"/>
          <p:cNvCxnSpPr/>
          <p:nvPr/>
        </p:nvCxnSpPr>
        <p:spPr>
          <a:xfrm flipV="1">
            <a:off x="7050653" y="3258201"/>
            <a:ext cx="248427" cy="2"/>
          </a:xfrm>
          <a:prstGeom prst="straightConnector1">
            <a:avLst/>
          </a:prstGeom>
          <a:ln w="19050">
            <a:solidFill>
              <a:srgbClr val="1F9D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>
            <a:off x="1695373" y="2520670"/>
            <a:ext cx="1050876" cy="351695"/>
          </a:xfrm>
          <a:custGeom>
            <a:avLst/>
            <a:gdLst>
              <a:gd name="connsiteX0" fmla="*/ 0 w 2156500"/>
              <a:gd name="connsiteY0" fmla="*/ 153956 h 923716"/>
              <a:gd name="connsiteX1" fmla="*/ 153956 w 2156500"/>
              <a:gd name="connsiteY1" fmla="*/ 0 h 923716"/>
              <a:gd name="connsiteX2" fmla="*/ 2002544 w 2156500"/>
              <a:gd name="connsiteY2" fmla="*/ 0 h 923716"/>
              <a:gd name="connsiteX3" fmla="*/ 2156500 w 2156500"/>
              <a:gd name="connsiteY3" fmla="*/ 153956 h 923716"/>
              <a:gd name="connsiteX4" fmla="*/ 2156500 w 2156500"/>
              <a:gd name="connsiteY4" fmla="*/ 769760 h 923716"/>
              <a:gd name="connsiteX5" fmla="*/ 2002544 w 2156500"/>
              <a:gd name="connsiteY5" fmla="*/ 923716 h 923716"/>
              <a:gd name="connsiteX6" fmla="*/ 153956 w 2156500"/>
              <a:gd name="connsiteY6" fmla="*/ 923716 h 923716"/>
              <a:gd name="connsiteX7" fmla="*/ 0 w 2156500"/>
              <a:gd name="connsiteY7" fmla="*/ 769760 h 923716"/>
              <a:gd name="connsiteX8" fmla="*/ 0 w 2156500"/>
              <a:gd name="connsiteY8" fmla="*/ 153956 h 92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6500" h="923716">
                <a:moveTo>
                  <a:pt x="0" y="153956"/>
                </a:moveTo>
                <a:cubicBezTo>
                  <a:pt x="0" y="68928"/>
                  <a:pt x="68928" y="0"/>
                  <a:pt x="153956" y="0"/>
                </a:cubicBezTo>
                <a:lnTo>
                  <a:pt x="2002544" y="0"/>
                </a:lnTo>
                <a:cubicBezTo>
                  <a:pt x="2087572" y="0"/>
                  <a:pt x="2156500" y="68928"/>
                  <a:pt x="2156500" y="153956"/>
                </a:cubicBezTo>
                <a:lnTo>
                  <a:pt x="2156500" y="769760"/>
                </a:lnTo>
                <a:cubicBezTo>
                  <a:pt x="2156500" y="854788"/>
                  <a:pt x="2087572" y="923716"/>
                  <a:pt x="2002544" y="923716"/>
                </a:cubicBezTo>
                <a:lnTo>
                  <a:pt x="153956" y="923716"/>
                </a:lnTo>
                <a:cubicBezTo>
                  <a:pt x="68928" y="923716"/>
                  <a:pt x="0" y="854788"/>
                  <a:pt x="0" y="769760"/>
                </a:cubicBezTo>
                <a:lnTo>
                  <a:pt x="0" y="153956"/>
                </a:lnTo>
                <a:close/>
              </a:path>
            </a:pathLst>
          </a:custGeom>
          <a:ln>
            <a:solidFill>
              <a:srgbClr val="1F9D92"/>
            </a:solidFill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6687" tIns="116687" rIns="116687" bIns="116687" numCol="1" spcCol="953" anchor="ctr" anchorCtr="0">
            <a:noAutofit/>
          </a:bodyPr>
          <a:lstStyle/>
          <a:p>
            <a:pPr algn="ctr" defTabSz="966470">
              <a:lnSpc>
                <a:spcPct val="90000"/>
              </a:lnSpc>
              <a:spcAft>
                <a:spcPct val="3500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普耗采购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680529" y="3049023"/>
            <a:ext cx="1050876" cy="351695"/>
          </a:xfrm>
          <a:custGeom>
            <a:avLst/>
            <a:gdLst>
              <a:gd name="connsiteX0" fmla="*/ 0 w 2156500"/>
              <a:gd name="connsiteY0" fmla="*/ 153956 h 923716"/>
              <a:gd name="connsiteX1" fmla="*/ 153956 w 2156500"/>
              <a:gd name="connsiteY1" fmla="*/ 0 h 923716"/>
              <a:gd name="connsiteX2" fmla="*/ 2002544 w 2156500"/>
              <a:gd name="connsiteY2" fmla="*/ 0 h 923716"/>
              <a:gd name="connsiteX3" fmla="*/ 2156500 w 2156500"/>
              <a:gd name="connsiteY3" fmla="*/ 153956 h 923716"/>
              <a:gd name="connsiteX4" fmla="*/ 2156500 w 2156500"/>
              <a:gd name="connsiteY4" fmla="*/ 769760 h 923716"/>
              <a:gd name="connsiteX5" fmla="*/ 2002544 w 2156500"/>
              <a:gd name="connsiteY5" fmla="*/ 923716 h 923716"/>
              <a:gd name="connsiteX6" fmla="*/ 153956 w 2156500"/>
              <a:gd name="connsiteY6" fmla="*/ 923716 h 923716"/>
              <a:gd name="connsiteX7" fmla="*/ 0 w 2156500"/>
              <a:gd name="connsiteY7" fmla="*/ 769760 h 923716"/>
              <a:gd name="connsiteX8" fmla="*/ 0 w 2156500"/>
              <a:gd name="connsiteY8" fmla="*/ 153956 h 92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6500" h="923716">
                <a:moveTo>
                  <a:pt x="0" y="153956"/>
                </a:moveTo>
                <a:cubicBezTo>
                  <a:pt x="0" y="68928"/>
                  <a:pt x="68928" y="0"/>
                  <a:pt x="153956" y="0"/>
                </a:cubicBezTo>
                <a:lnTo>
                  <a:pt x="2002544" y="0"/>
                </a:lnTo>
                <a:cubicBezTo>
                  <a:pt x="2087572" y="0"/>
                  <a:pt x="2156500" y="68928"/>
                  <a:pt x="2156500" y="153956"/>
                </a:cubicBezTo>
                <a:lnTo>
                  <a:pt x="2156500" y="769760"/>
                </a:lnTo>
                <a:cubicBezTo>
                  <a:pt x="2156500" y="854788"/>
                  <a:pt x="2087572" y="923716"/>
                  <a:pt x="2002544" y="923716"/>
                </a:cubicBezTo>
                <a:lnTo>
                  <a:pt x="153956" y="923716"/>
                </a:lnTo>
                <a:cubicBezTo>
                  <a:pt x="68928" y="923716"/>
                  <a:pt x="0" y="854788"/>
                  <a:pt x="0" y="769760"/>
                </a:cubicBezTo>
                <a:lnTo>
                  <a:pt x="0" y="153956"/>
                </a:lnTo>
                <a:close/>
              </a:path>
            </a:pathLst>
          </a:custGeom>
          <a:ln>
            <a:solidFill>
              <a:srgbClr val="1F9D92"/>
            </a:solidFill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6687" tIns="116687" rIns="116687" bIns="116687" numCol="1" spcCol="953" anchor="ctr" anchorCtr="0">
            <a:noAutofit/>
          </a:bodyPr>
          <a:lstStyle/>
          <a:p>
            <a:pPr algn="ctr" defTabSz="966470">
              <a:lnSpc>
                <a:spcPct val="90000"/>
              </a:lnSpc>
              <a:spcAft>
                <a:spcPct val="3500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寄销采购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680529" y="3577377"/>
            <a:ext cx="1050876" cy="351695"/>
          </a:xfrm>
          <a:custGeom>
            <a:avLst/>
            <a:gdLst>
              <a:gd name="connsiteX0" fmla="*/ 0 w 2156500"/>
              <a:gd name="connsiteY0" fmla="*/ 153956 h 923716"/>
              <a:gd name="connsiteX1" fmla="*/ 153956 w 2156500"/>
              <a:gd name="connsiteY1" fmla="*/ 0 h 923716"/>
              <a:gd name="connsiteX2" fmla="*/ 2002544 w 2156500"/>
              <a:gd name="connsiteY2" fmla="*/ 0 h 923716"/>
              <a:gd name="connsiteX3" fmla="*/ 2156500 w 2156500"/>
              <a:gd name="connsiteY3" fmla="*/ 153956 h 923716"/>
              <a:gd name="connsiteX4" fmla="*/ 2156500 w 2156500"/>
              <a:gd name="connsiteY4" fmla="*/ 769760 h 923716"/>
              <a:gd name="connsiteX5" fmla="*/ 2002544 w 2156500"/>
              <a:gd name="connsiteY5" fmla="*/ 923716 h 923716"/>
              <a:gd name="connsiteX6" fmla="*/ 153956 w 2156500"/>
              <a:gd name="connsiteY6" fmla="*/ 923716 h 923716"/>
              <a:gd name="connsiteX7" fmla="*/ 0 w 2156500"/>
              <a:gd name="connsiteY7" fmla="*/ 769760 h 923716"/>
              <a:gd name="connsiteX8" fmla="*/ 0 w 2156500"/>
              <a:gd name="connsiteY8" fmla="*/ 153956 h 92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6500" h="923716">
                <a:moveTo>
                  <a:pt x="0" y="153956"/>
                </a:moveTo>
                <a:cubicBezTo>
                  <a:pt x="0" y="68928"/>
                  <a:pt x="68928" y="0"/>
                  <a:pt x="153956" y="0"/>
                </a:cubicBezTo>
                <a:lnTo>
                  <a:pt x="2002544" y="0"/>
                </a:lnTo>
                <a:cubicBezTo>
                  <a:pt x="2087572" y="0"/>
                  <a:pt x="2156500" y="68928"/>
                  <a:pt x="2156500" y="153956"/>
                </a:cubicBezTo>
                <a:lnTo>
                  <a:pt x="2156500" y="769760"/>
                </a:lnTo>
                <a:cubicBezTo>
                  <a:pt x="2156500" y="854788"/>
                  <a:pt x="2087572" y="923716"/>
                  <a:pt x="2002544" y="923716"/>
                </a:cubicBezTo>
                <a:lnTo>
                  <a:pt x="153956" y="923716"/>
                </a:lnTo>
                <a:cubicBezTo>
                  <a:pt x="68928" y="923716"/>
                  <a:pt x="0" y="854788"/>
                  <a:pt x="0" y="769760"/>
                </a:cubicBezTo>
                <a:lnTo>
                  <a:pt x="0" y="153956"/>
                </a:lnTo>
                <a:close/>
              </a:path>
            </a:pathLst>
          </a:custGeom>
          <a:ln>
            <a:solidFill>
              <a:srgbClr val="1F9D92"/>
            </a:solidFill>
          </a:ln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6687" tIns="116687" rIns="116687" bIns="116687" numCol="1" spcCol="953" anchor="ctr" anchorCtr="0">
            <a:noAutofit/>
          </a:bodyPr>
          <a:lstStyle/>
          <a:p>
            <a:pPr algn="ctr" defTabSz="966470">
              <a:lnSpc>
                <a:spcPct val="90000"/>
              </a:lnSpc>
              <a:spcAft>
                <a:spcPct val="3500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骨科采购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4216866" y="3035879"/>
            <a:ext cx="510580" cy="483935"/>
          </a:xfrm>
          <a:prstGeom prst="rightArrow">
            <a:avLst/>
          </a:prstGeom>
          <a:solidFill>
            <a:srgbClr val="1F9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8" name="组合 48"/>
          <p:cNvGrpSpPr/>
          <p:nvPr/>
        </p:nvGrpSpPr>
        <p:grpSpPr>
          <a:xfrm>
            <a:off x="3034471" y="3000176"/>
            <a:ext cx="1163492" cy="585872"/>
            <a:chOff x="2070307" y="3648674"/>
            <a:chExt cx="1018555" cy="1041551"/>
          </a:xfrm>
        </p:grpSpPr>
        <p:sp>
          <p:nvSpPr>
            <p:cNvPr id="22" name="任意多边形 21"/>
            <p:cNvSpPr/>
            <p:nvPr/>
          </p:nvSpPr>
          <p:spPr>
            <a:xfrm>
              <a:off x="2070307" y="3648674"/>
              <a:ext cx="1018555" cy="1041551"/>
            </a:xfrm>
            <a:custGeom>
              <a:avLst/>
              <a:gdLst>
                <a:gd name="connsiteX0" fmla="*/ 0 w 2257777"/>
                <a:gd name="connsiteY0" fmla="*/ 982133 h 1964266"/>
                <a:gd name="connsiteX1" fmla="*/ 491067 w 2257777"/>
                <a:gd name="connsiteY1" fmla="*/ 0 h 1964266"/>
                <a:gd name="connsiteX2" fmla="*/ 1766711 w 2257777"/>
                <a:gd name="connsiteY2" fmla="*/ 0 h 1964266"/>
                <a:gd name="connsiteX3" fmla="*/ 2257777 w 2257777"/>
                <a:gd name="connsiteY3" fmla="*/ 982133 h 1964266"/>
                <a:gd name="connsiteX4" fmla="*/ 1766711 w 2257777"/>
                <a:gd name="connsiteY4" fmla="*/ 1964266 h 1964266"/>
                <a:gd name="connsiteX5" fmla="*/ 491067 w 2257777"/>
                <a:gd name="connsiteY5" fmla="*/ 1964266 h 1964266"/>
                <a:gd name="connsiteX6" fmla="*/ 0 w 2257777"/>
                <a:gd name="connsiteY6" fmla="*/ 982133 h 196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777" h="1964266">
                  <a:moveTo>
                    <a:pt x="1128889" y="0"/>
                  </a:moveTo>
                  <a:lnTo>
                    <a:pt x="2257776" y="427229"/>
                  </a:lnTo>
                  <a:lnTo>
                    <a:pt x="2257776" y="1537038"/>
                  </a:lnTo>
                  <a:lnTo>
                    <a:pt x="1128889" y="1964266"/>
                  </a:lnTo>
                  <a:lnTo>
                    <a:pt x="1" y="1537038"/>
                  </a:lnTo>
                  <a:lnTo>
                    <a:pt x="1" y="427229"/>
                  </a:lnTo>
                  <a:lnTo>
                    <a:pt x="1128889" y="0"/>
                  </a:lnTo>
                  <a:close/>
                </a:path>
              </a:pathLst>
            </a:custGeom>
            <a:solidFill>
              <a:srgbClr val="CDE1D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50"/>
            <p:cNvSpPr txBox="1"/>
            <p:nvPr/>
          </p:nvSpPr>
          <p:spPr>
            <a:xfrm>
              <a:off x="2258295" y="3797200"/>
              <a:ext cx="655629" cy="766022"/>
            </a:xfrm>
            <a:prstGeom prst="rect">
              <a:avLst/>
            </a:prstGeom>
            <a:solidFill>
              <a:srgbClr val="CDE1D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 smtClean="0">
                  <a:latin typeface="微软雅黑" panose="020B0503020204020204" pitchFamily="34" charset="-122"/>
                </a:rPr>
                <a:t>订单生成</a:t>
              </a:r>
              <a:endParaRPr lang="en-US" altLang="zh-CN" sz="1100" dirty="0" smtClean="0">
                <a:latin typeface="微软雅黑" panose="020B0503020204020204" pitchFamily="34" charset="-122"/>
              </a:endParaRPr>
            </a:p>
            <a:p>
              <a:pPr algn="ctr"/>
              <a:r>
                <a:rPr lang="zh-CN" altLang="en-US" sz="1100" dirty="0" smtClean="0">
                  <a:latin typeface="微软雅黑" panose="020B0503020204020204" pitchFamily="34" charset="-122"/>
                </a:rPr>
                <a:t>流程</a:t>
              </a:r>
              <a:endParaRPr lang="zh-CN" altLang="en-US" sz="11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" name="组合 51"/>
          <p:cNvGrpSpPr/>
          <p:nvPr/>
        </p:nvGrpSpPr>
        <p:grpSpPr>
          <a:xfrm>
            <a:off x="7308157" y="2988823"/>
            <a:ext cx="1163492" cy="597225"/>
            <a:chOff x="2070307" y="3648674"/>
            <a:chExt cx="1018555" cy="1061734"/>
          </a:xfrm>
        </p:grpSpPr>
        <p:sp>
          <p:nvSpPr>
            <p:cNvPr id="25" name="任意多边形 24"/>
            <p:cNvSpPr/>
            <p:nvPr/>
          </p:nvSpPr>
          <p:spPr>
            <a:xfrm>
              <a:off x="2070307" y="3648674"/>
              <a:ext cx="1018555" cy="1061734"/>
            </a:xfrm>
            <a:custGeom>
              <a:avLst/>
              <a:gdLst>
                <a:gd name="connsiteX0" fmla="*/ 0 w 2257777"/>
                <a:gd name="connsiteY0" fmla="*/ 982133 h 1964266"/>
                <a:gd name="connsiteX1" fmla="*/ 491067 w 2257777"/>
                <a:gd name="connsiteY1" fmla="*/ 0 h 1964266"/>
                <a:gd name="connsiteX2" fmla="*/ 1766711 w 2257777"/>
                <a:gd name="connsiteY2" fmla="*/ 0 h 1964266"/>
                <a:gd name="connsiteX3" fmla="*/ 2257777 w 2257777"/>
                <a:gd name="connsiteY3" fmla="*/ 982133 h 1964266"/>
                <a:gd name="connsiteX4" fmla="*/ 1766711 w 2257777"/>
                <a:gd name="connsiteY4" fmla="*/ 1964266 h 1964266"/>
                <a:gd name="connsiteX5" fmla="*/ 491067 w 2257777"/>
                <a:gd name="connsiteY5" fmla="*/ 1964266 h 1964266"/>
                <a:gd name="connsiteX6" fmla="*/ 0 w 2257777"/>
                <a:gd name="connsiteY6" fmla="*/ 982133 h 196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777" h="1964266">
                  <a:moveTo>
                    <a:pt x="1128889" y="0"/>
                  </a:moveTo>
                  <a:lnTo>
                    <a:pt x="2257776" y="427229"/>
                  </a:lnTo>
                  <a:lnTo>
                    <a:pt x="2257776" y="1537038"/>
                  </a:lnTo>
                  <a:lnTo>
                    <a:pt x="1128889" y="1964266"/>
                  </a:lnTo>
                  <a:lnTo>
                    <a:pt x="1" y="1537038"/>
                  </a:lnTo>
                  <a:lnTo>
                    <a:pt x="1" y="427229"/>
                  </a:lnTo>
                  <a:lnTo>
                    <a:pt x="1128889" y="0"/>
                  </a:lnTo>
                  <a:close/>
                </a:path>
              </a:pathLst>
            </a:custGeom>
            <a:solidFill>
              <a:srgbClr val="CDE1D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53"/>
            <p:cNvSpPr txBox="1"/>
            <p:nvPr/>
          </p:nvSpPr>
          <p:spPr>
            <a:xfrm>
              <a:off x="2258296" y="3817383"/>
              <a:ext cx="655629" cy="766022"/>
            </a:xfrm>
            <a:prstGeom prst="rect">
              <a:avLst/>
            </a:prstGeom>
            <a:solidFill>
              <a:srgbClr val="CDE1D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 smtClean="0">
                  <a:latin typeface="微软雅黑" panose="020B0503020204020204" pitchFamily="34" charset="-122"/>
                </a:rPr>
                <a:t>订单配送</a:t>
              </a:r>
              <a:endParaRPr lang="en-US" altLang="zh-CN" sz="1100" dirty="0" smtClean="0">
                <a:latin typeface="微软雅黑" panose="020B0503020204020204" pitchFamily="34" charset="-122"/>
              </a:endParaRPr>
            </a:p>
            <a:p>
              <a:pPr algn="ctr"/>
              <a:r>
                <a:rPr lang="zh-CN" altLang="en-US" sz="1100" dirty="0" smtClean="0">
                  <a:latin typeface="微软雅黑" panose="020B0503020204020204" pitchFamily="34" charset="-122"/>
                </a:rPr>
                <a:t>流程</a:t>
              </a:r>
              <a:endParaRPr lang="zh-CN" altLang="en-US" sz="11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" name="组合 54"/>
          <p:cNvGrpSpPr/>
          <p:nvPr/>
        </p:nvGrpSpPr>
        <p:grpSpPr>
          <a:xfrm>
            <a:off x="608929" y="3049878"/>
            <a:ext cx="737198" cy="536168"/>
            <a:chOff x="650946" y="3424099"/>
            <a:chExt cx="982930" cy="953188"/>
          </a:xfrm>
          <a:solidFill>
            <a:srgbClr val="F47926"/>
          </a:solidFill>
        </p:grpSpPr>
        <p:sp>
          <p:nvSpPr>
            <p:cNvPr id="28" name="矩形 27"/>
            <p:cNvSpPr/>
            <p:nvPr/>
          </p:nvSpPr>
          <p:spPr>
            <a:xfrm>
              <a:off x="650946" y="3424099"/>
              <a:ext cx="982930" cy="953188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6098" tIns="351838" rIns="306099" bIns="351837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57"/>
            <p:cNvSpPr txBox="1"/>
            <p:nvPr/>
          </p:nvSpPr>
          <p:spPr>
            <a:xfrm>
              <a:off x="791505" y="3590101"/>
              <a:ext cx="762005" cy="4596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医院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0" name="左大括号 29"/>
          <p:cNvSpPr/>
          <p:nvPr/>
        </p:nvSpPr>
        <p:spPr>
          <a:xfrm>
            <a:off x="1469923" y="2776375"/>
            <a:ext cx="151631" cy="896993"/>
          </a:xfrm>
          <a:prstGeom prst="leftBrace">
            <a:avLst/>
          </a:prstGeom>
          <a:solidFill>
            <a:schemeClr val="bg1"/>
          </a:solidFill>
          <a:ln w="38100">
            <a:solidFill>
              <a:srgbClr val="1F9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7072330" y="1214428"/>
            <a:ext cx="1467323" cy="1536323"/>
          </a:xfrm>
          <a:prstGeom prst="roundRect">
            <a:avLst>
              <a:gd name="adj" fmla="val 772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66467" y="1431985"/>
            <a:ext cx="8757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采购管理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7362544" y="1651404"/>
            <a:ext cx="960214" cy="19260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计划与请领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361920" y="1847645"/>
            <a:ext cx="960214" cy="19260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361920" y="2046780"/>
            <a:ext cx="960214" cy="19260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订单确认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361920" y="2271878"/>
            <a:ext cx="960214" cy="19260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订单配送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364734" y="2487301"/>
            <a:ext cx="960214" cy="19260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订单跟踪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7"/>
          <p:cNvSpPr txBox="1"/>
          <p:nvPr/>
        </p:nvSpPr>
        <p:spPr>
          <a:xfrm>
            <a:off x="4572001" y="1341951"/>
            <a:ext cx="3291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自动分发订单</a:t>
            </a:r>
          </a:p>
        </p:txBody>
      </p:sp>
      <p:sp>
        <p:nvSpPr>
          <p:cNvPr id="39" name="矩形 38"/>
          <p:cNvSpPr/>
          <p:nvPr/>
        </p:nvSpPr>
        <p:spPr>
          <a:xfrm>
            <a:off x="285720" y="0"/>
            <a:ext cx="5072098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第三部分：阳光采购医院信息化建设需要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-32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71406" y="52801"/>
            <a:ext cx="6000792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第三部分：信息安全是阳光采购实施后重点关注问题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33"/>
          <p:cNvSpPr>
            <a:spLocks noChangeArrowheads="1"/>
          </p:cNvSpPr>
          <p:nvPr/>
        </p:nvSpPr>
        <p:spPr bwMode="auto">
          <a:xfrm>
            <a:off x="2571721" y="1214427"/>
            <a:ext cx="5286375" cy="4286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日常运行维护，保证平台系统正常运行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34"/>
          <p:cNvSpPr>
            <a:spLocks noChangeArrowheads="1"/>
          </p:cNvSpPr>
          <p:nvPr/>
        </p:nvSpPr>
        <p:spPr bwMode="auto">
          <a:xfrm>
            <a:off x="2928908" y="1785927"/>
            <a:ext cx="5143500" cy="50006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algn="ctr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数据库存放位置、访问权限，存储管理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35"/>
          <p:cNvSpPr>
            <a:spLocks noChangeArrowheads="1"/>
          </p:cNvSpPr>
          <p:nvPr/>
        </p:nvSpPr>
        <p:spPr bwMode="auto">
          <a:xfrm>
            <a:off x="3214658" y="2428865"/>
            <a:ext cx="5072063" cy="5000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algn="ctr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安全运维审计、数据库审计、上网行为审计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36"/>
          <p:cNvSpPr>
            <a:spLocks noChangeArrowheads="1"/>
          </p:cNvSpPr>
          <p:nvPr/>
        </p:nvSpPr>
        <p:spPr bwMode="auto">
          <a:xfrm>
            <a:off x="3428971" y="3071802"/>
            <a:ext cx="5072062" cy="571500"/>
          </a:xfrm>
          <a:prstGeom prst="rect">
            <a:avLst/>
          </a:prstGeom>
          <a:solidFill>
            <a:srgbClr val="7030A0"/>
          </a:solidFill>
          <a:ln w="25400" algn="ctr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流控、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WAF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安全防护，网页预防篡改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37"/>
          <p:cNvSpPr>
            <a:spLocks noChangeArrowheads="1"/>
          </p:cNvSpPr>
          <p:nvPr/>
        </p:nvSpPr>
        <p:spPr bwMode="auto">
          <a:xfrm>
            <a:off x="3714721" y="3786177"/>
            <a:ext cx="5000625" cy="642938"/>
          </a:xfrm>
          <a:prstGeom prst="rect">
            <a:avLst/>
          </a:prstGeom>
          <a:solidFill>
            <a:srgbClr val="002060"/>
          </a:solidFill>
          <a:ln w="25400" algn="ctr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内网与外网的隔断，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IDS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、网闸、安全网关等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AutoShape 15"/>
          <p:cNvSpPr>
            <a:spLocks noChangeArrowheads="1"/>
          </p:cNvSpPr>
          <p:nvPr/>
        </p:nvSpPr>
        <p:spPr bwMode="gray">
          <a:xfrm>
            <a:off x="357158" y="3479790"/>
            <a:ext cx="3448050" cy="1239837"/>
          </a:xfrm>
          <a:prstGeom prst="can">
            <a:avLst>
              <a:gd name="adj" fmla="val 50000"/>
            </a:avLst>
          </a:prstGeom>
          <a:solidFill>
            <a:srgbClr val="002060"/>
          </a:solidFill>
          <a:ln w="6350" algn="ctr">
            <a:solidFill>
              <a:srgbClr val="FF99CC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9" name="Group 16"/>
          <p:cNvGrpSpPr/>
          <p:nvPr/>
        </p:nvGrpSpPr>
        <p:grpSpPr bwMode="auto">
          <a:xfrm>
            <a:off x="644496" y="2811452"/>
            <a:ext cx="2860675" cy="1062038"/>
            <a:chOff x="394" y="2571"/>
            <a:chExt cx="2347" cy="871"/>
          </a:xfrm>
          <a:solidFill>
            <a:srgbClr val="7030A0"/>
          </a:solidFill>
        </p:grpSpPr>
        <p:sp>
          <p:nvSpPr>
            <p:cNvPr id="80" name="AutoShape 17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pFill/>
            <a:ln w="6350" algn="ctr">
              <a:solidFill>
                <a:srgbClr val="D5B8EA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pFill/>
            <a:ln w="6350" algn="ctr">
              <a:solidFill>
                <a:srgbClr val="D5B8EA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82" name="Group 19"/>
          <p:cNvGrpSpPr/>
          <p:nvPr/>
        </p:nvGrpSpPr>
        <p:grpSpPr bwMode="auto">
          <a:xfrm>
            <a:off x="871508" y="2168515"/>
            <a:ext cx="2363788" cy="1003300"/>
            <a:chOff x="593" y="2111"/>
            <a:chExt cx="1940" cy="82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3" name="AutoShape 20"/>
            <p:cNvSpPr>
              <a:spLocks noChangeArrowheads="1"/>
            </p:cNvSpPr>
            <p:nvPr/>
          </p:nvSpPr>
          <p:spPr bwMode="gray">
            <a:xfrm>
              <a:off x="597" y="2111"/>
              <a:ext cx="1936" cy="823"/>
            </a:xfrm>
            <a:prstGeom prst="can">
              <a:avLst>
                <a:gd name="adj" fmla="val 47144"/>
              </a:avLst>
            </a:prstGeom>
            <a:grpFill/>
            <a:ln w="6350" algn="ctr">
              <a:solidFill>
                <a:srgbClr val="33CCCC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Oval 21"/>
            <p:cNvSpPr>
              <a:spLocks noChangeArrowheads="1"/>
            </p:cNvSpPr>
            <p:nvPr/>
          </p:nvSpPr>
          <p:spPr bwMode="gray">
            <a:xfrm>
              <a:off x="593" y="2115"/>
              <a:ext cx="1940" cy="383"/>
            </a:xfrm>
            <a:prstGeom prst="ellipse">
              <a:avLst/>
            </a:prstGeom>
            <a:grpFill/>
            <a:ln w="6350" algn="ctr">
              <a:solidFill>
                <a:srgbClr val="33CCCC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85" name="Group 22"/>
          <p:cNvGrpSpPr/>
          <p:nvPr/>
        </p:nvGrpSpPr>
        <p:grpSpPr bwMode="auto">
          <a:xfrm>
            <a:off x="1123921" y="1620827"/>
            <a:ext cx="1885950" cy="822325"/>
            <a:chOff x="800" y="1773"/>
            <a:chExt cx="1548" cy="675"/>
          </a:xfrm>
          <a:solidFill>
            <a:schemeClr val="accent3">
              <a:lumMod val="75000"/>
            </a:schemeClr>
          </a:solidFill>
        </p:grpSpPr>
        <p:sp>
          <p:nvSpPr>
            <p:cNvPr id="86" name="AutoShape 23"/>
            <p:cNvSpPr>
              <a:spLocks noChangeArrowheads="1"/>
            </p:cNvSpPr>
            <p:nvPr/>
          </p:nvSpPr>
          <p:spPr bwMode="gray">
            <a:xfrm>
              <a:off x="800" y="1773"/>
              <a:ext cx="1548" cy="675"/>
            </a:xfrm>
            <a:prstGeom prst="can">
              <a:avLst>
                <a:gd name="adj" fmla="val 40000"/>
              </a:avLst>
            </a:prstGeom>
            <a:grpFill/>
            <a:ln w="6350" algn="ctr">
              <a:solidFill>
                <a:srgbClr val="CCFF33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7" name="Oval 24"/>
            <p:cNvSpPr>
              <a:spLocks noChangeArrowheads="1"/>
            </p:cNvSpPr>
            <p:nvPr/>
          </p:nvSpPr>
          <p:spPr bwMode="gray">
            <a:xfrm>
              <a:off x="806" y="1773"/>
              <a:ext cx="1542" cy="270"/>
            </a:xfrm>
            <a:prstGeom prst="ellipse">
              <a:avLst/>
            </a:prstGeom>
            <a:grpFill/>
            <a:ln w="6350" algn="ctr">
              <a:solidFill>
                <a:srgbClr val="CCFF33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88" name="AutoShape 25"/>
          <p:cNvSpPr>
            <a:spLocks noChangeArrowheads="1"/>
          </p:cNvSpPr>
          <p:nvPr/>
        </p:nvSpPr>
        <p:spPr bwMode="gray">
          <a:xfrm>
            <a:off x="1360458" y="1071552"/>
            <a:ext cx="1473200" cy="703263"/>
          </a:xfrm>
          <a:prstGeom prst="can">
            <a:avLst>
              <a:gd name="adj" fmla="val 36644"/>
            </a:avLst>
          </a:prstGeom>
          <a:solidFill>
            <a:schemeClr val="accent6">
              <a:lumMod val="75000"/>
            </a:schemeClr>
          </a:solidFill>
          <a:ln w="6350" algn="ctr">
            <a:solidFill>
              <a:srgbClr val="FFFF00"/>
            </a:solidFill>
            <a:round/>
          </a:ln>
        </p:spPr>
        <p:txBody>
          <a:bodyPr anchor="b"/>
          <a:lstStyle/>
          <a:p>
            <a:pPr algn="ctr"/>
            <a:endParaRPr lang="en-US" altLang="zh-CN" dirty="0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altLang="zh-CN" dirty="0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algn="ctr"/>
            <a:endParaRPr lang="en-US" altLang="zh-CN" dirty="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571604" y="14473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运维安全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566333" y="2071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数据安全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500166" y="2714626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 计 安 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500166" y="3429006"/>
            <a:ext cx="1521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  用  安  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428728" y="4274120"/>
            <a:ext cx="1521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  络  安  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4282" y="714362"/>
            <a:ext cx="8715404" cy="235745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0" dirty="0">
                <a:ea typeface="宋体" panose="02010600030101010101" pitchFamily="2" charset="-122"/>
              </a:rPr>
              <a:t>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0" dirty="0">
                <a:ea typeface="宋体" panose="02010600030101010101" pitchFamily="2" charset="-122"/>
              </a:rPr>
              <a:t>  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1643056"/>
            <a:ext cx="5572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谢谢</a:t>
            </a:r>
            <a:r>
              <a:rPr lang="en-US" altLang="zh-CN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63" y="714362"/>
            <a:ext cx="7215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实施阳光采购  降低耗材成本 提升医院效益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20"/>
          <p:cNvSpPr>
            <a:spLocks noChangeArrowheads="1"/>
          </p:cNvSpPr>
          <p:nvPr/>
        </p:nvSpPr>
        <p:spPr bwMode="auto">
          <a:xfrm>
            <a:off x="0" y="4948256"/>
            <a:ext cx="9144000" cy="88106"/>
          </a:xfrm>
          <a:prstGeom prst="rect">
            <a:avLst/>
          </a:prstGeom>
          <a:solidFill>
            <a:srgbClr val="3399FF"/>
          </a:solidFill>
          <a:ln w="9525">
            <a:solidFill>
              <a:srgbClr val="0066FF"/>
            </a:solidFill>
            <a:miter lim="800000"/>
          </a:ln>
        </p:spPr>
        <p:txBody>
          <a:bodyPr wrap="none" anchor="ctr"/>
          <a:lstStyle/>
          <a:p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827015" y="5643584"/>
            <a:ext cx="1030341" cy="214314"/>
          </a:xfrm>
          <a:prstGeom prst="rect">
            <a:avLst/>
          </a:prstGeom>
          <a:solidFill>
            <a:srgbClr val="21B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17"/>
          <p:cNvGrpSpPr/>
          <p:nvPr/>
        </p:nvGrpSpPr>
        <p:grpSpPr>
          <a:xfrm>
            <a:off x="1043038" y="1209913"/>
            <a:ext cx="1080121" cy="1448095"/>
            <a:chOff x="702732" y="1342594"/>
            <a:chExt cx="1152128" cy="1631216"/>
          </a:xfrm>
        </p:grpSpPr>
        <p:sp>
          <p:nvSpPr>
            <p:cNvPr id="19" name="TextBox 18"/>
            <p:cNvSpPr txBox="1"/>
            <p:nvPr/>
          </p:nvSpPr>
          <p:spPr>
            <a:xfrm>
              <a:off x="702732" y="1342594"/>
              <a:ext cx="1015663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62418" y="1351532"/>
              <a:ext cx="492442" cy="16222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b="1" spc="-15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71472" y="1142990"/>
            <a:ext cx="8215370" cy="34778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医用耗材是医院医疗工作的物质基础，需求量大，涉及面广，占用资金多，关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系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每一位就诊患者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医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耗材由于其质量的安全性、特殊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性、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临床急需性等成为医院医疗器械管理的重中之重。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新技术新业务的开展离不开医疗器械的支撑。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规范医疗器械管理，确保用械安全，保障人民群众身体健康，是社会关注的焦点问题。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0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0537"/>
            <a:ext cx="9144000" cy="663461"/>
          </a:xfrm>
          <a:prstGeom prst="rect">
            <a:avLst/>
          </a:prstGeom>
        </p:spPr>
      </p:pic>
      <p:pic>
        <p:nvPicPr>
          <p:cNvPr id="30" name="图片 29" descr="56500143302984928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56659" y="-18"/>
            <a:ext cx="715935" cy="714362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85721" y="0"/>
            <a:ext cx="634068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第一部分：医用耗材在医院管理的重要性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第一部分：我国医疗器械市场现状及发展趋势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100" y="1142990"/>
            <a:ext cx="7358114" cy="92869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/>
              <a:t>2013</a:t>
            </a:r>
            <a:r>
              <a:rPr lang="zh-CN" altLang="en-US" b="1" dirty="0" smtClean="0"/>
              <a:t>年发展为世界第二大医疗器械市场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1000100" y="2285998"/>
            <a:ext cx="7643866" cy="92869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政府投入、患者需求、医改新政三大引擎联动推动医疗器械行业快速发展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1000100" y="3357568"/>
            <a:ext cx="7358114" cy="92869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至</a:t>
            </a:r>
            <a:r>
              <a:rPr lang="en-US" altLang="zh-CN" b="1" dirty="0" smtClean="0"/>
              <a:t>2017</a:t>
            </a:r>
            <a:r>
              <a:rPr lang="zh-CN" altLang="en-US" b="1" dirty="0" smtClean="0"/>
              <a:t>年医疗器械市场规模接近</a:t>
            </a:r>
            <a:r>
              <a:rPr lang="en-US" altLang="zh-CN" b="1" dirty="0" smtClean="0"/>
              <a:t>5000</a:t>
            </a:r>
            <a:r>
              <a:rPr lang="zh-CN" altLang="en-US" b="1" dirty="0" smtClean="0"/>
              <a:t>亿，年均复合增长率预计</a:t>
            </a:r>
            <a:r>
              <a:rPr lang="en-US" altLang="zh-CN" b="1" dirty="0" smtClean="0"/>
              <a:t>15.4%</a:t>
            </a:r>
            <a:endParaRPr lang="zh-CN" altLang="en-US" b="1" dirty="0"/>
          </a:p>
        </p:txBody>
      </p:sp>
      <p:sp>
        <p:nvSpPr>
          <p:cNvPr id="13" name="椭圆 12"/>
          <p:cNvSpPr/>
          <p:nvPr/>
        </p:nvSpPr>
        <p:spPr>
          <a:xfrm>
            <a:off x="5857884" y="857238"/>
            <a:ext cx="2857520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起步晚，增速快，三擎联动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C7B456-4A61-4DA4-B5F7-9DC9728981A8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第一部分：国内医疗器械的分类及占比情况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3" name="Picture 1" descr="C:\Users\thinkpad\AppData\Roaming\Tencent\Users\869764322\QQ\WinTemp\RichOle\J6PLTCM4~TRR~XMJ$Y@V_W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42924"/>
            <a:ext cx="8786874" cy="4246812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2786050" y="2214560"/>
            <a:ext cx="2857520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/>
              <a:t>2020</a:t>
            </a:r>
            <a:r>
              <a:rPr lang="zh-CN" altLang="en-US" b="1" dirty="0" smtClean="0"/>
              <a:t>年国家医改的主要目标是国产产品占据市场</a:t>
            </a:r>
            <a:r>
              <a:rPr lang="en-US" altLang="zh-CN" b="1" dirty="0" smtClean="0"/>
              <a:t>70%</a:t>
            </a:r>
            <a:r>
              <a:rPr lang="zh-CN" altLang="en-US" b="1" dirty="0" smtClean="0"/>
              <a:t>的份额。要实现这个目标，必须采取互联网</a:t>
            </a:r>
            <a:r>
              <a:rPr lang="en-US" altLang="zh-CN" b="1" dirty="0" smtClean="0"/>
              <a:t>+</a:t>
            </a:r>
            <a:r>
              <a:rPr lang="zh-CN" altLang="en-US" b="1" dirty="0" smtClean="0"/>
              <a:t>的手段和方法，提高耗材的研发、生产、流通能力。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0" y="642924"/>
            <a:ext cx="4214810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17" name="矩形 16"/>
          <p:cNvSpPr/>
          <p:nvPr/>
        </p:nvSpPr>
        <p:spPr>
          <a:xfrm>
            <a:off x="285720" y="0"/>
            <a:ext cx="5072098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第一部分：当前医用耗材的采购和管理现状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图示 15"/>
          <p:cNvGraphicFramePr/>
          <p:nvPr/>
        </p:nvGraphicFramePr>
        <p:xfrm>
          <a:off x="1524000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000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第一部分：医用耗材管理的现状与问题</a:t>
            </a:r>
            <a:endParaRPr lang="en-US" altLang="zh-CN" sz="2000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224" y="714362"/>
            <a:ext cx="889893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85720" y="0"/>
            <a:ext cx="5072098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第一部分：当前政策文件明确的相关内容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1第一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714362"/>
            <a:ext cx="3429024" cy="41910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14876" y="785800"/>
            <a:ext cx="3571900" cy="4143404"/>
            <a:chOff x="4643438" y="704637"/>
            <a:chExt cx="3286148" cy="3867377"/>
          </a:xfrm>
        </p:grpSpPr>
        <p:pic>
          <p:nvPicPr>
            <p:cNvPr id="11" name="图片 10" descr="4第四页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3438" y="704637"/>
              <a:ext cx="3286148" cy="3867377"/>
            </a:xfrm>
            <a:prstGeom prst="rect">
              <a:avLst/>
            </a:prstGeom>
          </p:spPr>
        </p:pic>
        <p:cxnSp>
          <p:nvCxnSpPr>
            <p:cNvPr id="12" name="直接连接符 11"/>
            <p:cNvCxnSpPr/>
            <p:nvPr/>
          </p:nvCxnSpPr>
          <p:spPr>
            <a:xfrm>
              <a:off x="5072066" y="1784344"/>
              <a:ext cx="2428892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000628" y="1927220"/>
              <a:ext cx="2571768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000628" y="2070096"/>
              <a:ext cx="2571768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000628" y="2212972"/>
              <a:ext cx="2571768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000628" y="2355848"/>
              <a:ext cx="214314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0" y="-18"/>
            <a:ext cx="9144000" cy="5036380"/>
            <a:chOff x="0" y="-18"/>
            <a:chExt cx="9144000" cy="5036380"/>
          </a:xfrm>
        </p:grpSpPr>
        <p:sp>
          <p:nvSpPr>
            <p:cNvPr id="3078" name="Rectangle 20"/>
            <p:cNvSpPr>
              <a:spLocks noChangeArrowheads="1"/>
            </p:cNvSpPr>
            <p:nvPr/>
          </p:nvSpPr>
          <p:spPr bwMode="auto">
            <a:xfrm>
              <a:off x="0" y="4948256"/>
              <a:ext cx="9144000" cy="8810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rgbClr val="0066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800" b="0">
                <a:ea typeface="宋体" panose="02010600030101010101" pitchFamily="2" charset="-122"/>
              </a:endParaRPr>
            </a:p>
          </p:txBody>
        </p:sp>
        <p:grpSp>
          <p:nvGrpSpPr>
            <p:cNvPr id="3" name="组合 6"/>
            <p:cNvGrpSpPr/>
            <p:nvPr/>
          </p:nvGrpSpPr>
          <p:grpSpPr>
            <a:xfrm>
              <a:off x="0" y="-18"/>
              <a:ext cx="9144000" cy="714381"/>
              <a:chOff x="0" y="-18"/>
              <a:chExt cx="9144000" cy="71438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9144000" cy="714362"/>
              </a:xfrm>
              <a:prstGeom prst="rect">
                <a:avLst/>
              </a:prstGeom>
            </p:spPr>
          </p:pic>
          <p:pic>
            <p:nvPicPr>
              <p:cNvPr id="6" name="图片 5" descr="565001433029849289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56659" y="-18"/>
                <a:ext cx="715935" cy="714362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214282" y="-18"/>
            <a:ext cx="4929222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 dirty="0" smtClean="0">
                <a:solidFill>
                  <a:srgbClr val="B808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第一部分：阳光采购将会带给医院的主要变化</a:t>
            </a:r>
            <a:endParaRPr lang="en-US" altLang="zh-CN" b="1" dirty="0" smtClean="0">
              <a:solidFill>
                <a:srgbClr val="B808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14744" y="785800"/>
            <a:ext cx="1571636" cy="1500198"/>
          </a:xfrm>
          <a:prstGeom prst="ellipse">
            <a:avLst/>
          </a:prstGeom>
          <a:solidFill>
            <a:srgbClr val="0F03F7"/>
          </a:solidFill>
          <a:scene3d>
            <a:camera prst="perspectiveRelaxed"/>
            <a:lightRig rig="threePt" dir="t">
              <a:rot lat="0" lon="0" rev="3600000"/>
            </a:lightRig>
          </a:scene3d>
          <a:sp3d contourW="12700" prstMaterial="matte">
            <a:contourClr>
              <a:srgbClr val="00206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省采购中心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72264" y="785800"/>
            <a:ext cx="1571636" cy="1500198"/>
          </a:xfrm>
          <a:prstGeom prst="ellipse">
            <a:avLst/>
          </a:prstGeom>
          <a:solidFill>
            <a:srgbClr val="0F03F7"/>
          </a:solidFill>
          <a:scene3d>
            <a:camera prst="perspectiveRelaxed"/>
            <a:lightRig rig="threePt" dir="t">
              <a:rot lat="0" lon="0" rev="3600000"/>
            </a:lightRig>
          </a:scene3d>
          <a:sp3d contourW="12700" prstMaterial="matte">
            <a:contourClr>
              <a:srgbClr val="00206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医院端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57224" y="785800"/>
            <a:ext cx="1571636" cy="1500198"/>
          </a:xfrm>
          <a:prstGeom prst="ellipse">
            <a:avLst/>
          </a:prstGeom>
          <a:solidFill>
            <a:srgbClr val="0F03F7"/>
          </a:solidFill>
          <a:scene3d>
            <a:camera prst="perspectiveRelaxed"/>
            <a:lightRig rig="threePt" dir="t">
              <a:rot lat="0" lon="0" rev="3600000"/>
            </a:lightRig>
          </a:scene3d>
          <a:sp3d contourW="12700" prstMaterial="matte">
            <a:contourClr>
              <a:srgbClr val="00206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厂家或供应商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右箭头 11"/>
          <p:cNvSpPr/>
          <p:nvPr/>
        </p:nvSpPr>
        <p:spPr>
          <a:xfrm>
            <a:off x="5500694" y="1428742"/>
            <a:ext cx="857256" cy="214314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右箭头 12"/>
          <p:cNvSpPr/>
          <p:nvPr/>
        </p:nvSpPr>
        <p:spPr>
          <a:xfrm>
            <a:off x="2643174" y="1428742"/>
            <a:ext cx="857256" cy="214314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7358082" y="2071684"/>
            <a:ext cx="142876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4429124" y="2071684"/>
            <a:ext cx="142876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1571604" y="2071684"/>
            <a:ext cx="142876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429388" y="2571750"/>
            <a:ext cx="2071702" cy="22860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、减少流通环节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、提高采购效率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、规范配送流程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、实施智能管理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、提高综合效益</a:t>
            </a:r>
            <a:endParaRPr lang="zh-CN" altLang="en-US" sz="1600" b="1" dirty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71868" y="2571750"/>
            <a:ext cx="2071702" cy="22860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、统一品牌规格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、统一挂网价格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、规范配送方式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、统一 采购流程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、明确二次议价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、提供服务平台</a:t>
            </a:r>
            <a:endParaRPr lang="zh-CN" altLang="en-US" sz="1600" b="1" dirty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42910" y="2571750"/>
            <a:ext cx="2071702" cy="22860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、统一品牌型号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、规范配送方式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、优化配送流程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、提供增值服务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、保证质量安全</a:t>
            </a:r>
            <a:endParaRPr lang="en-US" altLang="zh-CN" sz="1600" b="1" dirty="0" smtClean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dirty="0" smtClean="0">
                <a:solidFill>
                  <a:srgbClr val="0F03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、提升服务能力</a:t>
            </a:r>
            <a:endParaRPr lang="zh-CN" altLang="en-US" sz="1600" b="1" dirty="0">
              <a:solidFill>
                <a:srgbClr val="0F03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1506</Words>
  <Application>WPS 演示</Application>
  <PresentationFormat>全屏显示(16:9)</PresentationFormat>
  <Paragraphs>241</Paragraphs>
  <Slides>22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 医疗机构耗材、试剂管理现状 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thinkpad</dc:creator>
  <cp:lastModifiedBy>Windows 用户</cp:lastModifiedBy>
  <cp:revision>93</cp:revision>
  <dcterms:created xsi:type="dcterms:W3CDTF">2016-08-18T07:53:00Z</dcterms:created>
  <dcterms:modified xsi:type="dcterms:W3CDTF">2016-08-29T08:25:38Z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