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54" r:id="rId3"/>
    <p:sldId id="357" r:id="rId5"/>
    <p:sldId id="504" r:id="rId6"/>
    <p:sldId id="420" r:id="rId7"/>
    <p:sldId id="505" r:id="rId8"/>
    <p:sldId id="426" r:id="rId9"/>
    <p:sldId id="418" r:id="rId10"/>
    <p:sldId id="416" r:id="rId11"/>
    <p:sldId id="427" r:id="rId12"/>
    <p:sldId id="381" r:id="rId13"/>
    <p:sldId id="497" r:id="rId14"/>
    <p:sldId id="506" r:id="rId15"/>
    <p:sldId id="520" r:id="rId16"/>
    <p:sldId id="500" r:id="rId17"/>
    <p:sldId id="501" r:id="rId18"/>
    <p:sldId id="502" r:id="rId19"/>
    <p:sldId id="522" r:id="rId20"/>
    <p:sldId id="523" r:id="rId21"/>
    <p:sldId id="395" r:id="rId22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BEACA6"/>
    <a:srgbClr val="644F48"/>
    <a:srgbClr val="DBC9B8"/>
    <a:srgbClr val="50403A"/>
    <a:srgbClr val="FFCC66"/>
    <a:srgbClr val="81665D"/>
    <a:srgbClr val="7E6000"/>
    <a:srgbClr val="473833"/>
    <a:srgbClr val="5C4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04" autoAdjust="0"/>
    <p:restoredTop sz="45627" autoAdjust="0"/>
  </p:normalViewPr>
  <p:slideViewPr>
    <p:cSldViewPr>
      <p:cViewPr>
        <p:scale>
          <a:sx n="75" d="100"/>
          <a:sy n="75" d="100"/>
        </p:scale>
        <p:origin x="-192" y="-402"/>
      </p:cViewPr>
      <p:guideLst>
        <p:guide orient="horz" pos="2182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240" y="-82"/>
      </p:cViewPr>
      <p:guideLst>
        <p:guide orient="horz" pos="2910"/>
        <p:guide pos="220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7DD2E-79CD-4D41-AD1C-59D8670105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DA03C-C0AD-4191-9A36-02AECEB0CF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FAAD1-CBB3-416C-B1FB-C261FB74C8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18D3D-07AE-4564-9533-ACB9AC9C29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897632" y="274638"/>
            <a:ext cx="7573838" cy="490066"/>
          </a:xfrm>
          <a:prstGeom prst="rect">
            <a:avLst/>
          </a:prstGeom>
        </p:spPr>
        <p:txBody>
          <a:bodyPr/>
          <a:lstStyle>
            <a:lvl1pPr defTabSz="913765">
              <a:spcBef>
                <a:spcPct val="0"/>
              </a:spcBef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913765">
              <a:spcBef>
                <a:spcPct val="0"/>
              </a:spcBef>
            </a:pPr>
            <a:r>
              <a:rPr lang="zh-CN" alt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添加文本标题</a:t>
            </a:r>
            <a:endParaRPr lang="zh-CN" altLang="en-US" b="1" dirty="0">
              <a:solidFill>
                <a:schemeClr val="accent4">
                  <a:lumMod val="40000"/>
                  <a:lumOff val="6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82638" y="764704"/>
            <a:ext cx="2736304" cy="64807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err="1" smtClean="0"/>
              <a:t>clike</a:t>
            </a:r>
            <a:r>
              <a:rPr lang="en-US" altLang="zh-CN" dirty="0" smtClean="0"/>
              <a:t> here to add title</a:t>
            </a:r>
            <a:endParaRPr lang="en-US" altLang="zh-CN" dirty="0" smtClean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7531" y="332656"/>
            <a:ext cx="856153" cy="596434"/>
            <a:chOff x="-17531" y="332656"/>
            <a:chExt cx="928161" cy="596434"/>
          </a:xfrm>
        </p:grpSpPr>
        <p:sp>
          <p:nvSpPr>
            <p:cNvPr id="6" name="矩形 5"/>
            <p:cNvSpPr/>
            <p:nvPr userDrawn="1"/>
          </p:nvSpPr>
          <p:spPr>
            <a:xfrm>
              <a:off x="-17531" y="332656"/>
              <a:ext cx="140044" cy="5964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 userDrawn="1"/>
          </p:nvSpPr>
          <p:spPr>
            <a:xfrm rot="10800000">
              <a:off x="190550" y="332656"/>
              <a:ext cx="720080" cy="596434"/>
            </a:xfrm>
            <a:custGeom>
              <a:avLst/>
              <a:gdLst>
                <a:gd name="connsiteX0" fmla="*/ 250256 w 808522"/>
                <a:gd name="connsiteY0" fmla="*/ 0 h 510140"/>
                <a:gd name="connsiteX1" fmla="*/ 255070 w 808522"/>
                <a:gd name="connsiteY1" fmla="*/ 0 h 510140"/>
                <a:gd name="connsiteX2" fmla="*/ 808522 w 808522"/>
                <a:gd name="connsiteY2" fmla="*/ 0 h 510140"/>
                <a:gd name="connsiteX3" fmla="*/ 808522 w 808522"/>
                <a:gd name="connsiteY3" fmla="*/ 510139 h 510140"/>
                <a:gd name="connsiteX4" fmla="*/ 255080 w 808522"/>
                <a:gd name="connsiteY4" fmla="*/ 510139 h 510140"/>
                <a:gd name="connsiteX5" fmla="*/ 255070 w 808522"/>
                <a:gd name="connsiteY5" fmla="*/ 510140 h 510140"/>
                <a:gd name="connsiteX6" fmla="*/ 255060 w 808522"/>
                <a:gd name="connsiteY6" fmla="*/ 510139 h 510140"/>
                <a:gd name="connsiteX7" fmla="*/ 250256 w 808522"/>
                <a:gd name="connsiteY7" fmla="*/ 510139 h 510140"/>
                <a:gd name="connsiteX8" fmla="*/ 250256 w 808522"/>
                <a:gd name="connsiteY8" fmla="*/ 509655 h 510140"/>
                <a:gd name="connsiteX9" fmla="*/ 203664 w 808522"/>
                <a:gd name="connsiteY9" fmla="*/ 504958 h 510140"/>
                <a:gd name="connsiteX10" fmla="*/ 0 w 808522"/>
                <a:gd name="connsiteY10" fmla="*/ 255070 h 510140"/>
                <a:gd name="connsiteX11" fmla="*/ 203664 w 808522"/>
                <a:gd name="connsiteY11" fmla="*/ 5182 h 510140"/>
                <a:gd name="connsiteX12" fmla="*/ 250256 w 808522"/>
                <a:gd name="connsiteY12" fmla="*/ 485 h 51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8522" h="510140">
                  <a:moveTo>
                    <a:pt x="250256" y="0"/>
                  </a:moveTo>
                  <a:lnTo>
                    <a:pt x="255070" y="0"/>
                  </a:lnTo>
                  <a:lnTo>
                    <a:pt x="808522" y="0"/>
                  </a:lnTo>
                  <a:lnTo>
                    <a:pt x="808522" y="510139"/>
                  </a:lnTo>
                  <a:lnTo>
                    <a:pt x="255080" y="510139"/>
                  </a:lnTo>
                  <a:lnTo>
                    <a:pt x="255070" y="510140"/>
                  </a:lnTo>
                  <a:lnTo>
                    <a:pt x="255060" y="510139"/>
                  </a:lnTo>
                  <a:lnTo>
                    <a:pt x="250256" y="510139"/>
                  </a:lnTo>
                  <a:lnTo>
                    <a:pt x="250256" y="509655"/>
                  </a:lnTo>
                  <a:lnTo>
                    <a:pt x="203664" y="504958"/>
                  </a:lnTo>
                  <a:cubicBezTo>
                    <a:pt x="87433" y="481174"/>
                    <a:pt x="0" y="378332"/>
                    <a:pt x="0" y="255070"/>
                  </a:cubicBezTo>
                  <a:cubicBezTo>
                    <a:pt x="0" y="131808"/>
                    <a:pt x="87433" y="28967"/>
                    <a:pt x="203664" y="5182"/>
                  </a:cubicBezTo>
                  <a:lnTo>
                    <a:pt x="250256" y="4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blinds dir="vert"/>
      </p:transition>
    </mc:Choice>
    <mc:Fallback>
      <p:transition spd="slow" advTm="7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  <a:endParaRPr lang="ko-KR" altLang="en-US" smtClean="0"/>
          </a:p>
          <a:p>
            <a:pPr lvl="1"/>
            <a:r>
              <a:rPr lang="ko-KR" altLang="en-US" smtClean="0"/>
              <a:t>둘째 수준</a:t>
            </a:r>
            <a:endParaRPr lang="ko-KR" altLang="en-US" smtClean="0"/>
          </a:p>
          <a:p>
            <a:pPr lvl="2"/>
            <a:r>
              <a:rPr lang="ko-KR" altLang="en-US" smtClean="0"/>
              <a:t>셋째 수준</a:t>
            </a:r>
            <a:endParaRPr lang="ko-KR" altLang="en-US" smtClean="0"/>
          </a:p>
          <a:p>
            <a:pPr lvl="3"/>
            <a:r>
              <a:rPr lang="ko-KR" altLang="en-US" smtClean="0"/>
              <a:t>넷째 수준</a:t>
            </a:r>
            <a:endParaRPr lang="ko-KR" altLang="en-US" smtClean="0"/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1EAC6-217A-4DF5-84DC-71B26DBC40B1}" type="datetimeFigureOut">
              <a:rPr lang="ko-KR" altLang="en-US"/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86DAE-E84F-46E8-BB8F-9F802000FCEB}" type="slidenum">
              <a:rPr lang="ko-KR" altLang="en-US"/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F365A-50C1-4D65-9EFF-611B1DBCB5BD}" type="datetimeFigureOut">
              <a:rPr lang="ko-KR" altLang="en-US"/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09477-B567-4D06-A294-6F4D239DA038}" type="slidenum">
              <a:rPr lang="ko-KR" altLang="en-US"/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7">
            <a:duotone>
              <a:srgbClr val="629DD1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1631"/>
            <a:ext cx="12190413" cy="6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网络歌手-一首好听的钢琴背景音乐 曾被很多知名网站采用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06574" y="-818678"/>
            <a:ext cx="609600" cy="609600"/>
          </a:xfrm>
          <a:prstGeom prst="rect">
            <a:avLst/>
          </a:prstGeom>
        </p:spPr>
      </p:pic>
      <p:sp>
        <p:nvSpPr>
          <p:cNvPr id="3" name="Freeform 45"/>
          <p:cNvSpPr>
            <a:spLocks noEditPoints="1"/>
          </p:cNvSpPr>
          <p:nvPr/>
        </p:nvSpPr>
        <p:spPr bwMode="auto">
          <a:xfrm>
            <a:off x="7823399" y="1619104"/>
            <a:ext cx="3000375" cy="5050256"/>
          </a:xfrm>
          <a:custGeom>
            <a:avLst/>
            <a:gdLst>
              <a:gd name="T0" fmla="*/ 432 w 800"/>
              <a:gd name="T1" fmla="*/ 31 h 1347"/>
              <a:gd name="T2" fmla="*/ 482 w 800"/>
              <a:gd name="T3" fmla="*/ 36 h 1347"/>
              <a:gd name="T4" fmla="*/ 587 w 800"/>
              <a:gd name="T5" fmla="*/ 137 h 1347"/>
              <a:gd name="T6" fmla="*/ 642 w 800"/>
              <a:gd name="T7" fmla="*/ 325 h 1347"/>
              <a:gd name="T8" fmla="*/ 679 w 800"/>
              <a:gd name="T9" fmla="*/ 469 h 1347"/>
              <a:gd name="T10" fmla="*/ 676 w 800"/>
              <a:gd name="T11" fmla="*/ 489 h 1347"/>
              <a:gd name="T12" fmla="*/ 671 w 800"/>
              <a:gd name="T13" fmla="*/ 504 h 1347"/>
              <a:gd name="T14" fmla="*/ 534 w 800"/>
              <a:gd name="T15" fmla="*/ 586 h 1347"/>
              <a:gd name="T16" fmla="*/ 339 w 800"/>
              <a:gd name="T17" fmla="*/ 374 h 1347"/>
              <a:gd name="T18" fmla="*/ 326 w 800"/>
              <a:gd name="T19" fmla="*/ 357 h 1347"/>
              <a:gd name="T20" fmla="*/ 252 w 800"/>
              <a:gd name="T21" fmla="*/ 221 h 1347"/>
              <a:gd name="T22" fmla="*/ 273 w 800"/>
              <a:gd name="T23" fmla="*/ 164 h 1347"/>
              <a:gd name="T24" fmla="*/ 300 w 800"/>
              <a:gd name="T25" fmla="*/ 134 h 1347"/>
              <a:gd name="T26" fmla="*/ 285 w 800"/>
              <a:gd name="T27" fmla="*/ 114 h 1347"/>
              <a:gd name="T28" fmla="*/ 248 w 800"/>
              <a:gd name="T29" fmla="*/ 141 h 1347"/>
              <a:gd name="T30" fmla="*/ 236 w 800"/>
              <a:gd name="T31" fmla="*/ 178 h 1347"/>
              <a:gd name="T32" fmla="*/ 227 w 800"/>
              <a:gd name="T33" fmla="*/ 233 h 1347"/>
              <a:gd name="T34" fmla="*/ 238 w 800"/>
              <a:gd name="T35" fmla="*/ 282 h 1347"/>
              <a:gd name="T36" fmla="*/ 268 w 800"/>
              <a:gd name="T37" fmla="*/ 331 h 1347"/>
              <a:gd name="T38" fmla="*/ 448 w 800"/>
              <a:gd name="T39" fmla="*/ 561 h 1347"/>
              <a:gd name="T40" fmla="*/ 624 w 800"/>
              <a:gd name="T41" fmla="*/ 594 h 1347"/>
              <a:gd name="T42" fmla="*/ 650 w 800"/>
              <a:gd name="T43" fmla="*/ 625 h 1347"/>
              <a:gd name="T44" fmla="*/ 676 w 800"/>
              <a:gd name="T45" fmla="*/ 659 h 1347"/>
              <a:gd name="T46" fmla="*/ 700 w 800"/>
              <a:gd name="T47" fmla="*/ 696 h 1347"/>
              <a:gd name="T48" fmla="*/ 749 w 800"/>
              <a:gd name="T49" fmla="*/ 864 h 1347"/>
              <a:gd name="T50" fmla="*/ 610 w 800"/>
              <a:gd name="T51" fmla="*/ 1267 h 1347"/>
              <a:gd name="T52" fmla="*/ 268 w 800"/>
              <a:gd name="T53" fmla="*/ 1192 h 1347"/>
              <a:gd name="T54" fmla="*/ 351 w 800"/>
              <a:gd name="T55" fmla="*/ 1069 h 1347"/>
              <a:gd name="T56" fmla="*/ 673 w 800"/>
              <a:gd name="T57" fmla="*/ 1023 h 1347"/>
              <a:gd name="T58" fmla="*/ 346 w 800"/>
              <a:gd name="T59" fmla="*/ 790 h 1347"/>
              <a:gd name="T60" fmla="*/ 199 w 800"/>
              <a:gd name="T61" fmla="*/ 986 h 1347"/>
              <a:gd name="T62" fmla="*/ 140 w 800"/>
              <a:gd name="T63" fmla="*/ 1001 h 1347"/>
              <a:gd name="T64" fmla="*/ 9 w 800"/>
              <a:gd name="T65" fmla="*/ 1083 h 1347"/>
              <a:gd name="T66" fmla="*/ 135 w 800"/>
              <a:gd name="T67" fmla="*/ 1133 h 1347"/>
              <a:gd name="T68" fmla="*/ 195 w 800"/>
              <a:gd name="T69" fmla="*/ 1021 h 1347"/>
              <a:gd name="T70" fmla="*/ 240 w 800"/>
              <a:gd name="T71" fmla="*/ 1203 h 1347"/>
              <a:gd name="T72" fmla="*/ 770 w 800"/>
              <a:gd name="T73" fmla="*/ 1069 h 1347"/>
              <a:gd name="T74" fmla="*/ 648 w 800"/>
              <a:gd name="T75" fmla="*/ 578 h 1347"/>
              <a:gd name="T76" fmla="*/ 715 w 800"/>
              <a:gd name="T77" fmla="*/ 465 h 1347"/>
              <a:gd name="T78" fmla="*/ 606 w 800"/>
              <a:gd name="T79" fmla="*/ 91 h 1347"/>
              <a:gd name="T80" fmla="*/ 481 w 800"/>
              <a:gd name="T81" fmla="*/ 15 h 1347"/>
              <a:gd name="T82" fmla="*/ 231 w 800"/>
              <a:gd name="T83" fmla="*/ 987 h 1347"/>
              <a:gd name="T84" fmla="*/ 466 w 800"/>
              <a:gd name="T85" fmla="*/ 812 h 1347"/>
              <a:gd name="T86" fmla="*/ 643 w 800"/>
              <a:gd name="T87" fmla="*/ 1036 h 1347"/>
              <a:gd name="T88" fmla="*/ 531 w 800"/>
              <a:gd name="T89" fmla="*/ 1168 h 1347"/>
              <a:gd name="T90" fmla="*/ 231 w 800"/>
              <a:gd name="T91" fmla="*/ 987 h 1347"/>
              <a:gd name="T92" fmla="*/ 726 w 800"/>
              <a:gd name="T93" fmla="*/ 706 h 1347"/>
              <a:gd name="T94" fmla="*/ 727 w 800"/>
              <a:gd name="T95" fmla="*/ 708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0" h="1347">
                <a:moveTo>
                  <a:pt x="455" y="1"/>
                </a:moveTo>
                <a:cubicBezTo>
                  <a:pt x="440" y="3"/>
                  <a:pt x="430" y="16"/>
                  <a:pt x="432" y="31"/>
                </a:cubicBezTo>
                <a:cubicBezTo>
                  <a:pt x="434" y="45"/>
                  <a:pt x="447" y="55"/>
                  <a:pt x="461" y="53"/>
                </a:cubicBezTo>
                <a:cubicBezTo>
                  <a:pt x="471" y="52"/>
                  <a:pt x="479" y="45"/>
                  <a:pt x="482" y="36"/>
                </a:cubicBezTo>
                <a:cubicBezTo>
                  <a:pt x="504" y="35"/>
                  <a:pt x="557" y="36"/>
                  <a:pt x="578" y="105"/>
                </a:cubicBezTo>
                <a:cubicBezTo>
                  <a:pt x="580" y="113"/>
                  <a:pt x="584" y="124"/>
                  <a:pt x="587" y="137"/>
                </a:cubicBezTo>
                <a:cubicBezTo>
                  <a:pt x="591" y="152"/>
                  <a:pt x="637" y="305"/>
                  <a:pt x="643" y="325"/>
                </a:cubicBezTo>
                <a:cubicBezTo>
                  <a:pt x="642" y="325"/>
                  <a:pt x="642" y="325"/>
                  <a:pt x="642" y="325"/>
                </a:cubicBezTo>
                <a:cubicBezTo>
                  <a:pt x="647" y="341"/>
                  <a:pt x="659" y="382"/>
                  <a:pt x="663" y="398"/>
                </a:cubicBezTo>
                <a:cubicBezTo>
                  <a:pt x="670" y="422"/>
                  <a:pt x="680" y="444"/>
                  <a:pt x="679" y="469"/>
                </a:cubicBezTo>
                <a:cubicBezTo>
                  <a:pt x="679" y="474"/>
                  <a:pt x="678" y="479"/>
                  <a:pt x="677" y="484"/>
                </a:cubicBezTo>
                <a:cubicBezTo>
                  <a:pt x="677" y="486"/>
                  <a:pt x="676" y="487"/>
                  <a:pt x="676" y="489"/>
                </a:cubicBezTo>
                <a:cubicBezTo>
                  <a:pt x="675" y="493"/>
                  <a:pt x="674" y="496"/>
                  <a:pt x="673" y="499"/>
                </a:cubicBezTo>
                <a:cubicBezTo>
                  <a:pt x="672" y="501"/>
                  <a:pt x="672" y="503"/>
                  <a:pt x="671" y="504"/>
                </a:cubicBezTo>
                <a:cubicBezTo>
                  <a:pt x="667" y="515"/>
                  <a:pt x="661" y="524"/>
                  <a:pt x="653" y="533"/>
                </a:cubicBezTo>
                <a:cubicBezTo>
                  <a:pt x="622" y="567"/>
                  <a:pt x="569" y="591"/>
                  <a:pt x="534" y="586"/>
                </a:cubicBezTo>
                <a:cubicBezTo>
                  <a:pt x="493" y="580"/>
                  <a:pt x="452" y="519"/>
                  <a:pt x="427" y="484"/>
                </a:cubicBezTo>
                <a:cubicBezTo>
                  <a:pt x="425" y="482"/>
                  <a:pt x="370" y="413"/>
                  <a:pt x="339" y="374"/>
                </a:cubicBezTo>
                <a:cubicBezTo>
                  <a:pt x="335" y="369"/>
                  <a:pt x="331" y="363"/>
                  <a:pt x="326" y="358"/>
                </a:cubicBezTo>
                <a:cubicBezTo>
                  <a:pt x="326" y="357"/>
                  <a:pt x="326" y="357"/>
                  <a:pt x="326" y="357"/>
                </a:cubicBezTo>
                <a:cubicBezTo>
                  <a:pt x="308" y="333"/>
                  <a:pt x="289" y="308"/>
                  <a:pt x="272" y="284"/>
                </a:cubicBezTo>
                <a:cubicBezTo>
                  <a:pt x="256" y="262"/>
                  <a:pt x="251" y="240"/>
                  <a:pt x="252" y="221"/>
                </a:cubicBezTo>
                <a:cubicBezTo>
                  <a:pt x="252" y="209"/>
                  <a:pt x="257" y="187"/>
                  <a:pt x="266" y="172"/>
                </a:cubicBezTo>
                <a:cubicBezTo>
                  <a:pt x="268" y="169"/>
                  <a:pt x="271" y="166"/>
                  <a:pt x="273" y="164"/>
                </a:cubicBezTo>
                <a:cubicBezTo>
                  <a:pt x="275" y="164"/>
                  <a:pt x="276" y="164"/>
                  <a:pt x="277" y="164"/>
                </a:cubicBezTo>
                <a:cubicBezTo>
                  <a:pt x="292" y="162"/>
                  <a:pt x="302" y="149"/>
                  <a:pt x="300" y="134"/>
                </a:cubicBezTo>
                <a:cubicBezTo>
                  <a:pt x="299" y="129"/>
                  <a:pt x="297" y="124"/>
                  <a:pt x="294" y="120"/>
                </a:cubicBezTo>
                <a:cubicBezTo>
                  <a:pt x="292" y="117"/>
                  <a:pt x="289" y="115"/>
                  <a:pt x="285" y="114"/>
                </a:cubicBezTo>
                <a:cubicBezTo>
                  <a:pt x="281" y="112"/>
                  <a:pt x="276" y="111"/>
                  <a:pt x="271" y="112"/>
                </a:cubicBezTo>
                <a:cubicBezTo>
                  <a:pt x="257" y="114"/>
                  <a:pt x="247" y="127"/>
                  <a:pt x="248" y="141"/>
                </a:cubicBezTo>
                <a:cubicBezTo>
                  <a:pt x="249" y="143"/>
                  <a:pt x="249" y="145"/>
                  <a:pt x="250" y="146"/>
                </a:cubicBezTo>
                <a:cubicBezTo>
                  <a:pt x="246" y="155"/>
                  <a:pt x="241" y="165"/>
                  <a:pt x="236" y="178"/>
                </a:cubicBezTo>
                <a:cubicBezTo>
                  <a:pt x="231" y="189"/>
                  <a:pt x="229" y="200"/>
                  <a:pt x="228" y="210"/>
                </a:cubicBezTo>
                <a:cubicBezTo>
                  <a:pt x="226" y="219"/>
                  <a:pt x="226" y="227"/>
                  <a:pt x="227" y="233"/>
                </a:cubicBezTo>
                <a:cubicBezTo>
                  <a:pt x="227" y="245"/>
                  <a:pt x="229" y="256"/>
                  <a:pt x="232" y="265"/>
                </a:cubicBezTo>
                <a:cubicBezTo>
                  <a:pt x="232" y="268"/>
                  <a:pt x="234" y="274"/>
                  <a:pt x="238" y="282"/>
                </a:cubicBezTo>
                <a:cubicBezTo>
                  <a:pt x="245" y="299"/>
                  <a:pt x="253" y="310"/>
                  <a:pt x="253" y="310"/>
                </a:cubicBezTo>
                <a:cubicBezTo>
                  <a:pt x="268" y="331"/>
                  <a:pt x="268" y="331"/>
                  <a:pt x="268" y="331"/>
                </a:cubicBezTo>
                <a:cubicBezTo>
                  <a:pt x="278" y="345"/>
                  <a:pt x="411" y="516"/>
                  <a:pt x="417" y="524"/>
                </a:cubicBezTo>
                <a:cubicBezTo>
                  <a:pt x="426" y="535"/>
                  <a:pt x="437" y="549"/>
                  <a:pt x="448" y="561"/>
                </a:cubicBezTo>
                <a:cubicBezTo>
                  <a:pt x="480" y="599"/>
                  <a:pt x="518" y="624"/>
                  <a:pt x="570" y="615"/>
                </a:cubicBezTo>
                <a:cubicBezTo>
                  <a:pt x="589" y="612"/>
                  <a:pt x="607" y="604"/>
                  <a:pt x="624" y="594"/>
                </a:cubicBezTo>
                <a:cubicBezTo>
                  <a:pt x="625" y="596"/>
                  <a:pt x="626" y="597"/>
                  <a:pt x="627" y="598"/>
                </a:cubicBezTo>
                <a:cubicBezTo>
                  <a:pt x="635" y="606"/>
                  <a:pt x="643" y="615"/>
                  <a:pt x="650" y="625"/>
                </a:cubicBezTo>
                <a:cubicBezTo>
                  <a:pt x="658" y="634"/>
                  <a:pt x="665" y="644"/>
                  <a:pt x="672" y="654"/>
                </a:cubicBezTo>
                <a:cubicBezTo>
                  <a:pt x="673" y="656"/>
                  <a:pt x="675" y="657"/>
                  <a:pt x="676" y="659"/>
                </a:cubicBezTo>
                <a:cubicBezTo>
                  <a:pt x="683" y="670"/>
                  <a:pt x="690" y="680"/>
                  <a:pt x="696" y="691"/>
                </a:cubicBezTo>
                <a:cubicBezTo>
                  <a:pt x="696" y="691"/>
                  <a:pt x="697" y="692"/>
                  <a:pt x="700" y="696"/>
                </a:cubicBezTo>
                <a:cubicBezTo>
                  <a:pt x="700" y="697"/>
                  <a:pt x="701" y="699"/>
                  <a:pt x="702" y="700"/>
                </a:cubicBezTo>
                <a:cubicBezTo>
                  <a:pt x="714" y="720"/>
                  <a:pt x="741" y="775"/>
                  <a:pt x="749" y="864"/>
                </a:cubicBezTo>
                <a:cubicBezTo>
                  <a:pt x="757" y="945"/>
                  <a:pt x="751" y="1023"/>
                  <a:pt x="731" y="1095"/>
                </a:cubicBezTo>
                <a:cubicBezTo>
                  <a:pt x="710" y="1168"/>
                  <a:pt x="667" y="1235"/>
                  <a:pt x="610" y="1267"/>
                </a:cubicBezTo>
                <a:cubicBezTo>
                  <a:pt x="553" y="1299"/>
                  <a:pt x="484" y="1312"/>
                  <a:pt x="414" y="1292"/>
                </a:cubicBezTo>
                <a:cubicBezTo>
                  <a:pt x="351" y="1275"/>
                  <a:pt x="302" y="1238"/>
                  <a:pt x="268" y="1192"/>
                </a:cubicBezTo>
                <a:cubicBezTo>
                  <a:pt x="236" y="1142"/>
                  <a:pt x="221" y="1082"/>
                  <a:pt x="227" y="1021"/>
                </a:cubicBezTo>
                <a:cubicBezTo>
                  <a:pt x="273" y="1023"/>
                  <a:pt x="325" y="1045"/>
                  <a:pt x="351" y="1069"/>
                </a:cubicBezTo>
                <a:cubicBezTo>
                  <a:pt x="408" y="1124"/>
                  <a:pt x="456" y="1210"/>
                  <a:pt x="555" y="1199"/>
                </a:cubicBezTo>
                <a:cubicBezTo>
                  <a:pt x="636" y="1190"/>
                  <a:pt x="673" y="1093"/>
                  <a:pt x="673" y="1023"/>
                </a:cubicBezTo>
                <a:cubicBezTo>
                  <a:pt x="673" y="935"/>
                  <a:pt x="624" y="854"/>
                  <a:pt x="547" y="809"/>
                </a:cubicBezTo>
                <a:cubicBezTo>
                  <a:pt x="486" y="773"/>
                  <a:pt x="413" y="766"/>
                  <a:pt x="346" y="790"/>
                </a:cubicBezTo>
                <a:cubicBezTo>
                  <a:pt x="287" y="812"/>
                  <a:pt x="244" y="861"/>
                  <a:pt x="218" y="924"/>
                </a:cubicBezTo>
                <a:cubicBezTo>
                  <a:pt x="207" y="952"/>
                  <a:pt x="202" y="970"/>
                  <a:pt x="199" y="986"/>
                </a:cubicBezTo>
                <a:cubicBezTo>
                  <a:pt x="198" y="986"/>
                  <a:pt x="198" y="986"/>
                  <a:pt x="198" y="986"/>
                </a:cubicBezTo>
                <a:cubicBezTo>
                  <a:pt x="178" y="986"/>
                  <a:pt x="158" y="993"/>
                  <a:pt x="140" y="1001"/>
                </a:cubicBezTo>
                <a:cubicBezTo>
                  <a:pt x="113" y="976"/>
                  <a:pt x="72" y="973"/>
                  <a:pt x="40" y="996"/>
                </a:cubicBezTo>
                <a:cubicBezTo>
                  <a:pt x="12" y="1016"/>
                  <a:pt x="0" y="1052"/>
                  <a:pt x="9" y="1083"/>
                </a:cubicBezTo>
                <a:cubicBezTo>
                  <a:pt x="11" y="1094"/>
                  <a:pt x="16" y="1105"/>
                  <a:pt x="22" y="1114"/>
                </a:cubicBezTo>
                <a:cubicBezTo>
                  <a:pt x="48" y="1151"/>
                  <a:pt x="99" y="1159"/>
                  <a:pt x="135" y="1133"/>
                </a:cubicBezTo>
                <a:cubicBezTo>
                  <a:pt x="169" y="1109"/>
                  <a:pt x="179" y="1063"/>
                  <a:pt x="159" y="1027"/>
                </a:cubicBezTo>
                <a:cubicBezTo>
                  <a:pt x="171" y="1024"/>
                  <a:pt x="183" y="1022"/>
                  <a:pt x="195" y="1021"/>
                </a:cubicBezTo>
                <a:cubicBezTo>
                  <a:pt x="195" y="1027"/>
                  <a:pt x="195" y="1032"/>
                  <a:pt x="195" y="1038"/>
                </a:cubicBezTo>
                <a:cubicBezTo>
                  <a:pt x="192" y="1094"/>
                  <a:pt x="208" y="1158"/>
                  <a:pt x="240" y="1203"/>
                </a:cubicBezTo>
                <a:cubicBezTo>
                  <a:pt x="291" y="1280"/>
                  <a:pt x="383" y="1325"/>
                  <a:pt x="472" y="1333"/>
                </a:cubicBezTo>
                <a:cubicBezTo>
                  <a:pt x="637" y="1347"/>
                  <a:pt x="741" y="1217"/>
                  <a:pt x="770" y="1069"/>
                </a:cubicBezTo>
                <a:cubicBezTo>
                  <a:pt x="800" y="911"/>
                  <a:pt x="776" y="734"/>
                  <a:pt x="672" y="606"/>
                </a:cubicBezTo>
                <a:cubicBezTo>
                  <a:pt x="665" y="597"/>
                  <a:pt x="657" y="587"/>
                  <a:pt x="648" y="578"/>
                </a:cubicBezTo>
                <a:cubicBezTo>
                  <a:pt x="660" y="570"/>
                  <a:pt x="670" y="561"/>
                  <a:pt x="679" y="551"/>
                </a:cubicBezTo>
                <a:cubicBezTo>
                  <a:pt x="701" y="528"/>
                  <a:pt x="715" y="500"/>
                  <a:pt x="715" y="465"/>
                </a:cubicBezTo>
                <a:cubicBezTo>
                  <a:pt x="715" y="442"/>
                  <a:pt x="708" y="426"/>
                  <a:pt x="702" y="404"/>
                </a:cubicBezTo>
                <a:cubicBezTo>
                  <a:pt x="698" y="391"/>
                  <a:pt x="606" y="91"/>
                  <a:pt x="606" y="91"/>
                </a:cubicBezTo>
                <a:cubicBezTo>
                  <a:pt x="606" y="91"/>
                  <a:pt x="591" y="31"/>
                  <a:pt x="538" y="17"/>
                </a:cubicBezTo>
                <a:cubicBezTo>
                  <a:pt x="518" y="12"/>
                  <a:pt x="494" y="14"/>
                  <a:pt x="481" y="15"/>
                </a:cubicBezTo>
                <a:cubicBezTo>
                  <a:pt x="476" y="6"/>
                  <a:pt x="466" y="0"/>
                  <a:pt x="455" y="1"/>
                </a:cubicBezTo>
                <a:close/>
                <a:moveTo>
                  <a:pt x="231" y="987"/>
                </a:moveTo>
                <a:cubicBezTo>
                  <a:pt x="239" y="945"/>
                  <a:pt x="255" y="913"/>
                  <a:pt x="276" y="887"/>
                </a:cubicBezTo>
                <a:cubicBezTo>
                  <a:pt x="313" y="841"/>
                  <a:pt x="384" y="794"/>
                  <a:pt x="466" y="812"/>
                </a:cubicBezTo>
                <a:cubicBezTo>
                  <a:pt x="542" y="828"/>
                  <a:pt x="605" y="881"/>
                  <a:pt x="632" y="956"/>
                </a:cubicBezTo>
                <a:cubicBezTo>
                  <a:pt x="640" y="980"/>
                  <a:pt x="646" y="1011"/>
                  <a:pt x="643" y="1036"/>
                </a:cubicBezTo>
                <a:cubicBezTo>
                  <a:pt x="639" y="1074"/>
                  <a:pt x="625" y="1128"/>
                  <a:pt x="592" y="1151"/>
                </a:cubicBezTo>
                <a:cubicBezTo>
                  <a:pt x="575" y="1163"/>
                  <a:pt x="552" y="1170"/>
                  <a:pt x="531" y="1168"/>
                </a:cubicBezTo>
                <a:cubicBezTo>
                  <a:pt x="443" y="1162"/>
                  <a:pt x="416" y="1084"/>
                  <a:pt x="352" y="1030"/>
                </a:cubicBezTo>
                <a:cubicBezTo>
                  <a:pt x="326" y="1009"/>
                  <a:pt x="281" y="993"/>
                  <a:pt x="231" y="987"/>
                </a:cubicBezTo>
                <a:close/>
                <a:moveTo>
                  <a:pt x="727" y="708"/>
                </a:moveTo>
                <a:cubicBezTo>
                  <a:pt x="727" y="708"/>
                  <a:pt x="726" y="707"/>
                  <a:pt x="726" y="706"/>
                </a:cubicBezTo>
                <a:cubicBezTo>
                  <a:pt x="726" y="706"/>
                  <a:pt x="726" y="706"/>
                  <a:pt x="726" y="706"/>
                </a:cubicBezTo>
                <a:cubicBezTo>
                  <a:pt x="726" y="707"/>
                  <a:pt x="727" y="708"/>
                  <a:pt x="727" y="7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Freeform 46"/>
          <p:cNvSpPr/>
          <p:nvPr/>
        </p:nvSpPr>
        <p:spPr bwMode="auto">
          <a:xfrm>
            <a:off x="7289303" y="-115507"/>
            <a:ext cx="4854575" cy="4343982"/>
          </a:xfrm>
          <a:custGeom>
            <a:avLst/>
            <a:gdLst>
              <a:gd name="T0" fmla="*/ 1151 w 1295"/>
              <a:gd name="T1" fmla="*/ 185 h 1159"/>
              <a:gd name="T2" fmla="*/ 830 w 1295"/>
              <a:gd name="T3" fmla="*/ 111 h 1159"/>
              <a:gd name="T4" fmla="*/ 669 w 1295"/>
              <a:gd name="T5" fmla="*/ 236 h 1159"/>
              <a:gd name="T6" fmla="*/ 184 w 1295"/>
              <a:gd name="T7" fmla="*/ 150 h 1159"/>
              <a:gd name="T8" fmla="*/ 108 w 1295"/>
              <a:gd name="T9" fmla="*/ 611 h 1159"/>
              <a:gd name="T10" fmla="*/ 444 w 1295"/>
              <a:gd name="T11" fmla="*/ 990 h 1159"/>
              <a:gd name="T12" fmla="*/ 576 w 1295"/>
              <a:gd name="T13" fmla="*/ 1159 h 1159"/>
              <a:gd name="T14" fmla="*/ 638 w 1295"/>
              <a:gd name="T15" fmla="*/ 1098 h 1159"/>
              <a:gd name="T16" fmla="*/ 568 w 1295"/>
              <a:gd name="T17" fmla="*/ 1044 h 1159"/>
              <a:gd name="T18" fmla="*/ 544 w 1295"/>
              <a:gd name="T19" fmla="*/ 1013 h 1159"/>
              <a:gd name="T20" fmla="*/ 538 w 1295"/>
              <a:gd name="T21" fmla="*/ 1006 h 1159"/>
              <a:gd name="T22" fmla="*/ 388 w 1295"/>
              <a:gd name="T23" fmla="*/ 811 h 1159"/>
              <a:gd name="T24" fmla="*/ 373 w 1295"/>
              <a:gd name="T25" fmla="*/ 791 h 1159"/>
              <a:gd name="T26" fmla="*/ 355 w 1295"/>
              <a:gd name="T27" fmla="*/ 758 h 1159"/>
              <a:gd name="T28" fmla="*/ 347 w 1295"/>
              <a:gd name="T29" fmla="*/ 735 h 1159"/>
              <a:gd name="T30" fmla="*/ 342 w 1295"/>
              <a:gd name="T31" fmla="*/ 702 h 1159"/>
              <a:gd name="T32" fmla="*/ 343 w 1295"/>
              <a:gd name="T33" fmla="*/ 672 h 1159"/>
              <a:gd name="T34" fmla="*/ 352 w 1295"/>
              <a:gd name="T35" fmla="*/ 634 h 1159"/>
              <a:gd name="T36" fmla="*/ 363 w 1295"/>
              <a:gd name="T37" fmla="*/ 609 h 1159"/>
              <a:gd name="T38" fmla="*/ 408 w 1295"/>
              <a:gd name="T39" fmla="*/ 553 h 1159"/>
              <a:gd name="T40" fmla="*/ 414 w 1295"/>
              <a:gd name="T41" fmla="*/ 553 h 1159"/>
              <a:gd name="T42" fmla="*/ 434 w 1295"/>
              <a:gd name="T43" fmla="*/ 557 h 1159"/>
              <a:gd name="T44" fmla="*/ 453 w 1295"/>
              <a:gd name="T45" fmla="*/ 571 h 1159"/>
              <a:gd name="T46" fmla="*/ 465 w 1295"/>
              <a:gd name="T47" fmla="*/ 597 h 1159"/>
              <a:gd name="T48" fmla="*/ 454 w 1295"/>
              <a:gd name="T49" fmla="*/ 635 h 1159"/>
              <a:gd name="T50" fmla="*/ 426 w 1295"/>
              <a:gd name="T51" fmla="*/ 653 h 1159"/>
              <a:gd name="T52" fmla="*/ 417 w 1295"/>
              <a:gd name="T53" fmla="*/ 688 h 1159"/>
              <a:gd name="T54" fmla="*/ 417 w 1295"/>
              <a:gd name="T55" fmla="*/ 689 h 1159"/>
              <a:gd name="T56" fmla="*/ 432 w 1295"/>
              <a:gd name="T57" fmla="*/ 736 h 1159"/>
              <a:gd name="T58" fmla="*/ 486 w 1295"/>
              <a:gd name="T59" fmla="*/ 808 h 1159"/>
              <a:gd name="T60" fmla="*/ 499 w 1295"/>
              <a:gd name="T61" fmla="*/ 825 h 1159"/>
              <a:gd name="T62" fmla="*/ 582 w 1295"/>
              <a:gd name="T63" fmla="*/ 929 h 1159"/>
              <a:gd name="T64" fmla="*/ 586 w 1295"/>
              <a:gd name="T65" fmla="*/ 934 h 1159"/>
              <a:gd name="T66" fmla="*/ 595 w 1295"/>
              <a:gd name="T67" fmla="*/ 946 h 1159"/>
              <a:gd name="T68" fmla="*/ 678 w 1295"/>
              <a:gd name="T69" fmla="*/ 1027 h 1159"/>
              <a:gd name="T70" fmla="*/ 685 w 1295"/>
              <a:gd name="T71" fmla="*/ 1028 h 1159"/>
              <a:gd name="T72" fmla="*/ 715 w 1295"/>
              <a:gd name="T73" fmla="*/ 1021 h 1159"/>
              <a:gd name="T74" fmla="*/ 792 w 1295"/>
              <a:gd name="T75" fmla="*/ 945 h 1159"/>
              <a:gd name="T76" fmla="*/ 794 w 1295"/>
              <a:gd name="T77" fmla="*/ 934 h 1159"/>
              <a:gd name="T78" fmla="*/ 784 w 1295"/>
              <a:gd name="T79" fmla="*/ 887 h 1159"/>
              <a:gd name="T80" fmla="*/ 779 w 1295"/>
              <a:gd name="T81" fmla="*/ 871 h 1159"/>
              <a:gd name="T82" fmla="*/ 771 w 1295"/>
              <a:gd name="T83" fmla="*/ 842 h 1159"/>
              <a:gd name="T84" fmla="*/ 758 w 1295"/>
              <a:gd name="T85" fmla="*/ 797 h 1159"/>
              <a:gd name="T86" fmla="*/ 747 w 1295"/>
              <a:gd name="T87" fmla="*/ 760 h 1159"/>
              <a:gd name="T88" fmla="*/ 747 w 1295"/>
              <a:gd name="T89" fmla="*/ 760 h 1159"/>
              <a:gd name="T90" fmla="*/ 747 w 1295"/>
              <a:gd name="T91" fmla="*/ 759 h 1159"/>
              <a:gd name="T92" fmla="*/ 703 w 1295"/>
              <a:gd name="T93" fmla="*/ 609 h 1159"/>
              <a:gd name="T94" fmla="*/ 694 w 1295"/>
              <a:gd name="T95" fmla="*/ 578 h 1159"/>
              <a:gd name="T96" fmla="*/ 636 w 1295"/>
              <a:gd name="T97" fmla="*/ 527 h 1159"/>
              <a:gd name="T98" fmla="*/ 604 w 1295"/>
              <a:gd name="T99" fmla="*/ 544 h 1159"/>
              <a:gd name="T100" fmla="*/ 598 w 1295"/>
              <a:gd name="T101" fmla="*/ 544 h 1159"/>
              <a:gd name="T102" fmla="*/ 547 w 1295"/>
              <a:gd name="T103" fmla="*/ 500 h 1159"/>
              <a:gd name="T104" fmla="*/ 557 w 1295"/>
              <a:gd name="T105" fmla="*/ 462 h 1159"/>
              <a:gd name="T106" fmla="*/ 591 w 1295"/>
              <a:gd name="T107" fmla="*/ 443 h 1159"/>
              <a:gd name="T108" fmla="*/ 598 w 1295"/>
              <a:gd name="T109" fmla="*/ 442 h 1159"/>
              <a:gd name="T110" fmla="*/ 632 w 1295"/>
              <a:gd name="T111" fmla="*/ 455 h 1159"/>
              <a:gd name="T112" fmla="*/ 647 w 1295"/>
              <a:gd name="T113" fmla="*/ 455 h 1159"/>
              <a:gd name="T114" fmla="*/ 684 w 1295"/>
              <a:gd name="T115" fmla="*/ 459 h 1159"/>
              <a:gd name="T116" fmla="*/ 770 w 1295"/>
              <a:gd name="T117" fmla="*/ 551 h 1159"/>
              <a:gd name="T118" fmla="*/ 868 w 1295"/>
              <a:gd name="T119" fmla="*/ 870 h 1159"/>
              <a:gd name="T120" fmla="*/ 917 w 1295"/>
              <a:gd name="T121" fmla="*/ 822 h 1159"/>
              <a:gd name="T122" fmla="*/ 1118 w 1295"/>
              <a:gd name="T123" fmla="*/ 623 h 1159"/>
              <a:gd name="T124" fmla="*/ 1151 w 1295"/>
              <a:gd name="T125" fmla="*/ 185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95" h="1159">
                <a:moveTo>
                  <a:pt x="1151" y="185"/>
                </a:moveTo>
                <a:cubicBezTo>
                  <a:pt x="1053" y="73"/>
                  <a:pt x="901" y="85"/>
                  <a:pt x="830" y="111"/>
                </a:cubicBezTo>
                <a:cubicBezTo>
                  <a:pt x="725" y="148"/>
                  <a:pt x="669" y="236"/>
                  <a:pt x="669" y="236"/>
                </a:cubicBezTo>
                <a:cubicBezTo>
                  <a:pt x="669" y="236"/>
                  <a:pt x="476" y="0"/>
                  <a:pt x="184" y="150"/>
                </a:cubicBezTo>
                <a:cubicBezTo>
                  <a:pt x="15" y="237"/>
                  <a:pt x="0" y="464"/>
                  <a:pt x="108" y="611"/>
                </a:cubicBezTo>
                <a:cubicBezTo>
                  <a:pt x="204" y="742"/>
                  <a:pt x="325" y="857"/>
                  <a:pt x="444" y="990"/>
                </a:cubicBezTo>
                <a:cubicBezTo>
                  <a:pt x="547" y="1106"/>
                  <a:pt x="576" y="1159"/>
                  <a:pt x="576" y="1159"/>
                </a:cubicBezTo>
                <a:cubicBezTo>
                  <a:pt x="576" y="1159"/>
                  <a:pt x="601" y="1135"/>
                  <a:pt x="638" y="1098"/>
                </a:cubicBezTo>
                <a:cubicBezTo>
                  <a:pt x="607" y="1085"/>
                  <a:pt x="585" y="1062"/>
                  <a:pt x="568" y="1044"/>
                </a:cubicBezTo>
                <a:cubicBezTo>
                  <a:pt x="560" y="1033"/>
                  <a:pt x="551" y="1023"/>
                  <a:pt x="544" y="1013"/>
                </a:cubicBezTo>
                <a:cubicBezTo>
                  <a:pt x="538" y="1006"/>
                  <a:pt x="538" y="1006"/>
                  <a:pt x="538" y="1006"/>
                </a:cubicBezTo>
                <a:cubicBezTo>
                  <a:pt x="532" y="999"/>
                  <a:pt x="399" y="827"/>
                  <a:pt x="388" y="811"/>
                </a:cubicBezTo>
                <a:cubicBezTo>
                  <a:pt x="373" y="791"/>
                  <a:pt x="373" y="791"/>
                  <a:pt x="373" y="791"/>
                </a:cubicBezTo>
                <a:cubicBezTo>
                  <a:pt x="371" y="789"/>
                  <a:pt x="363" y="777"/>
                  <a:pt x="355" y="758"/>
                </a:cubicBezTo>
                <a:cubicBezTo>
                  <a:pt x="350" y="749"/>
                  <a:pt x="348" y="742"/>
                  <a:pt x="347" y="735"/>
                </a:cubicBezTo>
                <a:cubicBezTo>
                  <a:pt x="344" y="724"/>
                  <a:pt x="342" y="713"/>
                  <a:pt x="342" y="702"/>
                </a:cubicBezTo>
                <a:cubicBezTo>
                  <a:pt x="340" y="693"/>
                  <a:pt x="341" y="684"/>
                  <a:pt x="343" y="672"/>
                </a:cubicBezTo>
                <a:cubicBezTo>
                  <a:pt x="344" y="659"/>
                  <a:pt x="348" y="646"/>
                  <a:pt x="352" y="634"/>
                </a:cubicBezTo>
                <a:cubicBezTo>
                  <a:pt x="356" y="625"/>
                  <a:pt x="360" y="617"/>
                  <a:pt x="363" y="609"/>
                </a:cubicBezTo>
                <a:cubicBezTo>
                  <a:pt x="360" y="582"/>
                  <a:pt x="380" y="556"/>
                  <a:pt x="408" y="553"/>
                </a:cubicBezTo>
                <a:cubicBezTo>
                  <a:pt x="410" y="553"/>
                  <a:pt x="412" y="553"/>
                  <a:pt x="414" y="553"/>
                </a:cubicBezTo>
                <a:cubicBezTo>
                  <a:pt x="421" y="553"/>
                  <a:pt x="428" y="554"/>
                  <a:pt x="434" y="557"/>
                </a:cubicBezTo>
                <a:cubicBezTo>
                  <a:pt x="442" y="560"/>
                  <a:pt x="449" y="565"/>
                  <a:pt x="453" y="571"/>
                </a:cubicBezTo>
                <a:cubicBezTo>
                  <a:pt x="460" y="579"/>
                  <a:pt x="463" y="588"/>
                  <a:pt x="465" y="597"/>
                </a:cubicBezTo>
                <a:cubicBezTo>
                  <a:pt x="466" y="611"/>
                  <a:pt x="463" y="624"/>
                  <a:pt x="454" y="635"/>
                </a:cubicBezTo>
                <a:cubicBezTo>
                  <a:pt x="447" y="644"/>
                  <a:pt x="437" y="651"/>
                  <a:pt x="426" y="653"/>
                </a:cubicBezTo>
                <a:cubicBezTo>
                  <a:pt x="421" y="664"/>
                  <a:pt x="417" y="680"/>
                  <a:pt x="417" y="688"/>
                </a:cubicBezTo>
                <a:cubicBezTo>
                  <a:pt x="417" y="689"/>
                  <a:pt x="417" y="689"/>
                  <a:pt x="417" y="689"/>
                </a:cubicBezTo>
                <a:cubicBezTo>
                  <a:pt x="416" y="705"/>
                  <a:pt x="421" y="720"/>
                  <a:pt x="432" y="736"/>
                </a:cubicBezTo>
                <a:cubicBezTo>
                  <a:pt x="447" y="757"/>
                  <a:pt x="465" y="781"/>
                  <a:pt x="486" y="808"/>
                </a:cubicBezTo>
                <a:cubicBezTo>
                  <a:pt x="490" y="814"/>
                  <a:pt x="495" y="820"/>
                  <a:pt x="499" y="825"/>
                </a:cubicBezTo>
                <a:cubicBezTo>
                  <a:pt x="524" y="858"/>
                  <a:pt x="567" y="911"/>
                  <a:pt x="582" y="929"/>
                </a:cubicBezTo>
                <a:cubicBezTo>
                  <a:pt x="586" y="934"/>
                  <a:pt x="586" y="934"/>
                  <a:pt x="586" y="934"/>
                </a:cubicBezTo>
                <a:cubicBezTo>
                  <a:pt x="595" y="946"/>
                  <a:pt x="595" y="946"/>
                  <a:pt x="595" y="946"/>
                </a:cubicBezTo>
                <a:cubicBezTo>
                  <a:pt x="616" y="975"/>
                  <a:pt x="651" y="1023"/>
                  <a:pt x="678" y="1027"/>
                </a:cubicBezTo>
                <a:cubicBezTo>
                  <a:pt x="680" y="1028"/>
                  <a:pt x="682" y="1028"/>
                  <a:pt x="685" y="1028"/>
                </a:cubicBezTo>
                <a:cubicBezTo>
                  <a:pt x="694" y="1028"/>
                  <a:pt x="704" y="1025"/>
                  <a:pt x="715" y="1021"/>
                </a:cubicBezTo>
                <a:cubicBezTo>
                  <a:pt x="740" y="996"/>
                  <a:pt x="767" y="970"/>
                  <a:pt x="792" y="945"/>
                </a:cubicBezTo>
                <a:cubicBezTo>
                  <a:pt x="793" y="941"/>
                  <a:pt x="793" y="937"/>
                  <a:pt x="794" y="934"/>
                </a:cubicBezTo>
                <a:cubicBezTo>
                  <a:pt x="794" y="919"/>
                  <a:pt x="789" y="903"/>
                  <a:pt x="784" y="887"/>
                </a:cubicBezTo>
                <a:cubicBezTo>
                  <a:pt x="782" y="882"/>
                  <a:pt x="781" y="877"/>
                  <a:pt x="779" y="871"/>
                </a:cubicBezTo>
                <a:cubicBezTo>
                  <a:pt x="771" y="842"/>
                  <a:pt x="771" y="842"/>
                  <a:pt x="771" y="842"/>
                </a:cubicBezTo>
                <a:cubicBezTo>
                  <a:pt x="766" y="825"/>
                  <a:pt x="760" y="807"/>
                  <a:pt x="758" y="797"/>
                </a:cubicBezTo>
                <a:cubicBezTo>
                  <a:pt x="747" y="760"/>
                  <a:pt x="747" y="760"/>
                  <a:pt x="747" y="760"/>
                </a:cubicBezTo>
                <a:cubicBezTo>
                  <a:pt x="747" y="760"/>
                  <a:pt x="747" y="760"/>
                  <a:pt x="747" y="760"/>
                </a:cubicBezTo>
                <a:cubicBezTo>
                  <a:pt x="747" y="759"/>
                  <a:pt x="747" y="759"/>
                  <a:pt x="747" y="759"/>
                </a:cubicBezTo>
                <a:cubicBezTo>
                  <a:pt x="726" y="689"/>
                  <a:pt x="706" y="620"/>
                  <a:pt x="703" y="609"/>
                </a:cubicBezTo>
                <a:cubicBezTo>
                  <a:pt x="694" y="578"/>
                  <a:pt x="694" y="578"/>
                  <a:pt x="694" y="578"/>
                </a:cubicBezTo>
                <a:cubicBezTo>
                  <a:pt x="684" y="545"/>
                  <a:pt x="665" y="529"/>
                  <a:pt x="636" y="527"/>
                </a:cubicBezTo>
                <a:cubicBezTo>
                  <a:pt x="628" y="536"/>
                  <a:pt x="617" y="542"/>
                  <a:pt x="604" y="544"/>
                </a:cubicBezTo>
                <a:cubicBezTo>
                  <a:pt x="602" y="544"/>
                  <a:pt x="600" y="544"/>
                  <a:pt x="598" y="544"/>
                </a:cubicBezTo>
                <a:cubicBezTo>
                  <a:pt x="572" y="544"/>
                  <a:pt x="550" y="525"/>
                  <a:pt x="547" y="500"/>
                </a:cubicBezTo>
                <a:cubicBezTo>
                  <a:pt x="545" y="486"/>
                  <a:pt x="549" y="473"/>
                  <a:pt x="557" y="462"/>
                </a:cubicBezTo>
                <a:cubicBezTo>
                  <a:pt x="566" y="451"/>
                  <a:pt x="578" y="444"/>
                  <a:pt x="591" y="443"/>
                </a:cubicBezTo>
                <a:cubicBezTo>
                  <a:pt x="593" y="442"/>
                  <a:pt x="595" y="442"/>
                  <a:pt x="598" y="442"/>
                </a:cubicBezTo>
                <a:cubicBezTo>
                  <a:pt x="610" y="442"/>
                  <a:pt x="623" y="447"/>
                  <a:pt x="632" y="455"/>
                </a:cubicBezTo>
                <a:cubicBezTo>
                  <a:pt x="636" y="455"/>
                  <a:pt x="641" y="455"/>
                  <a:pt x="647" y="455"/>
                </a:cubicBezTo>
                <a:cubicBezTo>
                  <a:pt x="661" y="455"/>
                  <a:pt x="673" y="456"/>
                  <a:pt x="684" y="459"/>
                </a:cubicBezTo>
                <a:cubicBezTo>
                  <a:pt x="750" y="477"/>
                  <a:pt x="769" y="548"/>
                  <a:pt x="770" y="551"/>
                </a:cubicBezTo>
                <a:cubicBezTo>
                  <a:pt x="770" y="551"/>
                  <a:pt x="857" y="836"/>
                  <a:pt x="868" y="870"/>
                </a:cubicBezTo>
                <a:cubicBezTo>
                  <a:pt x="887" y="852"/>
                  <a:pt x="904" y="835"/>
                  <a:pt x="917" y="822"/>
                </a:cubicBezTo>
                <a:cubicBezTo>
                  <a:pt x="989" y="753"/>
                  <a:pt x="1044" y="701"/>
                  <a:pt x="1118" y="623"/>
                </a:cubicBezTo>
                <a:cubicBezTo>
                  <a:pt x="1181" y="556"/>
                  <a:pt x="1295" y="349"/>
                  <a:pt x="1151" y="185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0545" y="981075"/>
            <a:ext cx="6760210" cy="2286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j-cs"/>
                <a:sym typeface="+mn-ea"/>
              </a:rPr>
              <a:t>陕西省医用耗材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j-cs"/>
              <a:sym typeface="+mn-ea"/>
            </a:endParaRPr>
          </a:p>
          <a:p>
            <a:pPr algn="ctr"/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j-cs"/>
                <a:sym typeface="+mn-ea"/>
              </a:rPr>
              <a:t>网上阳光采购配送企业报名注册方法介绍</a:t>
            </a:r>
            <a:endParaRPr lang="zh-CN" alt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j-cs"/>
              <a:sym typeface="+mn-ea"/>
            </a:endParaRPr>
          </a:p>
        </p:txBody>
      </p:sp>
      <p:sp>
        <p:nvSpPr>
          <p:cNvPr id="6" name="文本框 8"/>
          <p:cNvSpPr>
            <a:spLocks noChangeArrowheads="1"/>
          </p:cNvSpPr>
          <p:nvPr/>
        </p:nvSpPr>
        <p:spPr bwMode="auto">
          <a:xfrm>
            <a:off x="263035" y="3501675"/>
            <a:ext cx="7031311" cy="94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  <a:cs typeface="+mn-ea"/>
              </a:rPr>
              <a:t>陕西省</a:t>
            </a:r>
            <a:r>
              <a:rPr lang="zh-CN" altLang="en-US" sz="2800" dirty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  <a:cs typeface="+mn-ea"/>
              </a:rPr>
              <a:t>医疗</a:t>
            </a:r>
            <a:r>
              <a:rPr lang="zh-CN" altLang="en-US" sz="280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  <a:cs typeface="+mn-ea"/>
              </a:rPr>
              <a:t>机构</a:t>
            </a:r>
            <a:endParaRPr lang="en-US" altLang="zh-CN" sz="2800" dirty="0" smtClean="0">
              <a:solidFill>
                <a:schemeClr val="accent1"/>
              </a:solidFill>
              <a:latin typeface="时尚中黑简体" pitchFamily="2" charset="-122"/>
              <a:ea typeface="时尚中黑简体" pitchFamily="2" charset="-122"/>
              <a:cs typeface="+mn-ea"/>
            </a:endParaRPr>
          </a:p>
          <a:p>
            <a:pPr algn="ctr"/>
            <a:r>
              <a:rPr lang="zh-CN" altLang="en-US" sz="280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  <a:cs typeface="+mn-ea"/>
              </a:rPr>
              <a:t>药品</a:t>
            </a:r>
            <a:r>
              <a:rPr lang="zh-CN" altLang="en-US" sz="2800" dirty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  <a:cs typeface="+mn-ea"/>
              </a:rPr>
              <a:t>采购</a:t>
            </a:r>
            <a:r>
              <a:rPr lang="zh-CN" altLang="en-US" sz="280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  <a:cs typeface="+mn-ea"/>
              </a:rPr>
              <a:t>中心</a:t>
            </a:r>
            <a:endParaRPr lang="zh-CN" altLang="en-US" sz="2800" dirty="0">
              <a:solidFill>
                <a:schemeClr val="accent1"/>
              </a:solidFill>
              <a:latin typeface="时尚中黑简体" pitchFamily="2" charset="-122"/>
              <a:ea typeface="时尚中黑简体" pitchFamily="2" charset="-122"/>
              <a:cs typeface="+mn-ea"/>
              <a:sym typeface="+mn-lt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1270923" y="4725395"/>
            <a:ext cx="4958846" cy="50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800" b="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rPr>
              <a:t>2016</a:t>
            </a:r>
            <a:r>
              <a:rPr lang="zh-CN" altLang="en-US" sz="1800" b="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rPr>
              <a:t>年</a:t>
            </a:r>
            <a:r>
              <a:rPr lang="en-US" altLang="zh-CN" sz="1800" b="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rPr>
              <a:t>8</a:t>
            </a:r>
            <a:r>
              <a:rPr lang="zh-CN" altLang="en-US" sz="1800" b="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rPr>
              <a:t>月</a:t>
            </a:r>
            <a:r>
              <a:rPr lang="en-US" altLang="zh-CN" sz="1800" b="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rPr>
              <a:t>22</a:t>
            </a:r>
            <a:r>
              <a:rPr lang="zh-CN" altLang="en-US" sz="1800" b="0" dirty="0" smtClean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rPr>
              <a:t>日</a:t>
            </a:r>
            <a:endParaRPr lang="zh-CN" altLang="en-US" sz="1800" b="0" dirty="0">
              <a:solidFill>
                <a:schemeClr val="accent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3020" y="3429144"/>
            <a:ext cx="5976664" cy="72008"/>
            <a:chOff x="3060700" y="4724400"/>
            <a:chExt cx="5955507" cy="314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134766" y="5955153"/>
            <a:ext cx="407476" cy="407526"/>
            <a:chOff x="5196486" y="5946187"/>
            <a:chExt cx="305647" cy="305644"/>
          </a:xfrm>
        </p:grpSpPr>
        <p:grpSp>
          <p:nvGrpSpPr>
            <p:cNvPr id="15" name="组合 14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6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81015" tIns="40507" rIns="81015" bIns="40507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accent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24552" y="5955153"/>
            <a:ext cx="407476" cy="407526"/>
            <a:chOff x="5638883" y="5946187"/>
            <a:chExt cx="305647" cy="305644"/>
          </a:xfrm>
        </p:grpSpPr>
        <p:grpSp>
          <p:nvGrpSpPr>
            <p:cNvPr id="20" name="组合 19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accent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39295" y="5955153"/>
            <a:ext cx="407476" cy="407526"/>
            <a:chOff x="4299766" y="5946187"/>
            <a:chExt cx="305647" cy="305644"/>
          </a:xfrm>
        </p:grpSpPr>
        <p:grpSp>
          <p:nvGrpSpPr>
            <p:cNvPr id="25" name="组合 24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6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81015" tIns="40507" rIns="81015" bIns="40507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accent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26719" y="5955153"/>
            <a:ext cx="407476" cy="407526"/>
            <a:chOff x="4740390" y="5946187"/>
            <a:chExt cx="305647" cy="305644"/>
          </a:xfrm>
        </p:grpSpPr>
        <p:grpSp>
          <p:nvGrpSpPr>
            <p:cNvPr id="30" name="组合 29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1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81015" tIns="40507" rIns="81015" bIns="40507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accent1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000">
        <p:blinds dir="vert"/>
      </p:transition>
    </mc:Choice>
    <mc:Fallback>
      <p:transition spd="slow" advTm="8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6" presetClass="emph" presetSubtype="0" repeatCount="1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45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4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 p14:presetBounceEnd="60000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60000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6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3" grpId="0" animBg="1"/>
          <p:bldP spid="4" grpId="0" animBg="1"/>
          <p:bldP spid="4" grpId="1" animBg="1"/>
          <p:bldP spid="5" grpId="0"/>
          <p:bldP spid="6" grpId="0" bldLvl="0" animBg="1"/>
          <p:bldP spid="10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6" presetClass="emph" presetSubtype="0" repeatCount="1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45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41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3" grpId="0" animBg="1"/>
          <p:bldP spid="4" grpId="0" animBg="1"/>
          <p:bldP spid="4" grpId="1" animBg="1"/>
          <p:bldP spid="5" grpId="0"/>
          <p:bldP spid="6" grpId="0" bldLvl="0" animBg="1"/>
          <p:bldP spid="10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3"/>
          <p:cNvSpPr txBox="1"/>
          <p:nvPr/>
        </p:nvSpPr>
        <p:spPr>
          <a:xfrm>
            <a:off x="1151255" y="219075"/>
            <a:ext cx="5403850" cy="8032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、《营业执照（副本）》复印件（2份）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/>
          <p:nvPr>
            <p:ph type="title"/>
          </p:nvPr>
        </p:nvSpPr>
        <p:spPr>
          <a:xfrm>
            <a:off x="9142095" y="46355"/>
            <a:ext cx="3002280" cy="49022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 descr="mid_20146wc10422y1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0" y="1022350"/>
            <a:ext cx="5645785" cy="562673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4" descr="QQ图片20160817104413"/>
          <p:cNvPicPr/>
          <p:nvPr/>
        </p:nvPicPr>
        <p:blipFill>
          <a:blip r:embed="rId1"/>
          <a:stretch>
            <a:fillRect/>
          </a:stretch>
        </p:blipFill>
        <p:spPr>
          <a:xfrm>
            <a:off x="1424305" y="1167130"/>
            <a:ext cx="9342120" cy="463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23"/>
          <p:cNvSpPr txBox="1"/>
          <p:nvPr/>
        </p:nvSpPr>
        <p:spPr>
          <a:xfrm>
            <a:off x="828040" y="191135"/>
            <a:ext cx="8355330" cy="8013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6、《陕西省医疗机构药械采购平台用户CA电子证书申请表》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387" name="文本框 23"/>
          <p:cNvSpPr txBox="1"/>
          <p:nvPr/>
        </p:nvSpPr>
        <p:spPr>
          <a:xfrm>
            <a:off x="154940" y="5805488"/>
            <a:ext cx="8559800" cy="6699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以上资料需加盖企业鲜章。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/>
          <p:nvPr>
            <p:ph type="title"/>
          </p:nvPr>
        </p:nvSpPr>
        <p:spPr>
          <a:xfrm>
            <a:off x="9142095" y="46355"/>
            <a:ext cx="3002280" cy="49022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4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7" grpId="1"/>
      <p:bldP spid="16387" grpId="2"/>
      <p:bldP spid="16387" grpId="3"/>
      <p:bldP spid="16387" grpId="4"/>
      <p:bldP spid="16387" grpId="5"/>
      <p:bldP spid="16387" gr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 flipV="1">
            <a:off x="4475026" y="1933089"/>
            <a:ext cx="0" cy="567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810730" y="1933089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810730" y="1933089"/>
            <a:ext cx="0" cy="214398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10730" y="4077072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475026" y="3509547"/>
            <a:ext cx="0" cy="567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 39"/>
          <p:cNvSpPr/>
          <p:nvPr/>
        </p:nvSpPr>
        <p:spPr>
          <a:xfrm rot="18991052">
            <a:off x="7446391" y="4980183"/>
            <a:ext cx="5249179" cy="699115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8991052">
            <a:off x="9415935" y="3295224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8991052">
            <a:off x="8983885" y="5759051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3"/>
          <p:cNvSpPr txBox="1"/>
          <p:nvPr/>
        </p:nvSpPr>
        <p:spPr>
          <a:xfrm rot="18981674">
            <a:off x="8553188" y="5182869"/>
            <a:ext cx="2697244" cy="6083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dist"/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配送企业注册</a:t>
            </a:r>
            <a:endParaRPr lang="zh-CN" altLang="en-US" sz="32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直角三角形 43"/>
          <p:cNvSpPr/>
          <p:nvPr/>
        </p:nvSpPr>
        <p:spPr>
          <a:xfrm rot="5400000">
            <a:off x="0" y="0"/>
            <a:ext cx="1080120" cy="10801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774726" y="1933089"/>
            <a:ext cx="2592288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accent1"/>
                </a:solidFill>
                <a:latin typeface="Impact" panose="020B0806030902050204" pitchFamily="34" charset="0"/>
              </a:rPr>
              <a:t>二</a:t>
            </a:r>
            <a:endParaRPr lang="zh-CN" altLang="en-US" sz="13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18"/>
          <p:cNvSpPr>
            <a:spLocks noChangeArrowheads="1"/>
          </p:cNvSpPr>
          <p:nvPr/>
        </p:nvSpPr>
        <p:spPr bwMode="auto">
          <a:xfrm>
            <a:off x="5505975" y="1772816"/>
            <a:ext cx="400812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配送企业注册</a:t>
            </a:r>
            <a:endParaRPr lang="zh-CN" altLang="en-US" sz="5000" b="1" strike="noStrike" noProof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5309497" y="2965607"/>
            <a:ext cx="1697084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342900" lvl="1" indent="-342900">
              <a:buClr>
                <a:schemeClr val="accent2"/>
              </a:buClr>
              <a:buFont typeface="Wingdings" panose="05000000000000000000" pitchFamily="2" charset="2"/>
              <a:buChar char="u"/>
            </a:pPr>
            <a:r>
              <a:rPr lang="zh-CN" altLang="en-US" sz="2000" b="1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注册材料</a:t>
            </a:r>
            <a:endParaRPr lang="zh-CN" altLang="en-US" sz="2000" b="1" dirty="0">
              <a:solidFill>
                <a:schemeClr val="accent4"/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+mn-ea"/>
            </a:endParaRPr>
          </a:p>
        </p:txBody>
      </p:sp>
      <p:sp>
        <p:nvSpPr>
          <p:cNvPr id="51" name="文本框 9"/>
          <p:cNvSpPr txBox="1"/>
          <p:nvPr/>
        </p:nvSpPr>
        <p:spPr>
          <a:xfrm>
            <a:off x="7006633" y="2976937"/>
            <a:ext cx="2112908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342900" lvl="1" indent="-342900">
              <a:buClr>
                <a:schemeClr val="accent2"/>
              </a:buClr>
              <a:buFont typeface="Wingdings" panose="05000000000000000000" pitchFamily="2" charset="2"/>
              <a:buChar char="u"/>
            </a:pPr>
            <a:r>
              <a:rPr lang="zh-CN" altLang="en-US" sz="2000" b="1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黑体" panose="02010609060101010101" charset="-122"/>
              </a:rPr>
              <a:t>材料说明</a:t>
            </a:r>
            <a:endParaRPr lang="zh-CN" altLang="en-US" sz="2000" b="1" dirty="0">
              <a:solidFill>
                <a:schemeClr val="accent4"/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941151" y="2708920"/>
            <a:ext cx="4034375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1340682" y="5748168"/>
            <a:ext cx="594172" cy="1052736"/>
            <a:chOff x="4948238" y="6124575"/>
            <a:chExt cx="528638" cy="936625"/>
          </a:xfrm>
        </p:grpSpPr>
        <p:sp>
          <p:nvSpPr>
            <p:cNvPr id="22" name="Freeform 140"/>
            <p:cNvSpPr/>
            <p:nvPr/>
          </p:nvSpPr>
          <p:spPr bwMode="auto">
            <a:xfrm>
              <a:off x="5121276" y="6219825"/>
              <a:ext cx="136525" cy="120650"/>
            </a:xfrm>
            <a:custGeom>
              <a:avLst/>
              <a:gdLst>
                <a:gd name="T0" fmla="*/ 22 w 86"/>
                <a:gd name="T1" fmla="*/ 0 h 76"/>
                <a:gd name="T2" fmla="*/ 22 w 86"/>
                <a:gd name="T3" fmla="*/ 0 h 76"/>
                <a:gd name="T4" fmla="*/ 0 w 86"/>
                <a:gd name="T5" fmla="*/ 26 h 76"/>
                <a:gd name="T6" fmla="*/ 50 w 86"/>
                <a:gd name="T7" fmla="*/ 76 h 76"/>
                <a:gd name="T8" fmla="*/ 86 w 86"/>
                <a:gd name="T9" fmla="*/ 64 h 76"/>
                <a:gd name="T10" fmla="*/ 22 w 8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22" y="0"/>
                  </a:moveTo>
                  <a:lnTo>
                    <a:pt x="22" y="0"/>
                  </a:lnTo>
                  <a:lnTo>
                    <a:pt x="0" y="26"/>
                  </a:lnTo>
                  <a:lnTo>
                    <a:pt x="50" y="76"/>
                  </a:lnTo>
                  <a:lnTo>
                    <a:pt x="86" y="6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1"/>
            <p:cNvSpPr/>
            <p:nvPr/>
          </p:nvSpPr>
          <p:spPr bwMode="auto">
            <a:xfrm>
              <a:off x="5121276" y="6219825"/>
              <a:ext cx="136525" cy="120650"/>
            </a:xfrm>
            <a:custGeom>
              <a:avLst/>
              <a:gdLst>
                <a:gd name="T0" fmla="*/ 22 w 86"/>
                <a:gd name="T1" fmla="*/ 0 h 76"/>
                <a:gd name="T2" fmla="*/ 22 w 86"/>
                <a:gd name="T3" fmla="*/ 0 h 76"/>
                <a:gd name="T4" fmla="*/ 0 w 86"/>
                <a:gd name="T5" fmla="*/ 26 h 76"/>
                <a:gd name="T6" fmla="*/ 50 w 86"/>
                <a:gd name="T7" fmla="*/ 76 h 76"/>
                <a:gd name="T8" fmla="*/ 86 w 86"/>
                <a:gd name="T9" fmla="*/ 64 h 76"/>
                <a:gd name="T10" fmla="*/ 22 w 8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22" y="0"/>
                  </a:moveTo>
                  <a:lnTo>
                    <a:pt x="22" y="0"/>
                  </a:lnTo>
                  <a:lnTo>
                    <a:pt x="0" y="26"/>
                  </a:lnTo>
                  <a:lnTo>
                    <a:pt x="50" y="76"/>
                  </a:lnTo>
                  <a:lnTo>
                    <a:pt x="86" y="64"/>
                  </a:lnTo>
                  <a:lnTo>
                    <a:pt x="2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876"/>
            <p:cNvSpPr>
              <a:spLocks noChangeArrowheads="1"/>
            </p:cNvSpPr>
            <p:nvPr/>
          </p:nvSpPr>
          <p:spPr bwMode="auto">
            <a:xfrm>
              <a:off x="5232401" y="6657975"/>
              <a:ext cx="34925" cy="34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77"/>
            <p:cNvSpPr/>
            <p:nvPr/>
          </p:nvSpPr>
          <p:spPr bwMode="auto">
            <a:xfrm>
              <a:off x="4994276" y="6718300"/>
              <a:ext cx="438150" cy="292100"/>
            </a:xfrm>
            <a:custGeom>
              <a:avLst/>
              <a:gdLst>
                <a:gd name="T0" fmla="*/ 99 w 138"/>
                <a:gd name="T1" fmla="*/ 1 h 92"/>
                <a:gd name="T2" fmla="*/ 91 w 138"/>
                <a:gd name="T3" fmla="*/ 0 h 92"/>
                <a:gd name="T4" fmla="*/ 50 w 138"/>
                <a:gd name="T5" fmla="*/ 11 h 92"/>
                <a:gd name="T6" fmla="*/ 34 w 138"/>
                <a:gd name="T7" fmla="*/ 11 h 92"/>
                <a:gd name="T8" fmla="*/ 10 w 138"/>
                <a:gd name="T9" fmla="*/ 66 h 92"/>
                <a:gd name="T10" fmla="*/ 20 w 138"/>
                <a:gd name="T11" fmla="*/ 92 h 92"/>
                <a:gd name="T12" fmla="*/ 118 w 138"/>
                <a:gd name="T13" fmla="*/ 92 h 92"/>
                <a:gd name="T14" fmla="*/ 128 w 138"/>
                <a:gd name="T15" fmla="*/ 66 h 92"/>
                <a:gd name="T16" fmla="*/ 99 w 138"/>
                <a:gd name="T17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92">
                  <a:moveTo>
                    <a:pt x="99" y="1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4" y="0"/>
                    <a:pt x="68" y="11"/>
                    <a:pt x="5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6" y="30"/>
                    <a:pt x="16" y="53"/>
                    <a:pt x="10" y="66"/>
                  </a:cubicBezTo>
                  <a:cubicBezTo>
                    <a:pt x="0" y="89"/>
                    <a:pt x="20" y="92"/>
                    <a:pt x="20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18" y="92"/>
                    <a:pt x="138" y="89"/>
                    <a:pt x="128" y="66"/>
                  </a:cubicBezTo>
                  <a:cubicBezTo>
                    <a:pt x="121" y="51"/>
                    <a:pt x="108" y="21"/>
                    <a:pt x="99" y="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4948238" y="6369050"/>
              <a:ext cx="528638" cy="692150"/>
            </a:xfrm>
            <a:custGeom>
              <a:avLst/>
              <a:gdLst>
                <a:gd name="T0" fmla="*/ 113 w 166"/>
                <a:gd name="T1" fmla="*/ 70 h 218"/>
                <a:gd name="T2" fmla="*/ 113 w 166"/>
                <a:gd name="T3" fmla="*/ 29 h 218"/>
                <a:gd name="T4" fmla="*/ 126 w 166"/>
                <a:gd name="T5" fmla="*/ 15 h 218"/>
                <a:gd name="T6" fmla="*/ 112 w 166"/>
                <a:gd name="T7" fmla="*/ 0 h 218"/>
                <a:gd name="T8" fmla="*/ 55 w 166"/>
                <a:gd name="T9" fmla="*/ 0 h 218"/>
                <a:gd name="T10" fmla="*/ 40 w 166"/>
                <a:gd name="T11" fmla="*/ 15 h 218"/>
                <a:gd name="T12" fmla="*/ 53 w 166"/>
                <a:gd name="T13" fmla="*/ 29 h 218"/>
                <a:gd name="T14" fmla="*/ 53 w 166"/>
                <a:gd name="T15" fmla="*/ 70 h 218"/>
                <a:gd name="T16" fmla="*/ 5 w 166"/>
                <a:gd name="T17" fmla="*/ 179 h 218"/>
                <a:gd name="T18" fmla="*/ 0 w 166"/>
                <a:gd name="T19" fmla="*/ 196 h 218"/>
                <a:gd name="T20" fmla="*/ 20 w 166"/>
                <a:gd name="T21" fmla="*/ 218 h 218"/>
                <a:gd name="T22" fmla="*/ 20 w 166"/>
                <a:gd name="T23" fmla="*/ 218 h 218"/>
                <a:gd name="T24" fmla="*/ 146 w 166"/>
                <a:gd name="T25" fmla="*/ 218 h 218"/>
                <a:gd name="T26" fmla="*/ 146 w 166"/>
                <a:gd name="T27" fmla="*/ 218 h 218"/>
                <a:gd name="T28" fmla="*/ 166 w 166"/>
                <a:gd name="T29" fmla="*/ 196 h 218"/>
                <a:gd name="T30" fmla="*/ 162 w 166"/>
                <a:gd name="T31" fmla="*/ 179 h 218"/>
                <a:gd name="T32" fmla="*/ 113 w 166"/>
                <a:gd name="T33" fmla="*/ 70 h 218"/>
                <a:gd name="T34" fmla="*/ 145 w 166"/>
                <a:gd name="T35" fmla="*/ 210 h 218"/>
                <a:gd name="T36" fmla="*/ 21 w 166"/>
                <a:gd name="T37" fmla="*/ 210 h 218"/>
                <a:gd name="T38" fmla="*/ 8 w 166"/>
                <a:gd name="T39" fmla="*/ 196 h 218"/>
                <a:gd name="T40" fmla="*/ 11 w 166"/>
                <a:gd name="T41" fmla="*/ 182 h 218"/>
                <a:gd name="T42" fmla="*/ 60 w 166"/>
                <a:gd name="T43" fmla="*/ 72 h 218"/>
                <a:gd name="T44" fmla="*/ 60 w 166"/>
                <a:gd name="T45" fmla="*/ 72 h 218"/>
                <a:gd name="T46" fmla="*/ 60 w 166"/>
                <a:gd name="T47" fmla="*/ 22 h 218"/>
                <a:gd name="T48" fmla="*/ 55 w 166"/>
                <a:gd name="T49" fmla="*/ 22 h 218"/>
                <a:gd name="T50" fmla="*/ 48 w 166"/>
                <a:gd name="T51" fmla="*/ 15 h 218"/>
                <a:gd name="T52" fmla="*/ 55 w 166"/>
                <a:gd name="T53" fmla="*/ 8 h 218"/>
                <a:gd name="T54" fmla="*/ 112 w 166"/>
                <a:gd name="T55" fmla="*/ 8 h 218"/>
                <a:gd name="T56" fmla="*/ 119 w 166"/>
                <a:gd name="T57" fmla="*/ 15 h 218"/>
                <a:gd name="T58" fmla="*/ 112 w 166"/>
                <a:gd name="T59" fmla="*/ 22 h 218"/>
                <a:gd name="T60" fmla="*/ 106 w 166"/>
                <a:gd name="T61" fmla="*/ 22 h 218"/>
                <a:gd name="T62" fmla="*/ 106 w 166"/>
                <a:gd name="T63" fmla="*/ 72 h 218"/>
                <a:gd name="T64" fmla="*/ 106 w 166"/>
                <a:gd name="T65" fmla="*/ 72 h 218"/>
                <a:gd name="T66" fmla="*/ 155 w 166"/>
                <a:gd name="T67" fmla="*/ 182 h 218"/>
                <a:gd name="T68" fmla="*/ 158 w 166"/>
                <a:gd name="T69" fmla="*/ 196 h 218"/>
                <a:gd name="T70" fmla="*/ 145 w 166"/>
                <a:gd name="T71" fmla="*/ 2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218">
                  <a:moveTo>
                    <a:pt x="113" y="70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21" y="28"/>
                    <a:pt x="126" y="22"/>
                    <a:pt x="126" y="15"/>
                  </a:cubicBezTo>
                  <a:cubicBezTo>
                    <a:pt x="126" y="7"/>
                    <a:pt x="120" y="0"/>
                    <a:pt x="11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7" y="0"/>
                    <a:pt x="40" y="7"/>
                    <a:pt x="40" y="15"/>
                  </a:cubicBezTo>
                  <a:cubicBezTo>
                    <a:pt x="40" y="22"/>
                    <a:pt x="46" y="28"/>
                    <a:pt x="53" y="2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9" y="78"/>
                    <a:pt x="17" y="150"/>
                    <a:pt x="5" y="179"/>
                  </a:cubicBezTo>
                  <a:cubicBezTo>
                    <a:pt x="2" y="185"/>
                    <a:pt x="0" y="191"/>
                    <a:pt x="0" y="196"/>
                  </a:cubicBezTo>
                  <a:cubicBezTo>
                    <a:pt x="1" y="215"/>
                    <a:pt x="20" y="218"/>
                    <a:pt x="20" y="218"/>
                  </a:cubicBezTo>
                  <a:cubicBezTo>
                    <a:pt x="20" y="218"/>
                    <a:pt x="20" y="218"/>
                    <a:pt x="20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7" y="218"/>
                    <a:pt x="165" y="215"/>
                    <a:pt x="166" y="196"/>
                  </a:cubicBezTo>
                  <a:cubicBezTo>
                    <a:pt x="166" y="191"/>
                    <a:pt x="164" y="185"/>
                    <a:pt x="162" y="179"/>
                  </a:cubicBezTo>
                  <a:cubicBezTo>
                    <a:pt x="149" y="150"/>
                    <a:pt x="117" y="78"/>
                    <a:pt x="113" y="70"/>
                  </a:cubicBezTo>
                  <a:moveTo>
                    <a:pt x="145" y="210"/>
                  </a:moveTo>
                  <a:cubicBezTo>
                    <a:pt x="21" y="210"/>
                    <a:pt x="21" y="210"/>
                    <a:pt x="21" y="210"/>
                  </a:cubicBezTo>
                  <a:cubicBezTo>
                    <a:pt x="19" y="210"/>
                    <a:pt x="8" y="208"/>
                    <a:pt x="8" y="196"/>
                  </a:cubicBezTo>
                  <a:cubicBezTo>
                    <a:pt x="8" y="192"/>
                    <a:pt x="9" y="188"/>
                    <a:pt x="11" y="182"/>
                  </a:cubicBezTo>
                  <a:cubicBezTo>
                    <a:pt x="24" y="152"/>
                    <a:pt x="60" y="73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1" y="22"/>
                    <a:pt x="48" y="19"/>
                    <a:pt x="48" y="15"/>
                  </a:cubicBezTo>
                  <a:cubicBezTo>
                    <a:pt x="48" y="11"/>
                    <a:pt x="51" y="8"/>
                    <a:pt x="55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19" y="11"/>
                    <a:pt x="119" y="15"/>
                  </a:cubicBezTo>
                  <a:cubicBezTo>
                    <a:pt x="119" y="19"/>
                    <a:pt x="116" y="22"/>
                    <a:pt x="112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3"/>
                    <a:pt x="142" y="152"/>
                    <a:pt x="155" y="182"/>
                  </a:cubicBezTo>
                  <a:cubicBezTo>
                    <a:pt x="157" y="188"/>
                    <a:pt x="158" y="192"/>
                    <a:pt x="158" y="196"/>
                  </a:cubicBezTo>
                  <a:cubicBezTo>
                    <a:pt x="158" y="208"/>
                    <a:pt x="147" y="210"/>
                    <a:pt x="145" y="21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879"/>
            <p:cNvSpPr>
              <a:spLocks noChangeArrowheads="1"/>
            </p:cNvSpPr>
            <p:nvPr/>
          </p:nvSpPr>
          <p:spPr bwMode="auto">
            <a:xfrm>
              <a:off x="5172076" y="6588125"/>
              <a:ext cx="53975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880"/>
            <p:cNvSpPr>
              <a:spLocks noChangeArrowheads="1"/>
            </p:cNvSpPr>
            <p:nvPr/>
          </p:nvSpPr>
          <p:spPr bwMode="auto">
            <a:xfrm>
              <a:off x="5181601" y="6261100"/>
              <a:ext cx="98425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881"/>
            <p:cNvSpPr>
              <a:spLocks noChangeArrowheads="1"/>
            </p:cNvSpPr>
            <p:nvPr/>
          </p:nvSpPr>
          <p:spPr bwMode="auto">
            <a:xfrm>
              <a:off x="5111751" y="6213475"/>
              <a:ext cx="57150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882"/>
            <p:cNvSpPr>
              <a:spLocks noChangeArrowheads="1"/>
            </p:cNvSpPr>
            <p:nvPr/>
          </p:nvSpPr>
          <p:spPr bwMode="auto">
            <a:xfrm>
              <a:off x="5213351" y="6470650"/>
              <a:ext cx="34925" cy="34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883"/>
            <p:cNvSpPr>
              <a:spLocks noChangeArrowheads="1"/>
            </p:cNvSpPr>
            <p:nvPr/>
          </p:nvSpPr>
          <p:spPr bwMode="auto">
            <a:xfrm>
              <a:off x="5207001" y="6124575"/>
              <a:ext cx="57150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5309278" y="3509702"/>
            <a:ext cx="2112908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342900" lvl="1" indent="-342900">
              <a:buClr>
                <a:schemeClr val="accent2"/>
              </a:buClr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注册的响应</a:t>
            </a:r>
            <a:endParaRPr lang="zh-CN" altLang="en-US" sz="2000" b="1" dirty="0">
              <a:solidFill>
                <a:schemeClr val="accent4"/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1" grpId="0" bldLvl="0" animBg="1"/>
          <p:bldP spid="42" grpId="0" bldLvl="0" animBg="1"/>
          <p:bldP spid="43" grpId="0"/>
          <p:bldP spid="44" grpId="0" bldLvl="0" animBg="1"/>
          <p:bldP spid="46" grpId="0"/>
          <p:bldP spid="48" grpId="0"/>
          <p:bldP spid="51" grpId="0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1" grpId="0" bldLvl="0" animBg="1"/>
          <p:bldP spid="42" grpId="0" bldLvl="0" animBg="1"/>
          <p:bldP spid="43" grpId="0"/>
          <p:bldP spid="44" grpId="0" bldLvl="0" animBg="1"/>
          <p:bldP spid="46" grpId="0"/>
          <p:bldP spid="48" grpId="0"/>
          <p:bldP spid="51" grpId="0"/>
          <p:bldP spid="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 bwMode="auto">
          <a:xfrm>
            <a:off x="1906270" y="1118235"/>
            <a:ext cx="9979660" cy="1356995"/>
            <a:chOff x="0" y="-330263"/>
            <a:chExt cx="6193674" cy="1445714"/>
          </a:xfrm>
        </p:grpSpPr>
        <p:sp>
          <p:nvSpPr>
            <p:cNvPr id="6" name="圆角矩形 5"/>
            <p:cNvSpPr/>
            <p:nvPr/>
          </p:nvSpPr>
          <p:spPr>
            <a:xfrm>
              <a:off x="0" y="-330263"/>
              <a:ext cx="6193674" cy="144571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93359" y="-132075"/>
              <a:ext cx="5786954" cy="10488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p>
              <a:pPr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>
                  <a:latin typeface="仿宋" panose="02010609060101010101" charset="-122"/>
                  <a:ea typeface="仿宋" panose="02010609060101010101" charset="-122"/>
                  <a:sym typeface="+mn-ea"/>
                </a:rPr>
                <a:t>1</a:t>
              </a:r>
              <a:r>
                <a:rPr lang="zh-CN" altLang="en-US" sz="2400">
                  <a:latin typeface="仿宋" panose="02010609060101010101" charset="-122"/>
                  <a:ea typeface="仿宋" panose="02010609060101010101" charset="-122"/>
                  <a:sym typeface="+mn-ea"/>
                </a:rPr>
                <a:t>、医用耗材配送企业实行网上分批报名及注册，第一批注册以血管介入类医用耗材配送企业为主，第二批以骨科植入类医用耗材配送企业为主，其它医用耗材配送企业的报名及注册以采购平台通知为准。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2759710" y="5363210"/>
            <a:ext cx="9126220" cy="1157605"/>
            <a:chOff x="537709" y="1077278"/>
            <a:chExt cx="6193674" cy="1157613"/>
          </a:xfrm>
        </p:grpSpPr>
        <p:sp>
          <p:nvSpPr>
            <p:cNvPr id="9" name="圆角矩形 8"/>
            <p:cNvSpPr/>
            <p:nvPr/>
          </p:nvSpPr>
          <p:spPr>
            <a:xfrm>
              <a:off x="537709" y="1077278"/>
              <a:ext cx="6193674" cy="1157296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0661562"/>
                <a:satOff val="6060"/>
                <a:lumOff val="-4990"/>
                <a:alphaOff val="0"/>
              </a:schemeClr>
            </a:fillRef>
            <a:effectRef idx="2">
              <a:schemeClr val="accent5">
                <a:hueOff val="-10661562"/>
                <a:satOff val="6060"/>
                <a:lumOff val="-499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圆角矩形 4"/>
            <p:cNvSpPr/>
            <p:nvPr/>
          </p:nvSpPr>
          <p:spPr>
            <a:xfrm>
              <a:off x="537709" y="1144588"/>
              <a:ext cx="6193210" cy="10903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p>
              <a:pPr lvl="0" indent="408305"/>
              <a:r>
                <a:rPr lang="zh-CN" altLang="en-US" sz="2400">
                  <a:latin typeface="仿宋" panose="02010609060101010101" charset="-122"/>
                  <a:ea typeface="仿宋" panose="02010609060101010101" charset="-122"/>
                  <a:sym typeface="+mn-ea"/>
                </a:rPr>
                <a:t>3、资质审核通过的生产企业或全国总代，申请将医用耗材直接配送到医疗机构的，需按照配送企业网上注册要求准备相关材料。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10"/>
          <p:cNvGrpSpPr/>
          <p:nvPr/>
        </p:nvGrpSpPr>
        <p:grpSpPr bwMode="auto">
          <a:xfrm>
            <a:off x="2256155" y="2621915"/>
            <a:ext cx="9629775" cy="2484755"/>
            <a:chOff x="1093001" y="2679150"/>
            <a:chExt cx="6193674" cy="2794082"/>
          </a:xfrm>
        </p:grpSpPr>
        <p:sp>
          <p:nvSpPr>
            <p:cNvPr id="12" name="圆角矩形 11"/>
            <p:cNvSpPr/>
            <p:nvPr/>
          </p:nvSpPr>
          <p:spPr>
            <a:xfrm>
              <a:off x="1093001" y="2764792"/>
              <a:ext cx="6193674" cy="270844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21323124"/>
                <a:satOff val="12119"/>
                <a:lumOff val="-9990"/>
                <a:alphaOff val="0"/>
              </a:schemeClr>
            </a:fillRef>
            <a:effectRef idx="2">
              <a:schemeClr val="accent5">
                <a:hueOff val="-21323124"/>
                <a:satOff val="12119"/>
                <a:lumOff val="-999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圆角矩形 4"/>
            <p:cNvSpPr/>
            <p:nvPr/>
          </p:nvSpPr>
          <p:spPr>
            <a:xfrm>
              <a:off x="1177298" y="2679150"/>
              <a:ext cx="6012234" cy="27105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0010" tIns="80010" rIns="80010" bIns="80010" spcCol="1270" anchor="ctr"/>
            <a:p>
              <a:pPr lvl="0" indent="408305"/>
              <a:r>
                <a:rPr lang="zh-CN" altLang="en-US" sz="2400">
                  <a:latin typeface="仿宋" panose="02010609060101010101" charset="-122"/>
                  <a:ea typeface="仿宋" panose="02010609060101010101" charset="-122"/>
                  <a:sym typeface="+mn-ea"/>
                </a:rPr>
                <a:t> 2、本次配送企业注册申报材料采取电子化方式递交。申报人需办理密钥，并妥善保管使用密钥（包括CA证书、证书密码）。在注册截止时间前，登陆采购平台“耗材资审系统”后，编制、填报、维护企业信息，并在规定的时间内上传申报资料。递交方式及时间如有变动，以“陕西省药械集中采购网”通知为准。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433" name="文本框 23"/>
          <p:cNvSpPr txBox="1"/>
          <p:nvPr/>
        </p:nvSpPr>
        <p:spPr>
          <a:xfrm>
            <a:off x="8642350" y="45720"/>
            <a:ext cx="3501390" cy="8020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 fontAlgn="base">
              <a:lnSpc>
                <a:spcPct val="150000"/>
              </a:lnSpc>
            </a:pPr>
            <a:r>
              <a:rPr lang="zh-CN" altLang="en-US" sz="3600" b="1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配送企业注册</a:t>
            </a:r>
            <a:endParaRPr lang="zh-CN" altLang="en-US" sz="3600" b="1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20370" y="1339850"/>
            <a:ext cx="1181100" cy="9137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724535" y="3369945"/>
            <a:ext cx="1181100" cy="9137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1075055" y="5485130"/>
            <a:ext cx="1181100" cy="9137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5650" y="1736090"/>
            <a:ext cx="2543810" cy="2132330"/>
            <a:chOff x="1790701" y="1814397"/>
            <a:chExt cx="2209850" cy="1947411"/>
          </a:xfrm>
          <a:solidFill>
            <a:srgbClr val="7E6000"/>
          </a:solidFill>
        </p:grpSpPr>
        <p:sp>
          <p:nvSpPr>
            <p:cNvPr id="2" name="任意多边形 1"/>
            <p:cNvSpPr/>
            <p:nvPr/>
          </p:nvSpPr>
          <p:spPr>
            <a:xfrm>
              <a:off x="1790701" y="3399367"/>
              <a:ext cx="2209799" cy="311638"/>
            </a:xfrm>
            <a:custGeom>
              <a:avLst/>
              <a:gdLst>
                <a:gd name="connsiteX0" fmla="*/ 2205651 w 2209799"/>
                <a:gd name="connsiteY0" fmla="*/ 0 h 311638"/>
                <a:gd name="connsiteX1" fmla="*/ 2209799 w 2209799"/>
                <a:gd name="connsiteY1" fmla="*/ 0 h 311638"/>
                <a:gd name="connsiteX2" fmla="*/ 2209799 w 2209799"/>
                <a:gd name="connsiteY2" fmla="*/ 311638 h 311638"/>
                <a:gd name="connsiteX3" fmla="*/ 1621366 w 2209799"/>
                <a:gd name="connsiteY3" fmla="*/ 311638 h 311638"/>
                <a:gd name="connsiteX4" fmla="*/ 1621366 w 2209799"/>
                <a:gd name="connsiteY4" fmla="*/ 307490 h 311638"/>
                <a:gd name="connsiteX5" fmla="*/ 2205651 w 2209799"/>
                <a:gd name="connsiteY5" fmla="*/ 307490 h 311638"/>
                <a:gd name="connsiteX6" fmla="*/ 0 w 2209799"/>
                <a:gd name="connsiteY6" fmla="*/ 0 h 311638"/>
                <a:gd name="connsiteX7" fmla="*/ 4148 w 2209799"/>
                <a:gd name="connsiteY7" fmla="*/ 0 h 311638"/>
                <a:gd name="connsiteX8" fmla="*/ 4148 w 2209799"/>
                <a:gd name="connsiteY8" fmla="*/ 307490 h 311638"/>
                <a:gd name="connsiteX9" fmla="*/ 588433 w 2209799"/>
                <a:gd name="connsiteY9" fmla="*/ 307490 h 311638"/>
                <a:gd name="connsiteX10" fmla="*/ 588433 w 2209799"/>
                <a:gd name="connsiteY10" fmla="*/ 311638 h 311638"/>
                <a:gd name="connsiteX11" fmla="*/ 0 w 2209799"/>
                <a:gd name="connsiteY11" fmla="*/ 311638 h 31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799" h="311638">
                  <a:moveTo>
                    <a:pt x="2205651" y="0"/>
                  </a:moveTo>
                  <a:lnTo>
                    <a:pt x="2209799" y="0"/>
                  </a:lnTo>
                  <a:lnTo>
                    <a:pt x="2209799" y="311638"/>
                  </a:lnTo>
                  <a:lnTo>
                    <a:pt x="1621366" y="311638"/>
                  </a:lnTo>
                  <a:lnTo>
                    <a:pt x="1621366" y="307490"/>
                  </a:lnTo>
                  <a:lnTo>
                    <a:pt x="2205651" y="307490"/>
                  </a:lnTo>
                  <a:close/>
                  <a:moveTo>
                    <a:pt x="0" y="0"/>
                  </a:moveTo>
                  <a:lnTo>
                    <a:pt x="4148" y="0"/>
                  </a:lnTo>
                  <a:lnTo>
                    <a:pt x="4148" y="307490"/>
                  </a:lnTo>
                  <a:lnTo>
                    <a:pt x="588433" y="307490"/>
                  </a:lnTo>
                  <a:lnTo>
                    <a:pt x="588433" y="311638"/>
                  </a:lnTo>
                  <a:lnTo>
                    <a:pt x="0" y="311638"/>
                  </a:lnTo>
                  <a:close/>
                </a:path>
              </a:pathLst>
            </a:cu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>
              <a:normAutofit fontScale="82500"/>
            </a:bodyPr>
            <a:lstStyle/>
            <a:p>
              <a:pPr algn="ctr" fontAlgn="base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90701" y="1814397"/>
              <a:ext cx="2209850" cy="1584954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zh-CN" altLang="en-US" sz="2000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法人授权书</a:t>
              </a:r>
              <a:endParaRPr lang="zh-CN" altLang="en-US" sz="2000" strike="noStrike" noProof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3" name="五角星 2"/>
            <p:cNvSpPr/>
            <p:nvPr/>
          </p:nvSpPr>
          <p:spPr>
            <a:xfrm>
              <a:off x="2841381" y="3653370"/>
              <a:ext cx="108438" cy="108438"/>
            </a:xfrm>
            <a:prstGeom prst="star5">
              <a:avLst/>
            </a:prstGeom>
            <a:grpFill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26610" y="1736090"/>
            <a:ext cx="2701290" cy="2183765"/>
            <a:chOff x="4991101" y="1603068"/>
            <a:chExt cx="2209850" cy="2158740"/>
          </a:xfrm>
        </p:grpSpPr>
        <p:sp>
          <p:nvSpPr>
            <p:cNvPr id="4" name="任意多边形 3"/>
            <p:cNvSpPr/>
            <p:nvPr/>
          </p:nvSpPr>
          <p:spPr>
            <a:xfrm>
              <a:off x="4991101" y="3399367"/>
              <a:ext cx="2209799" cy="311638"/>
            </a:xfrm>
            <a:custGeom>
              <a:avLst/>
              <a:gdLst>
                <a:gd name="connsiteX0" fmla="*/ 2205651 w 2209799"/>
                <a:gd name="connsiteY0" fmla="*/ 0 h 311638"/>
                <a:gd name="connsiteX1" fmla="*/ 2209799 w 2209799"/>
                <a:gd name="connsiteY1" fmla="*/ 0 h 311638"/>
                <a:gd name="connsiteX2" fmla="*/ 2209799 w 2209799"/>
                <a:gd name="connsiteY2" fmla="*/ 311638 h 311638"/>
                <a:gd name="connsiteX3" fmla="*/ 1621366 w 2209799"/>
                <a:gd name="connsiteY3" fmla="*/ 311638 h 311638"/>
                <a:gd name="connsiteX4" fmla="*/ 1621366 w 2209799"/>
                <a:gd name="connsiteY4" fmla="*/ 307490 h 311638"/>
                <a:gd name="connsiteX5" fmla="*/ 2205651 w 2209799"/>
                <a:gd name="connsiteY5" fmla="*/ 307490 h 311638"/>
                <a:gd name="connsiteX6" fmla="*/ 0 w 2209799"/>
                <a:gd name="connsiteY6" fmla="*/ 0 h 311638"/>
                <a:gd name="connsiteX7" fmla="*/ 4148 w 2209799"/>
                <a:gd name="connsiteY7" fmla="*/ 0 h 311638"/>
                <a:gd name="connsiteX8" fmla="*/ 4148 w 2209799"/>
                <a:gd name="connsiteY8" fmla="*/ 307490 h 311638"/>
                <a:gd name="connsiteX9" fmla="*/ 588433 w 2209799"/>
                <a:gd name="connsiteY9" fmla="*/ 307490 h 311638"/>
                <a:gd name="connsiteX10" fmla="*/ 588433 w 2209799"/>
                <a:gd name="connsiteY10" fmla="*/ 311638 h 311638"/>
                <a:gd name="connsiteX11" fmla="*/ 0 w 2209799"/>
                <a:gd name="connsiteY11" fmla="*/ 311638 h 31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799" h="311638">
                  <a:moveTo>
                    <a:pt x="2205651" y="0"/>
                  </a:moveTo>
                  <a:lnTo>
                    <a:pt x="2209799" y="0"/>
                  </a:lnTo>
                  <a:lnTo>
                    <a:pt x="2209799" y="311638"/>
                  </a:lnTo>
                  <a:lnTo>
                    <a:pt x="1621366" y="311638"/>
                  </a:lnTo>
                  <a:lnTo>
                    <a:pt x="1621366" y="307490"/>
                  </a:lnTo>
                  <a:lnTo>
                    <a:pt x="2205651" y="307490"/>
                  </a:lnTo>
                  <a:close/>
                  <a:moveTo>
                    <a:pt x="0" y="0"/>
                  </a:moveTo>
                  <a:lnTo>
                    <a:pt x="4148" y="0"/>
                  </a:lnTo>
                  <a:lnTo>
                    <a:pt x="4148" y="307490"/>
                  </a:lnTo>
                  <a:lnTo>
                    <a:pt x="588433" y="307490"/>
                  </a:lnTo>
                  <a:lnTo>
                    <a:pt x="588433" y="311638"/>
                  </a:lnTo>
                  <a:lnTo>
                    <a:pt x="0" y="31163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 fontAlgn="base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91101" y="1603068"/>
              <a:ext cx="2209850" cy="1795916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altLang="en-US" sz="2000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《医疗器械经营企业许可证》和(或)</a:t>
              </a:r>
              <a:r>
                <a:rPr lang="en-US" altLang="zh-CN" sz="2000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《</a:t>
              </a:r>
              <a:r>
                <a:rPr lang="zh-CN" altLang="en-US" sz="2000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第二类医疗器械经营备案凭证</a:t>
              </a:r>
              <a:r>
                <a:rPr lang="en-US" altLang="zh-CN" sz="2000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》</a:t>
              </a:r>
              <a:endParaRPr lang="en-US" altLang="zh-CN" sz="2000" strike="noStrike" noProof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sym typeface="+mn-ea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5949707" y="36533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" name="五角星 7"/>
            <p:cNvSpPr/>
            <p:nvPr/>
          </p:nvSpPr>
          <p:spPr>
            <a:xfrm>
              <a:off x="6133856" y="36533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59165" y="1735455"/>
            <a:ext cx="2588895" cy="2185035"/>
            <a:chOff x="8191501" y="1602571"/>
            <a:chExt cx="2209800" cy="2159237"/>
          </a:xfrm>
        </p:grpSpPr>
        <p:sp>
          <p:nvSpPr>
            <p:cNvPr id="10" name="任意多边形 9"/>
            <p:cNvSpPr/>
            <p:nvPr/>
          </p:nvSpPr>
          <p:spPr>
            <a:xfrm>
              <a:off x="8191501" y="3399367"/>
              <a:ext cx="2209799" cy="311638"/>
            </a:xfrm>
            <a:custGeom>
              <a:avLst/>
              <a:gdLst>
                <a:gd name="connsiteX0" fmla="*/ 2205651 w 2209799"/>
                <a:gd name="connsiteY0" fmla="*/ 0 h 311638"/>
                <a:gd name="connsiteX1" fmla="*/ 2209799 w 2209799"/>
                <a:gd name="connsiteY1" fmla="*/ 0 h 311638"/>
                <a:gd name="connsiteX2" fmla="*/ 2209799 w 2209799"/>
                <a:gd name="connsiteY2" fmla="*/ 311638 h 311638"/>
                <a:gd name="connsiteX3" fmla="*/ 1621366 w 2209799"/>
                <a:gd name="connsiteY3" fmla="*/ 311638 h 311638"/>
                <a:gd name="connsiteX4" fmla="*/ 1621366 w 2209799"/>
                <a:gd name="connsiteY4" fmla="*/ 307490 h 311638"/>
                <a:gd name="connsiteX5" fmla="*/ 2205651 w 2209799"/>
                <a:gd name="connsiteY5" fmla="*/ 307490 h 311638"/>
                <a:gd name="connsiteX6" fmla="*/ 0 w 2209799"/>
                <a:gd name="connsiteY6" fmla="*/ 0 h 311638"/>
                <a:gd name="connsiteX7" fmla="*/ 4148 w 2209799"/>
                <a:gd name="connsiteY7" fmla="*/ 0 h 311638"/>
                <a:gd name="connsiteX8" fmla="*/ 4148 w 2209799"/>
                <a:gd name="connsiteY8" fmla="*/ 307490 h 311638"/>
                <a:gd name="connsiteX9" fmla="*/ 588433 w 2209799"/>
                <a:gd name="connsiteY9" fmla="*/ 307490 h 311638"/>
                <a:gd name="connsiteX10" fmla="*/ 588433 w 2209799"/>
                <a:gd name="connsiteY10" fmla="*/ 311638 h 311638"/>
                <a:gd name="connsiteX11" fmla="*/ 0 w 2209799"/>
                <a:gd name="connsiteY11" fmla="*/ 311638 h 31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799" h="311638">
                  <a:moveTo>
                    <a:pt x="2205651" y="0"/>
                  </a:moveTo>
                  <a:lnTo>
                    <a:pt x="2209799" y="0"/>
                  </a:lnTo>
                  <a:lnTo>
                    <a:pt x="2209799" y="311638"/>
                  </a:lnTo>
                  <a:lnTo>
                    <a:pt x="1621366" y="311638"/>
                  </a:lnTo>
                  <a:lnTo>
                    <a:pt x="1621366" y="307490"/>
                  </a:lnTo>
                  <a:lnTo>
                    <a:pt x="2205651" y="307490"/>
                  </a:lnTo>
                  <a:close/>
                  <a:moveTo>
                    <a:pt x="0" y="0"/>
                  </a:moveTo>
                  <a:lnTo>
                    <a:pt x="4148" y="0"/>
                  </a:lnTo>
                  <a:lnTo>
                    <a:pt x="4148" y="307490"/>
                  </a:lnTo>
                  <a:lnTo>
                    <a:pt x="588433" y="307490"/>
                  </a:lnTo>
                  <a:lnTo>
                    <a:pt x="588433" y="311638"/>
                  </a:lnTo>
                  <a:lnTo>
                    <a:pt x="0" y="31163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 fontAlgn="base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91501" y="1602571"/>
              <a:ext cx="2209800" cy="1796541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altLang="zh-CN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《</a:t>
              </a:r>
              <a:r>
                <a:rPr lang="zh-CN" altLang="en-US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营业执照（副本）</a:t>
              </a:r>
              <a:r>
                <a:rPr lang="en-US" altLang="zh-CN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》</a:t>
              </a:r>
              <a:endParaRPr lang="zh-CN" altLang="en-US" strike="noStrike" noProof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9058032" y="36533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0" name="五角星 49"/>
            <p:cNvSpPr/>
            <p:nvPr/>
          </p:nvSpPr>
          <p:spPr>
            <a:xfrm>
              <a:off x="9242181" y="36533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1" name="五角星 50"/>
            <p:cNvSpPr/>
            <p:nvPr/>
          </p:nvSpPr>
          <p:spPr>
            <a:xfrm>
              <a:off x="9426330" y="36533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5650" y="4163060"/>
            <a:ext cx="2543810" cy="2063750"/>
            <a:chOff x="1790701" y="4145916"/>
            <a:chExt cx="2209800" cy="1825692"/>
          </a:xfrm>
        </p:grpSpPr>
        <p:sp>
          <p:nvSpPr>
            <p:cNvPr id="81" name="任意多边形 80"/>
            <p:cNvSpPr/>
            <p:nvPr/>
          </p:nvSpPr>
          <p:spPr>
            <a:xfrm>
              <a:off x="1790701" y="5609167"/>
              <a:ext cx="2209799" cy="311638"/>
            </a:xfrm>
            <a:custGeom>
              <a:avLst/>
              <a:gdLst>
                <a:gd name="connsiteX0" fmla="*/ 2205651 w 2209799"/>
                <a:gd name="connsiteY0" fmla="*/ 0 h 311638"/>
                <a:gd name="connsiteX1" fmla="*/ 2209799 w 2209799"/>
                <a:gd name="connsiteY1" fmla="*/ 0 h 311638"/>
                <a:gd name="connsiteX2" fmla="*/ 2209799 w 2209799"/>
                <a:gd name="connsiteY2" fmla="*/ 311638 h 311638"/>
                <a:gd name="connsiteX3" fmla="*/ 1621366 w 2209799"/>
                <a:gd name="connsiteY3" fmla="*/ 311638 h 311638"/>
                <a:gd name="connsiteX4" fmla="*/ 1621366 w 2209799"/>
                <a:gd name="connsiteY4" fmla="*/ 307490 h 311638"/>
                <a:gd name="connsiteX5" fmla="*/ 2205651 w 2209799"/>
                <a:gd name="connsiteY5" fmla="*/ 307490 h 311638"/>
                <a:gd name="connsiteX6" fmla="*/ 0 w 2209799"/>
                <a:gd name="connsiteY6" fmla="*/ 0 h 311638"/>
                <a:gd name="connsiteX7" fmla="*/ 4148 w 2209799"/>
                <a:gd name="connsiteY7" fmla="*/ 0 h 311638"/>
                <a:gd name="connsiteX8" fmla="*/ 4148 w 2209799"/>
                <a:gd name="connsiteY8" fmla="*/ 307490 h 311638"/>
                <a:gd name="connsiteX9" fmla="*/ 588433 w 2209799"/>
                <a:gd name="connsiteY9" fmla="*/ 307490 h 311638"/>
                <a:gd name="connsiteX10" fmla="*/ 588433 w 2209799"/>
                <a:gd name="connsiteY10" fmla="*/ 311638 h 311638"/>
                <a:gd name="connsiteX11" fmla="*/ 0 w 2209799"/>
                <a:gd name="connsiteY11" fmla="*/ 311638 h 31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799" h="311638">
                  <a:moveTo>
                    <a:pt x="2205651" y="0"/>
                  </a:moveTo>
                  <a:lnTo>
                    <a:pt x="2209799" y="0"/>
                  </a:lnTo>
                  <a:lnTo>
                    <a:pt x="2209799" y="311638"/>
                  </a:lnTo>
                  <a:lnTo>
                    <a:pt x="1621366" y="311638"/>
                  </a:lnTo>
                  <a:lnTo>
                    <a:pt x="1621366" y="307490"/>
                  </a:lnTo>
                  <a:lnTo>
                    <a:pt x="2205651" y="307490"/>
                  </a:lnTo>
                  <a:close/>
                  <a:moveTo>
                    <a:pt x="0" y="0"/>
                  </a:moveTo>
                  <a:lnTo>
                    <a:pt x="4148" y="0"/>
                  </a:lnTo>
                  <a:lnTo>
                    <a:pt x="4148" y="307490"/>
                  </a:lnTo>
                  <a:lnTo>
                    <a:pt x="588433" y="307490"/>
                  </a:lnTo>
                  <a:lnTo>
                    <a:pt x="588433" y="311638"/>
                  </a:lnTo>
                  <a:lnTo>
                    <a:pt x="0" y="31163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2500"/>
            </a:bodyPr>
            <a:lstStyle/>
            <a:p>
              <a:pPr algn="ctr" fontAlgn="base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790701" y="4145916"/>
              <a:ext cx="2209800" cy="146304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en-US" altLang="zh-CN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《</a:t>
              </a:r>
              <a:r>
                <a:rPr lang="zh-CN" altLang="en-US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组织机构代码证</a:t>
              </a:r>
              <a:r>
                <a:rPr lang="en-US" altLang="zh-CN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》</a:t>
              </a:r>
              <a:endParaRPr lang="zh-CN" altLang="en-US" strike="noStrike" noProof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83" name="五角星 82"/>
            <p:cNvSpPr/>
            <p:nvPr/>
          </p:nvSpPr>
          <p:spPr>
            <a:xfrm>
              <a:off x="2565158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4" name="五角星 83"/>
            <p:cNvSpPr/>
            <p:nvPr/>
          </p:nvSpPr>
          <p:spPr>
            <a:xfrm>
              <a:off x="2749307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5" name="五角星 84"/>
            <p:cNvSpPr/>
            <p:nvPr/>
          </p:nvSpPr>
          <p:spPr>
            <a:xfrm>
              <a:off x="2933456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6" name="五角星 85"/>
            <p:cNvSpPr/>
            <p:nvPr/>
          </p:nvSpPr>
          <p:spPr>
            <a:xfrm>
              <a:off x="3117605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26610" y="4163060"/>
            <a:ext cx="2701290" cy="2063750"/>
            <a:chOff x="4991101" y="3865588"/>
            <a:chExt cx="2209799" cy="2106020"/>
          </a:xfrm>
        </p:grpSpPr>
        <p:sp>
          <p:nvSpPr>
            <p:cNvPr id="74" name="任意多边形 73"/>
            <p:cNvSpPr/>
            <p:nvPr/>
          </p:nvSpPr>
          <p:spPr>
            <a:xfrm>
              <a:off x="4991101" y="5609167"/>
              <a:ext cx="2209799" cy="311638"/>
            </a:xfrm>
            <a:custGeom>
              <a:avLst/>
              <a:gdLst>
                <a:gd name="connsiteX0" fmla="*/ 2205651 w 2209799"/>
                <a:gd name="connsiteY0" fmla="*/ 0 h 311638"/>
                <a:gd name="connsiteX1" fmla="*/ 2209799 w 2209799"/>
                <a:gd name="connsiteY1" fmla="*/ 0 h 311638"/>
                <a:gd name="connsiteX2" fmla="*/ 2209799 w 2209799"/>
                <a:gd name="connsiteY2" fmla="*/ 311638 h 311638"/>
                <a:gd name="connsiteX3" fmla="*/ 1621366 w 2209799"/>
                <a:gd name="connsiteY3" fmla="*/ 311638 h 311638"/>
                <a:gd name="connsiteX4" fmla="*/ 1621366 w 2209799"/>
                <a:gd name="connsiteY4" fmla="*/ 307490 h 311638"/>
                <a:gd name="connsiteX5" fmla="*/ 2205651 w 2209799"/>
                <a:gd name="connsiteY5" fmla="*/ 307490 h 311638"/>
                <a:gd name="connsiteX6" fmla="*/ 0 w 2209799"/>
                <a:gd name="connsiteY6" fmla="*/ 0 h 311638"/>
                <a:gd name="connsiteX7" fmla="*/ 4148 w 2209799"/>
                <a:gd name="connsiteY7" fmla="*/ 0 h 311638"/>
                <a:gd name="connsiteX8" fmla="*/ 4148 w 2209799"/>
                <a:gd name="connsiteY8" fmla="*/ 307490 h 311638"/>
                <a:gd name="connsiteX9" fmla="*/ 588433 w 2209799"/>
                <a:gd name="connsiteY9" fmla="*/ 307490 h 311638"/>
                <a:gd name="connsiteX10" fmla="*/ 588433 w 2209799"/>
                <a:gd name="connsiteY10" fmla="*/ 311638 h 311638"/>
                <a:gd name="connsiteX11" fmla="*/ 0 w 2209799"/>
                <a:gd name="connsiteY11" fmla="*/ 311638 h 31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799" h="311638">
                  <a:moveTo>
                    <a:pt x="2205651" y="0"/>
                  </a:moveTo>
                  <a:lnTo>
                    <a:pt x="2209799" y="0"/>
                  </a:lnTo>
                  <a:lnTo>
                    <a:pt x="2209799" y="311638"/>
                  </a:lnTo>
                  <a:lnTo>
                    <a:pt x="1621366" y="311638"/>
                  </a:lnTo>
                  <a:lnTo>
                    <a:pt x="1621366" y="307490"/>
                  </a:lnTo>
                  <a:lnTo>
                    <a:pt x="2205651" y="307490"/>
                  </a:lnTo>
                  <a:close/>
                  <a:moveTo>
                    <a:pt x="0" y="0"/>
                  </a:moveTo>
                  <a:lnTo>
                    <a:pt x="4148" y="0"/>
                  </a:lnTo>
                  <a:lnTo>
                    <a:pt x="4148" y="307490"/>
                  </a:lnTo>
                  <a:lnTo>
                    <a:pt x="588433" y="307490"/>
                  </a:lnTo>
                  <a:lnTo>
                    <a:pt x="588433" y="311638"/>
                  </a:lnTo>
                  <a:lnTo>
                    <a:pt x="0" y="31163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 fontAlgn="base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991101" y="3865588"/>
              <a:ext cx="2209799" cy="174378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zh-CN" altLang="en-US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申报企业配送保障能力及售后服务情况说明</a:t>
              </a:r>
              <a:endParaRPr lang="zh-CN" altLang="en-US" strike="noStrike" noProof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76" name="五角星 75"/>
            <p:cNvSpPr/>
            <p:nvPr/>
          </p:nvSpPr>
          <p:spPr>
            <a:xfrm>
              <a:off x="5673483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7" name="五角星 76"/>
            <p:cNvSpPr/>
            <p:nvPr/>
          </p:nvSpPr>
          <p:spPr>
            <a:xfrm>
              <a:off x="5857632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8" name="五角星 77"/>
            <p:cNvSpPr/>
            <p:nvPr/>
          </p:nvSpPr>
          <p:spPr>
            <a:xfrm>
              <a:off x="6041781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9" name="五角星 78"/>
            <p:cNvSpPr/>
            <p:nvPr/>
          </p:nvSpPr>
          <p:spPr>
            <a:xfrm>
              <a:off x="6225930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0" name="五角星 79"/>
            <p:cNvSpPr/>
            <p:nvPr/>
          </p:nvSpPr>
          <p:spPr>
            <a:xfrm>
              <a:off x="6410080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59165" y="4162425"/>
            <a:ext cx="2589530" cy="2064385"/>
            <a:chOff x="8111196" y="3862443"/>
            <a:chExt cx="2290104" cy="2109165"/>
          </a:xfrm>
        </p:grpSpPr>
        <p:sp>
          <p:nvSpPr>
            <p:cNvPr id="67" name="任意多边形 66"/>
            <p:cNvSpPr/>
            <p:nvPr/>
          </p:nvSpPr>
          <p:spPr>
            <a:xfrm>
              <a:off x="8191501" y="5609167"/>
              <a:ext cx="2209799" cy="311638"/>
            </a:xfrm>
            <a:custGeom>
              <a:avLst/>
              <a:gdLst>
                <a:gd name="connsiteX0" fmla="*/ 2205651 w 2209799"/>
                <a:gd name="connsiteY0" fmla="*/ 0 h 311638"/>
                <a:gd name="connsiteX1" fmla="*/ 2209799 w 2209799"/>
                <a:gd name="connsiteY1" fmla="*/ 0 h 311638"/>
                <a:gd name="connsiteX2" fmla="*/ 2209799 w 2209799"/>
                <a:gd name="connsiteY2" fmla="*/ 311638 h 311638"/>
                <a:gd name="connsiteX3" fmla="*/ 1621366 w 2209799"/>
                <a:gd name="connsiteY3" fmla="*/ 311638 h 311638"/>
                <a:gd name="connsiteX4" fmla="*/ 1621366 w 2209799"/>
                <a:gd name="connsiteY4" fmla="*/ 307490 h 311638"/>
                <a:gd name="connsiteX5" fmla="*/ 2205651 w 2209799"/>
                <a:gd name="connsiteY5" fmla="*/ 307490 h 311638"/>
                <a:gd name="connsiteX6" fmla="*/ 0 w 2209799"/>
                <a:gd name="connsiteY6" fmla="*/ 0 h 311638"/>
                <a:gd name="connsiteX7" fmla="*/ 4148 w 2209799"/>
                <a:gd name="connsiteY7" fmla="*/ 0 h 311638"/>
                <a:gd name="connsiteX8" fmla="*/ 4148 w 2209799"/>
                <a:gd name="connsiteY8" fmla="*/ 307490 h 311638"/>
                <a:gd name="connsiteX9" fmla="*/ 588433 w 2209799"/>
                <a:gd name="connsiteY9" fmla="*/ 307490 h 311638"/>
                <a:gd name="connsiteX10" fmla="*/ 588433 w 2209799"/>
                <a:gd name="connsiteY10" fmla="*/ 311638 h 311638"/>
                <a:gd name="connsiteX11" fmla="*/ 0 w 2209799"/>
                <a:gd name="connsiteY11" fmla="*/ 311638 h 31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799" h="311638">
                  <a:moveTo>
                    <a:pt x="2205651" y="0"/>
                  </a:moveTo>
                  <a:lnTo>
                    <a:pt x="2209799" y="0"/>
                  </a:lnTo>
                  <a:lnTo>
                    <a:pt x="2209799" y="311638"/>
                  </a:lnTo>
                  <a:lnTo>
                    <a:pt x="1621366" y="311638"/>
                  </a:lnTo>
                  <a:lnTo>
                    <a:pt x="1621366" y="307490"/>
                  </a:lnTo>
                  <a:lnTo>
                    <a:pt x="2205651" y="307490"/>
                  </a:lnTo>
                  <a:close/>
                  <a:moveTo>
                    <a:pt x="0" y="0"/>
                  </a:moveTo>
                  <a:lnTo>
                    <a:pt x="4148" y="0"/>
                  </a:lnTo>
                  <a:lnTo>
                    <a:pt x="4148" y="307490"/>
                  </a:lnTo>
                  <a:lnTo>
                    <a:pt x="588433" y="307490"/>
                  </a:lnTo>
                  <a:lnTo>
                    <a:pt x="588433" y="311638"/>
                  </a:lnTo>
                  <a:lnTo>
                    <a:pt x="0" y="31163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 fontAlgn="base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111196" y="3862443"/>
              <a:ext cx="2290104" cy="1746527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>
                <a:lnSpc>
                  <a:spcPct val="150000"/>
                </a:lnSpc>
              </a:pPr>
              <a:r>
                <a:rPr lang="zh-CN" altLang="en-US" strike="noStrike" noProof="1">
                  <a:latin typeface="仿宋" panose="02010609060101010101" charset="-122"/>
                  <a:ea typeface="仿宋" panose="02010609060101010101" charset="-122"/>
                  <a:sym typeface="+mn-ea"/>
                </a:rPr>
                <a:t>需要提交的其它材料</a:t>
              </a:r>
              <a:endParaRPr lang="zh-CN" altLang="en-US" strike="noStrike" noProof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69" name="五角星 68"/>
            <p:cNvSpPr/>
            <p:nvPr/>
          </p:nvSpPr>
          <p:spPr>
            <a:xfrm>
              <a:off x="8873883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0" name="五角星 69"/>
            <p:cNvSpPr/>
            <p:nvPr/>
          </p:nvSpPr>
          <p:spPr>
            <a:xfrm>
              <a:off x="9021202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1" name="五角星 70"/>
            <p:cNvSpPr/>
            <p:nvPr/>
          </p:nvSpPr>
          <p:spPr>
            <a:xfrm>
              <a:off x="9168521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2" name="五角星 71"/>
            <p:cNvSpPr/>
            <p:nvPr/>
          </p:nvSpPr>
          <p:spPr>
            <a:xfrm>
              <a:off x="9315840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3" name="五角星 72"/>
            <p:cNvSpPr/>
            <p:nvPr/>
          </p:nvSpPr>
          <p:spPr>
            <a:xfrm>
              <a:off x="9610480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8" name="五角星 87"/>
            <p:cNvSpPr/>
            <p:nvPr/>
          </p:nvSpPr>
          <p:spPr>
            <a:xfrm>
              <a:off x="9463159" y="5863170"/>
              <a:ext cx="108438" cy="108438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89" name="文本框 50"/>
          <p:cNvSpPr txBox="1"/>
          <p:nvPr/>
        </p:nvSpPr>
        <p:spPr>
          <a:xfrm>
            <a:off x="3770630" y="879793"/>
            <a:ext cx="4413250" cy="5778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50000"/>
              </a:lnSpc>
            </a:pPr>
            <a:r>
              <a:rPr lang="zh-CN" altLang="en-US" sz="2400" strike="noStrike" noProof="1"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申报人需网上上传的材料</a:t>
            </a:r>
            <a:endParaRPr lang="zh-CN" altLang="en-US" sz="2400" strike="noStrike" noProof="1" dirty="0">
              <a:latin typeface="仿宋" panose="02010609060101010101" charset="-122"/>
              <a:ea typeface="仿宋" panose="02010609060101010101" charset="-122"/>
              <a:cs typeface="+mn-cs"/>
              <a:sym typeface="+mn-ea"/>
            </a:endParaRPr>
          </a:p>
        </p:txBody>
      </p:sp>
      <p:sp>
        <p:nvSpPr>
          <p:cNvPr id="20521" name="文本框 2"/>
          <p:cNvSpPr txBox="1"/>
          <p:nvPr/>
        </p:nvSpPr>
        <p:spPr>
          <a:xfrm>
            <a:off x="510223" y="361633"/>
            <a:ext cx="3455988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406400" fontAlgn="base"/>
            <a:r>
              <a:rPr lang="zh-CN" altLang="en-US" sz="28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</a:rPr>
              <a:t>（一）注册材料</a:t>
            </a:r>
            <a:endParaRPr lang="zh-CN" altLang="en-US" sz="2800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3" name="文本框 23"/>
          <p:cNvSpPr txBox="1"/>
          <p:nvPr/>
        </p:nvSpPr>
        <p:spPr>
          <a:xfrm>
            <a:off x="9055735" y="17780"/>
            <a:ext cx="3092450" cy="528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 fontAlgn="base">
              <a:lnSpc>
                <a:spcPct val="150000"/>
              </a:lnSpc>
            </a:pPr>
            <a:r>
              <a:rPr lang="zh-CN" altLang="en-US" sz="3600" b="1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配送企业注册</a:t>
            </a:r>
            <a:endParaRPr lang="zh-CN" altLang="en-US" sz="3600" b="1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1" grpId="0"/>
      <p:bldP spid="20521" grpId="1"/>
      <p:bldP spid="89" grpId="0"/>
      <p:bldP spid="8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3572510"/>
            <a:ext cx="11953240" cy="895350"/>
            <a:chOff x="291" y="5207"/>
            <a:chExt cx="18824" cy="1410"/>
          </a:xfrm>
        </p:grpSpPr>
        <p:grpSp>
          <p:nvGrpSpPr>
            <p:cNvPr id="12" name="组合 11"/>
            <p:cNvGrpSpPr/>
            <p:nvPr/>
          </p:nvGrpSpPr>
          <p:grpSpPr>
            <a:xfrm rot="0">
              <a:off x="2037" y="5207"/>
              <a:ext cx="17078" cy="1411"/>
              <a:chOff x="1855445" y="3927410"/>
              <a:chExt cx="9370739" cy="1087001"/>
            </a:xfrm>
            <a:solidFill>
              <a:srgbClr val="FFC000"/>
            </a:solidFill>
          </p:grpSpPr>
          <p:sp>
            <p:nvSpPr>
              <p:cNvPr id="93" name="Notched Right Arrow 37"/>
              <p:cNvSpPr/>
              <p:nvPr/>
            </p:nvSpPr>
            <p:spPr>
              <a:xfrm>
                <a:off x="1855445" y="3927410"/>
                <a:ext cx="9370739" cy="1087001"/>
              </a:xfrm>
              <a:prstGeom prst="notchedRightArrow">
                <a:avLst>
                  <a:gd name="adj1" fmla="val 100000"/>
                  <a:gd name="adj2" fmla="val 4600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en-US" sz="355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spect="1"/>
              </p:cNvSpPr>
              <p:nvPr/>
            </p:nvSpPr>
            <p:spPr>
              <a:xfrm>
                <a:off x="10150853" y="4123788"/>
                <a:ext cx="694248" cy="694244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r>
                  <a:rPr lang="en-US" sz="2000" dirty="0" smtClean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03</a:t>
                </a:r>
                <a:endParaRPr lang="en-US" sz="2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6" name="TextBox 59"/>
            <p:cNvSpPr txBox="1">
              <a:spLocks noChangeArrowheads="1"/>
            </p:cNvSpPr>
            <p:nvPr/>
          </p:nvSpPr>
          <p:spPr bwMode="auto">
            <a:xfrm flipH="1">
              <a:off x="2719" y="5601"/>
              <a:ext cx="12517" cy="6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/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申报人准备材料时应注意所有证照的有效期限</a:t>
              </a:r>
              <a:endParaRPr lang="en-US" altLang="ko-KR" sz="20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 rot="0">
              <a:off x="291" y="5207"/>
              <a:ext cx="2067" cy="1411"/>
              <a:chOff x="1" y="3916719"/>
              <a:chExt cx="2135209" cy="1087000"/>
            </a:xfrm>
            <a:solidFill>
              <a:srgbClr val="FFC000"/>
            </a:solidFill>
          </p:grpSpPr>
          <p:sp>
            <p:nvSpPr>
              <p:cNvPr id="66" name="任意多边形 65"/>
              <p:cNvSpPr/>
              <p:nvPr/>
            </p:nvSpPr>
            <p:spPr>
              <a:xfrm rot="16200000">
                <a:off x="524106" y="3392614"/>
                <a:ext cx="1087000" cy="2135209"/>
              </a:xfrm>
              <a:custGeom>
                <a:avLst/>
                <a:gdLst>
                  <a:gd name="connsiteX0" fmla="*/ 1087000 w 1087000"/>
                  <a:gd name="connsiteY0" fmla="*/ 0 h 2135209"/>
                  <a:gd name="connsiteX1" fmla="*/ 1087000 w 1087000"/>
                  <a:gd name="connsiteY1" fmla="*/ 1635179 h 2135209"/>
                  <a:gd name="connsiteX2" fmla="*/ 543501 w 1087000"/>
                  <a:gd name="connsiteY2" fmla="*/ 2135209 h 2135209"/>
                  <a:gd name="connsiteX3" fmla="*/ 0 w 1087000"/>
                  <a:gd name="connsiteY3" fmla="*/ 1635178 h 2135209"/>
                  <a:gd name="connsiteX4" fmla="*/ 0 w 1087000"/>
                  <a:gd name="connsiteY4" fmla="*/ 0 h 2135209"/>
                  <a:gd name="connsiteX5" fmla="*/ 1087000 w 1087000"/>
                  <a:gd name="connsiteY5" fmla="*/ 0 h 21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000" h="2135209">
                    <a:moveTo>
                      <a:pt x="1087000" y="0"/>
                    </a:moveTo>
                    <a:lnTo>
                      <a:pt x="1087000" y="1635179"/>
                    </a:lnTo>
                    <a:lnTo>
                      <a:pt x="543501" y="2135209"/>
                    </a:lnTo>
                    <a:lnTo>
                      <a:pt x="0" y="1635178"/>
                    </a:lnTo>
                    <a:lnTo>
                      <a:pt x="0" y="0"/>
                    </a:lnTo>
                    <a:lnTo>
                      <a:pt x="1087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wrap="square" rtlCol="0" anchor="ctr">
                <a:noAutofit/>
              </a:bodyPr>
              <a:lstStyle/>
              <a:p>
                <a:pPr algn="ctr" defTabSz="913765"/>
                <a:endParaRPr lang="en-US" sz="426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129"/>
              <p:cNvSpPr>
                <a:spLocks noChangeAspect="1" noEditPoints="1"/>
              </p:cNvSpPr>
              <p:nvPr/>
            </p:nvSpPr>
            <p:spPr bwMode="auto">
              <a:xfrm>
                <a:off x="790061" y="4134547"/>
                <a:ext cx="651342" cy="651342"/>
              </a:xfrm>
              <a:custGeom>
                <a:avLst/>
                <a:gdLst>
                  <a:gd name="T0" fmla="*/ 48 w 97"/>
                  <a:gd name="T1" fmla="*/ 0 h 97"/>
                  <a:gd name="T2" fmla="*/ 50 w 97"/>
                  <a:gd name="T3" fmla="*/ 0 h 97"/>
                  <a:gd name="T4" fmla="*/ 53 w 97"/>
                  <a:gd name="T5" fmla="*/ 27 h 97"/>
                  <a:gd name="T6" fmla="*/ 49 w 97"/>
                  <a:gd name="T7" fmla="*/ 33 h 97"/>
                  <a:gd name="T8" fmla="*/ 49 w 97"/>
                  <a:gd name="T9" fmla="*/ 34 h 97"/>
                  <a:gd name="T10" fmla="*/ 37 w 97"/>
                  <a:gd name="T11" fmla="*/ 40 h 97"/>
                  <a:gd name="T12" fmla="*/ 23 w 97"/>
                  <a:gd name="T13" fmla="*/ 46 h 97"/>
                  <a:gd name="T14" fmla="*/ 18 w 97"/>
                  <a:gd name="T15" fmla="*/ 43 h 97"/>
                  <a:gd name="T16" fmla="*/ 13 w 97"/>
                  <a:gd name="T17" fmla="*/ 45 h 97"/>
                  <a:gd name="T18" fmla="*/ 1 w 97"/>
                  <a:gd name="T19" fmla="*/ 38 h 97"/>
                  <a:gd name="T20" fmla="*/ 48 w 97"/>
                  <a:gd name="T21" fmla="*/ 0 h 97"/>
                  <a:gd name="T22" fmla="*/ 57 w 97"/>
                  <a:gd name="T23" fmla="*/ 1 h 97"/>
                  <a:gd name="T24" fmla="*/ 81 w 97"/>
                  <a:gd name="T25" fmla="*/ 12 h 97"/>
                  <a:gd name="T26" fmla="*/ 61 w 97"/>
                  <a:gd name="T27" fmla="*/ 27 h 97"/>
                  <a:gd name="T28" fmla="*/ 60 w 97"/>
                  <a:gd name="T29" fmla="*/ 26 h 97"/>
                  <a:gd name="T30" fmla="*/ 57 w 97"/>
                  <a:gd name="T31" fmla="*/ 1 h 97"/>
                  <a:gd name="T32" fmla="*/ 86 w 97"/>
                  <a:gd name="T33" fmla="*/ 17 h 97"/>
                  <a:gd name="T34" fmla="*/ 65 w 97"/>
                  <a:gd name="T35" fmla="*/ 33 h 97"/>
                  <a:gd name="T36" fmla="*/ 65 w 97"/>
                  <a:gd name="T37" fmla="*/ 33 h 97"/>
                  <a:gd name="T38" fmla="*/ 59 w 97"/>
                  <a:gd name="T39" fmla="*/ 40 h 97"/>
                  <a:gd name="T40" fmla="*/ 59 w 97"/>
                  <a:gd name="T41" fmla="*/ 45 h 97"/>
                  <a:gd name="T42" fmla="*/ 57 w 97"/>
                  <a:gd name="T43" fmla="*/ 63 h 97"/>
                  <a:gd name="T44" fmla="*/ 60 w 97"/>
                  <a:gd name="T45" fmla="*/ 68 h 97"/>
                  <a:gd name="T46" fmla="*/ 89 w 97"/>
                  <a:gd name="T47" fmla="*/ 75 h 97"/>
                  <a:gd name="T48" fmla="*/ 97 w 97"/>
                  <a:gd name="T49" fmla="*/ 48 h 97"/>
                  <a:gd name="T50" fmla="*/ 86 w 97"/>
                  <a:gd name="T51" fmla="*/ 17 h 97"/>
                  <a:gd name="T52" fmla="*/ 85 w 97"/>
                  <a:gd name="T53" fmla="*/ 81 h 97"/>
                  <a:gd name="T54" fmla="*/ 49 w 97"/>
                  <a:gd name="T55" fmla="*/ 97 h 97"/>
                  <a:gd name="T56" fmla="*/ 54 w 97"/>
                  <a:gd name="T57" fmla="*/ 77 h 97"/>
                  <a:gd name="T58" fmla="*/ 58 w 97"/>
                  <a:gd name="T59" fmla="*/ 74 h 97"/>
                  <a:gd name="T60" fmla="*/ 85 w 97"/>
                  <a:gd name="T61" fmla="*/ 81 h 97"/>
                  <a:gd name="T62" fmla="*/ 42 w 97"/>
                  <a:gd name="T63" fmla="*/ 97 h 97"/>
                  <a:gd name="T64" fmla="*/ 1 w 97"/>
                  <a:gd name="T65" fmla="*/ 60 h 97"/>
                  <a:gd name="T66" fmla="*/ 12 w 97"/>
                  <a:gd name="T67" fmla="*/ 57 h 97"/>
                  <a:gd name="T68" fmla="*/ 18 w 97"/>
                  <a:gd name="T69" fmla="*/ 59 h 97"/>
                  <a:gd name="T70" fmla="*/ 21 w 97"/>
                  <a:gd name="T71" fmla="*/ 58 h 97"/>
                  <a:gd name="T72" fmla="*/ 45 w 97"/>
                  <a:gd name="T73" fmla="*/ 70 h 97"/>
                  <a:gd name="T74" fmla="*/ 48 w 97"/>
                  <a:gd name="T75" fmla="*/ 75 h 97"/>
                  <a:gd name="T76" fmla="*/ 42 w 97"/>
                  <a:gd name="T77" fmla="*/ 97 h 97"/>
                  <a:gd name="T78" fmla="*/ 0 w 97"/>
                  <a:gd name="T79" fmla="*/ 53 h 97"/>
                  <a:gd name="T80" fmla="*/ 8 w 97"/>
                  <a:gd name="T81" fmla="*/ 51 h 97"/>
                  <a:gd name="T82" fmla="*/ 0 w 97"/>
                  <a:gd name="T83" fmla="*/ 45 h 97"/>
                  <a:gd name="T84" fmla="*/ 0 w 97"/>
                  <a:gd name="T85" fmla="*/ 48 h 97"/>
                  <a:gd name="T86" fmla="*/ 0 w 97"/>
                  <a:gd name="T87" fmla="*/ 53 h 97"/>
                  <a:gd name="T88" fmla="*/ 52 w 97"/>
                  <a:gd name="T89" fmla="*/ 40 h 97"/>
                  <a:gd name="T90" fmla="*/ 40 w 97"/>
                  <a:gd name="T91" fmla="*/ 46 h 97"/>
                  <a:gd name="T92" fmla="*/ 25 w 97"/>
                  <a:gd name="T93" fmla="*/ 52 h 97"/>
                  <a:gd name="T94" fmla="*/ 25 w 97"/>
                  <a:gd name="T95" fmla="*/ 52 h 97"/>
                  <a:gd name="T96" fmla="*/ 48 w 97"/>
                  <a:gd name="T97" fmla="*/ 63 h 97"/>
                  <a:gd name="T98" fmla="*/ 50 w 97"/>
                  <a:gd name="T99" fmla="*/ 62 h 97"/>
                  <a:gd name="T100" fmla="*/ 52 w 97"/>
                  <a:gd name="T101" fmla="*/ 44 h 97"/>
                  <a:gd name="T102" fmla="*/ 52 w 97"/>
                  <a:gd name="T103" fmla="*/ 4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7" h="97">
                    <a:moveTo>
                      <a:pt x="48" y="0"/>
                    </a:moveTo>
                    <a:cubicBezTo>
                      <a:pt x="49" y="0"/>
                      <a:pt x="50" y="0"/>
                      <a:pt x="50" y="0"/>
                    </a:cubicBezTo>
                    <a:cubicBezTo>
                      <a:pt x="52" y="9"/>
                      <a:pt x="53" y="18"/>
                      <a:pt x="53" y="27"/>
                    </a:cubicBezTo>
                    <a:cubicBezTo>
                      <a:pt x="51" y="28"/>
                      <a:pt x="49" y="30"/>
                      <a:pt x="49" y="33"/>
                    </a:cubicBezTo>
                    <a:cubicBezTo>
                      <a:pt x="49" y="33"/>
                      <a:pt x="49" y="34"/>
                      <a:pt x="49" y="34"/>
                    </a:cubicBezTo>
                    <a:cubicBezTo>
                      <a:pt x="45" y="36"/>
                      <a:pt x="41" y="38"/>
                      <a:pt x="37" y="40"/>
                    </a:cubicBezTo>
                    <a:cubicBezTo>
                      <a:pt x="33" y="42"/>
                      <a:pt x="28" y="44"/>
                      <a:pt x="23" y="46"/>
                    </a:cubicBezTo>
                    <a:cubicBezTo>
                      <a:pt x="22" y="44"/>
                      <a:pt x="20" y="43"/>
                      <a:pt x="18" y="43"/>
                    </a:cubicBezTo>
                    <a:cubicBezTo>
                      <a:pt x="16" y="43"/>
                      <a:pt x="14" y="44"/>
                      <a:pt x="13" y="45"/>
                    </a:cubicBezTo>
                    <a:cubicBezTo>
                      <a:pt x="9" y="43"/>
                      <a:pt x="5" y="40"/>
                      <a:pt x="1" y="38"/>
                    </a:cubicBezTo>
                    <a:cubicBezTo>
                      <a:pt x="6" y="16"/>
                      <a:pt x="25" y="0"/>
                      <a:pt x="48" y="0"/>
                    </a:cubicBezTo>
                    <a:close/>
                    <a:moveTo>
                      <a:pt x="57" y="1"/>
                    </a:moveTo>
                    <a:cubicBezTo>
                      <a:pt x="66" y="2"/>
                      <a:pt x="74" y="6"/>
                      <a:pt x="81" y="12"/>
                    </a:cubicBezTo>
                    <a:cubicBezTo>
                      <a:pt x="75" y="17"/>
                      <a:pt x="68" y="22"/>
                      <a:pt x="61" y="27"/>
                    </a:cubicBezTo>
                    <a:cubicBezTo>
                      <a:pt x="61" y="26"/>
                      <a:pt x="60" y="26"/>
                      <a:pt x="60" y="26"/>
                    </a:cubicBezTo>
                    <a:cubicBezTo>
                      <a:pt x="60" y="17"/>
                      <a:pt x="59" y="9"/>
                      <a:pt x="57" y="1"/>
                    </a:cubicBezTo>
                    <a:close/>
                    <a:moveTo>
                      <a:pt x="86" y="17"/>
                    </a:moveTo>
                    <a:cubicBezTo>
                      <a:pt x="79" y="23"/>
                      <a:pt x="72" y="28"/>
                      <a:pt x="65" y="3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6"/>
                      <a:pt x="62" y="39"/>
                      <a:pt x="59" y="40"/>
                    </a:cubicBezTo>
                    <a:cubicBezTo>
                      <a:pt x="59" y="42"/>
                      <a:pt x="59" y="43"/>
                      <a:pt x="59" y="45"/>
                    </a:cubicBezTo>
                    <a:cubicBezTo>
                      <a:pt x="59" y="51"/>
                      <a:pt x="58" y="57"/>
                      <a:pt x="57" y="63"/>
                    </a:cubicBezTo>
                    <a:cubicBezTo>
                      <a:pt x="59" y="64"/>
                      <a:pt x="60" y="66"/>
                      <a:pt x="60" y="68"/>
                    </a:cubicBezTo>
                    <a:cubicBezTo>
                      <a:pt x="70" y="71"/>
                      <a:pt x="80" y="73"/>
                      <a:pt x="89" y="75"/>
                    </a:cubicBezTo>
                    <a:cubicBezTo>
                      <a:pt x="94" y="67"/>
                      <a:pt x="97" y="58"/>
                      <a:pt x="97" y="48"/>
                    </a:cubicBezTo>
                    <a:cubicBezTo>
                      <a:pt x="97" y="36"/>
                      <a:pt x="93" y="25"/>
                      <a:pt x="86" y="17"/>
                    </a:cubicBezTo>
                    <a:close/>
                    <a:moveTo>
                      <a:pt x="85" y="81"/>
                    </a:moveTo>
                    <a:cubicBezTo>
                      <a:pt x="76" y="91"/>
                      <a:pt x="63" y="97"/>
                      <a:pt x="49" y="97"/>
                    </a:cubicBezTo>
                    <a:cubicBezTo>
                      <a:pt x="51" y="90"/>
                      <a:pt x="53" y="83"/>
                      <a:pt x="54" y="77"/>
                    </a:cubicBezTo>
                    <a:cubicBezTo>
                      <a:pt x="56" y="76"/>
                      <a:pt x="57" y="75"/>
                      <a:pt x="58" y="74"/>
                    </a:cubicBezTo>
                    <a:cubicBezTo>
                      <a:pt x="67" y="77"/>
                      <a:pt x="76" y="79"/>
                      <a:pt x="85" y="81"/>
                    </a:cubicBezTo>
                    <a:close/>
                    <a:moveTo>
                      <a:pt x="42" y="97"/>
                    </a:moveTo>
                    <a:cubicBezTo>
                      <a:pt x="22" y="94"/>
                      <a:pt x="6" y="79"/>
                      <a:pt x="1" y="60"/>
                    </a:cubicBezTo>
                    <a:cubicBezTo>
                      <a:pt x="5" y="59"/>
                      <a:pt x="9" y="58"/>
                      <a:pt x="12" y="57"/>
                    </a:cubicBezTo>
                    <a:cubicBezTo>
                      <a:pt x="14" y="58"/>
                      <a:pt x="16" y="59"/>
                      <a:pt x="18" y="59"/>
                    </a:cubicBezTo>
                    <a:cubicBezTo>
                      <a:pt x="19" y="59"/>
                      <a:pt x="20" y="58"/>
                      <a:pt x="21" y="58"/>
                    </a:cubicBezTo>
                    <a:cubicBezTo>
                      <a:pt x="29" y="62"/>
                      <a:pt x="37" y="66"/>
                      <a:pt x="45" y="70"/>
                    </a:cubicBezTo>
                    <a:cubicBezTo>
                      <a:pt x="45" y="72"/>
                      <a:pt x="46" y="73"/>
                      <a:pt x="48" y="75"/>
                    </a:cubicBezTo>
                    <a:cubicBezTo>
                      <a:pt x="46" y="82"/>
                      <a:pt x="44" y="89"/>
                      <a:pt x="42" y="97"/>
                    </a:cubicBezTo>
                    <a:close/>
                    <a:moveTo>
                      <a:pt x="0" y="53"/>
                    </a:moveTo>
                    <a:cubicBezTo>
                      <a:pt x="3" y="52"/>
                      <a:pt x="5" y="51"/>
                      <a:pt x="8" y="51"/>
                    </a:cubicBezTo>
                    <a:cubicBezTo>
                      <a:pt x="5" y="49"/>
                      <a:pt x="3" y="47"/>
                      <a:pt x="0" y="45"/>
                    </a:cubicBezTo>
                    <a:cubicBezTo>
                      <a:pt x="0" y="46"/>
                      <a:pt x="0" y="47"/>
                      <a:pt x="0" y="48"/>
                    </a:cubicBezTo>
                    <a:cubicBezTo>
                      <a:pt x="0" y="50"/>
                      <a:pt x="0" y="51"/>
                      <a:pt x="0" y="53"/>
                    </a:cubicBezTo>
                    <a:close/>
                    <a:moveTo>
                      <a:pt x="52" y="40"/>
                    </a:moveTo>
                    <a:cubicBezTo>
                      <a:pt x="48" y="42"/>
                      <a:pt x="44" y="44"/>
                      <a:pt x="40" y="46"/>
                    </a:cubicBezTo>
                    <a:cubicBezTo>
                      <a:pt x="35" y="48"/>
                      <a:pt x="30" y="50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3" y="56"/>
                      <a:pt x="40" y="60"/>
                      <a:pt x="48" y="63"/>
                    </a:cubicBezTo>
                    <a:cubicBezTo>
                      <a:pt x="48" y="63"/>
                      <a:pt x="49" y="62"/>
                      <a:pt x="50" y="62"/>
                    </a:cubicBezTo>
                    <a:cubicBezTo>
                      <a:pt x="51" y="56"/>
                      <a:pt x="52" y="50"/>
                      <a:pt x="52" y="44"/>
                    </a:cubicBezTo>
                    <a:cubicBezTo>
                      <a:pt x="52" y="43"/>
                      <a:pt x="52" y="42"/>
                      <a:pt x="52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34645" y="2413635"/>
            <a:ext cx="11882755" cy="903605"/>
            <a:chOff x="748" y="3464"/>
            <a:chExt cx="18713" cy="1423"/>
          </a:xfrm>
        </p:grpSpPr>
        <p:grpSp>
          <p:nvGrpSpPr>
            <p:cNvPr id="11" name="组合 10"/>
            <p:cNvGrpSpPr/>
            <p:nvPr/>
          </p:nvGrpSpPr>
          <p:grpSpPr>
            <a:xfrm rot="0">
              <a:off x="748" y="3475"/>
              <a:ext cx="17062" cy="1412"/>
              <a:chOff x="949774" y="2575394"/>
              <a:chExt cx="9370739" cy="1087000"/>
            </a:xfrm>
          </p:grpSpPr>
          <p:sp>
            <p:nvSpPr>
              <p:cNvPr id="81" name="Notched Right Arrow 24"/>
              <p:cNvSpPr/>
              <p:nvPr/>
            </p:nvSpPr>
            <p:spPr>
              <a:xfrm rot="10800000">
                <a:off x="949774" y="2575394"/>
                <a:ext cx="9370739" cy="1087000"/>
              </a:xfrm>
              <a:prstGeom prst="notchedRightArrow">
                <a:avLst>
                  <a:gd name="adj1" fmla="val 100000"/>
                  <a:gd name="adj2" fmla="val 46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en-US" sz="355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Oval 31"/>
              <p:cNvSpPr>
                <a:spLocks noChangeAspect="1"/>
              </p:cNvSpPr>
              <p:nvPr/>
            </p:nvSpPr>
            <p:spPr>
              <a:xfrm>
                <a:off x="1337222" y="2858763"/>
                <a:ext cx="694248" cy="694244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r>
                  <a:rPr lang="en-US" sz="20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02</a:t>
                </a:r>
                <a:endParaRPr lang="en-US" sz="2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57" name="TextBox 59"/>
            <p:cNvSpPr txBox="1">
              <a:spLocks noChangeArrowheads="1"/>
            </p:cNvSpPr>
            <p:nvPr/>
          </p:nvSpPr>
          <p:spPr bwMode="auto">
            <a:xfrm flipH="1">
              <a:off x="2582" y="3744"/>
              <a:ext cx="14276" cy="1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/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上传的资格证明材料必须清晰、明确，不清晰明确的，且未按时限要求补充相应合格材料的，按无效文件处理</a:t>
              </a:r>
              <a:endParaRPr lang="en-US" altLang="ko-KR" sz="20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5400000">
              <a:off x="17807" y="4142"/>
              <a:ext cx="9" cy="4"/>
            </a:xfrm>
            <a:custGeom>
              <a:avLst/>
              <a:gdLst>
                <a:gd name="connsiteX0" fmla="*/ 0 w 5988"/>
                <a:gd name="connsiteY0" fmla="*/ 0 h 2760"/>
                <a:gd name="connsiteX1" fmla="*/ 3001 w 5988"/>
                <a:gd name="connsiteY1" fmla="*/ 2375 h 2760"/>
                <a:gd name="connsiteX2" fmla="*/ 5988 w 5988"/>
                <a:gd name="connsiteY2" fmla="*/ 11 h 2760"/>
                <a:gd name="connsiteX3" fmla="*/ 3000 w 5988"/>
                <a:gd name="connsiteY3" fmla="*/ 2760 h 2760"/>
                <a:gd name="connsiteX4" fmla="*/ 0 w 5988"/>
                <a:gd name="connsiteY4" fmla="*/ 0 h 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8" h="2760">
                  <a:moveTo>
                    <a:pt x="0" y="0"/>
                  </a:moveTo>
                  <a:lnTo>
                    <a:pt x="3001" y="2375"/>
                  </a:lnTo>
                  <a:lnTo>
                    <a:pt x="5988" y="11"/>
                  </a:lnTo>
                  <a:lnTo>
                    <a:pt x="3000" y="2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B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 defTabSz="913765"/>
              <a:endParaRPr lang="en-US" sz="4265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0">
              <a:off x="17419" y="3464"/>
              <a:ext cx="2042" cy="1411"/>
              <a:chOff x="9951624" y="2586027"/>
              <a:chExt cx="2150661" cy="1087001"/>
            </a:xfrm>
          </p:grpSpPr>
          <p:sp>
            <p:nvSpPr>
              <p:cNvPr id="51" name="任意多边形 50"/>
              <p:cNvSpPr/>
              <p:nvPr/>
            </p:nvSpPr>
            <p:spPr>
              <a:xfrm rot="5400000">
                <a:off x="10483454" y="2054197"/>
                <a:ext cx="1087001" cy="2150661"/>
              </a:xfrm>
              <a:custGeom>
                <a:avLst/>
                <a:gdLst>
                  <a:gd name="connsiteX0" fmla="*/ 0 w 1087001"/>
                  <a:gd name="connsiteY0" fmla="*/ 1651026 h 2150661"/>
                  <a:gd name="connsiteX1" fmla="*/ 0 w 1087001"/>
                  <a:gd name="connsiteY1" fmla="*/ 0 h 2150661"/>
                  <a:gd name="connsiteX2" fmla="*/ 1087001 w 1087001"/>
                  <a:gd name="connsiteY2" fmla="*/ 0 h 2150661"/>
                  <a:gd name="connsiteX3" fmla="*/ 1087001 w 1087001"/>
                  <a:gd name="connsiteY3" fmla="*/ 1720529 h 2150661"/>
                  <a:gd name="connsiteX4" fmla="*/ 1087000 w 1087001"/>
                  <a:gd name="connsiteY4" fmla="*/ 1720530 h 2150661"/>
                  <a:gd name="connsiteX5" fmla="*/ 1087000 w 1087001"/>
                  <a:gd name="connsiteY5" fmla="*/ 1651026 h 2150661"/>
                  <a:gd name="connsiteX6" fmla="*/ 546488 w 1087001"/>
                  <a:gd name="connsiteY6" fmla="*/ 2148297 h 2150661"/>
                  <a:gd name="connsiteX7" fmla="*/ 543501 w 1087001"/>
                  <a:gd name="connsiteY7" fmla="*/ 2150661 h 2150661"/>
                  <a:gd name="connsiteX8" fmla="*/ 540500 w 1087001"/>
                  <a:gd name="connsiteY8" fmla="*/ 2148286 h 2150661"/>
                  <a:gd name="connsiteX9" fmla="*/ 0 w 1087001"/>
                  <a:gd name="connsiteY9" fmla="*/ 1651026 h 215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7001" h="2150661">
                    <a:moveTo>
                      <a:pt x="0" y="1651026"/>
                    </a:moveTo>
                    <a:lnTo>
                      <a:pt x="0" y="0"/>
                    </a:lnTo>
                    <a:lnTo>
                      <a:pt x="1087001" y="0"/>
                    </a:lnTo>
                    <a:lnTo>
                      <a:pt x="1087001" y="1720529"/>
                    </a:lnTo>
                    <a:lnTo>
                      <a:pt x="1087000" y="1720530"/>
                    </a:lnTo>
                    <a:lnTo>
                      <a:pt x="1087000" y="1651026"/>
                    </a:lnTo>
                    <a:lnTo>
                      <a:pt x="546488" y="2148297"/>
                    </a:lnTo>
                    <a:lnTo>
                      <a:pt x="543501" y="2150661"/>
                    </a:lnTo>
                    <a:lnTo>
                      <a:pt x="540500" y="2148286"/>
                    </a:lnTo>
                    <a:lnTo>
                      <a:pt x="0" y="16510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rtlCol="0" anchor="ctr">
                <a:noAutofit/>
              </a:bodyPr>
              <a:lstStyle/>
              <a:p>
                <a:pPr algn="ctr" defTabSz="913765"/>
                <a:endParaRPr lang="en-US" sz="426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 bwMode="auto">
              <a:xfrm>
                <a:off x="10719564" y="2955283"/>
                <a:ext cx="697574" cy="522594"/>
              </a:xfrm>
              <a:custGeom>
                <a:avLst/>
                <a:gdLst>
                  <a:gd name="connsiteX0" fmla="*/ 152941 w 574972"/>
                  <a:gd name="connsiteY0" fmla="*/ 323694 h 399845"/>
                  <a:gd name="connsiteX1" fmla="*/ 152941 w 574972"/>
                  <a:gd name="connsiteY1" fmla="*/ 399844 h 399845"/>
                  <a:gd name="connsiteX2" fmla="*/ 61228 w 574972"/>
                  <a:gd name="connsiteY2" fmla="*/ 399844 h 399845"/>
                  <a:gd name="connsiteX3" fmla="*/ 61228 w 574972"/>
                  <a:gd name="connsiteY3" fmla="*/ 398217 h 399845"/>
                  <a:gd name="connsiteX4" fmla="*/ 65606 w 574972"/>
                  <a:gd name="connsiteY4" fmla="*/ 394470 h 399845"/>
                  <a:gd name="connsiteX5" fmla="*/ 121790 w 574972"/>
                  <a:gd name="connsiteY5" fmla="*/ 346388 h 399845"/>
                  <a:gd name="connsiteX6" fmla="*/ 145086 w 574972"/>
                  <a:gd name="connsiteY6" fmla="*/ 328444 h 399845"/>
                  <a:gd name="connsiteX7" fmla="*/ 147415 w 574972"/>
                  <a:gd name="connsiteY7" fmla="*/ 328444 h 399845"/>
                  <a:gd name="connsiteX8" fmla="*/ 270881 w 574972"/>
                  <a:gd name="connsiteY8" fmla="*/ 219691 h 399845"/>
                  <a:gd name="connsiteX9" fmla="*/ 270881 w 574972"/>
                  <a:gd name="connsiteY9" fmla="*/ 399845 h 399845"/>
                  <a:gd name="connsiteX10" fmla="*/ 179168 w 574972"/>
                  <a:gd name="connsiteY10" fmla="*/ 399845 h 399845"/>
                  <a:gd name="connsiteX11" fmla="*/ 179168 w 574972"/>
                  <a:gd name="connsiteY11" fmla="*/ 296830 h 399845"/>
                  <a:gd name="connsiteX12" fmla="*/ 185489 w 574972"/>
                  <a:gd name="connsiteY12" fmla="*/ 291396 h 399845"/>
                  <a:gd name="connsiteX13" fmla="*/ 216939 w 574972"/>
                  <a:gd name="connsiteY13" fmla="*/ 264361 h 399845"/>
                  <a:gd name="connsiteX14" fmla="*/ 226257 w 574972"/>
                  <a:gd name="connsiteY14" fmla="*/ 259235 h 399845"/>
                  <a:gd name="connsiteX15" fmla="*/ 240235 w 574972"/>
                  <a:gd name="connsiteY15" fmla="*/ 246418 h 399845"/>
                  <a:gd name="connsiteX16" fmla="*/ 263531 w 574972"/>
                  <a:gd name="connsiteY16" fmla="*/ 225912 h 399845"/>
                  <a:gd name="connsiteX17" fmla="*/ 297108 w 574972"/>
                  <a:gd name="connsiteY17" fmla="*/ 209429 h 399845"/>
                  <a:gd name="connsiteX18" fmla="*/ 300913 w 574972"/>
                  <a:gd name="connsiteY18" fmla="*/ 213616 h 399845"/>
                  <a:gd name="connsiteX19" fmla="*/ 309758 w 574972"/>
                  <a:gd name="connsiteY19" fmla="*/ 223349 h 399845"/>
                  <a:gd name="connsiteX20" fmla="*/ 333054 w 574972"/>
                  <a:gd name="connsiteY20" fmla="*/ 248982 h 399845"/>
                  <a:gd name="connsiteX21" fmla="*/ 342372 w 574972"/>
                  <a:gd name="connsiteY21" fmla="*/ 256672 h 399845"/>
                  <a:gd name="connsiteX22" fmla="*/ 344702 w 574972"/>
                  <a:gd name="connsiteY22" fmla="*/ 261799 h 399845"/>
                  <a:gd name="connsiteX23" fmla="*/ 370328 w 574972"/>
                  <a:gd name="connsiteY23" fmla="*/ 264362 h 399845"/>
                  <a:gd name="connsiteX24" fmla="*/ 379646 w 574972"/>
                  <a:gd name="connsiteY24" fmla="*/ 256672 h 399845"/>
                  <a:gd name="connsiteX25" fmla="*/ 388821 w 574972"/>
                  <a:gd name="connsiteY25" fmla="*/ 248907 h 399845"/>
                  <a:gd name="connsiteX26" fmla="*/ 388821 w 574972"/>
                  <a:gd name="connsiteY26" fmla="*/ 399844 h 399845"/>
                  <a:gd name="connsiteX27" fmla="*/ 297108 w 574972"/>
                  <a:gd name="connsiteY27" fmla="*/ 399844 h 399845"/>
                  <a:gd name="connsiteX28" fmla="*/ 506761 w 574972"/>
                  <a:gd name="connsiteY28" fmla="*/ 139370 h 399845"/>
                  <a:gd name="connsiteX29" fmla="*/ 506761 w 574972"/>
                  <a:gd name="connsiteY29" fmla="*/ 399844 h 399845"/>
                  <a:gd name="connsiteX30" fmla="*/ 415048 w 574972"/>
                  <a:gd name="connsiteY30" fmla="*/ 399844 h 399845"/>
                  <a:gd name="connsiteX31" fmla="*/ 415048 w 574972"/>
                  <a:gd name="connsiteY31" fmla="*/ 222112 h 399845"/>
                  <a:gd name="connsiteX32" fmla="*/ 418375 w 574972"/>
                  <a:gd name="connsiteY32" fmla="*/ 219183 h 399845"/>
                  <a:gd name="connsiteX33" fmla="*/ 428203 w 574972"/>
                  <a:gd name="connsiteY33" fmla="*/ 210532 h 399845"/>
                  <a:gd name="connsiteX34" fmla="*/ 458488 w 574972"/>
                  <a:gd name="connsiteY34" fmla="*/ 184898 h 399845"/>
                  <a:gd name="connsiteX35" fmla="*/ 496198 w 574972"/>
                  <a:gd name="connsiteY35" fmla="*/ 149332 h 399845"/>
                  <a:gd name="connsiteX36" fmla="*/ 463151 w 574972"/>
                  <a:gd name="connsiteY36" fmla="*/ 0 h 399845"/>
                  <a:gd name="connsiteX37" fmla="*/ 533039 w 574972"/>
                  <a:gd name="connsiteY37" fmla="*/ 0 h 399845"/>
                  <a:gd name="connsiteX38" fmla="*/ 554006 w 574972"/>
                  <a:gd name="connsiteY38" fmla="*/ 0 h 399845"/>
                  <a:gd name="connsiteX39" fmla="*/ 567983 w 574972"/>
                  <a:gd name="connsiteY39" fmla="*/ 5127 h 399845"/>
                  <a:gd name="connsiteX40" fmla="*/ 574972 w 574972"/>
                  <a:gd name="connsiteY40" fmla="*/ 20506 h 399845"/>
                  <a:gd name="connsiteX41" fmla="*/ 574972 w 574972"/>
                  <a:gd name="connsiteY41" fmla="*/ 117913 h 399845"/>
                  <a:gd name="connsiteX42" fmla="*/ 554006 w 574972"/>
                  <a:gd name="connsiteY42" fmla="*/ 138419 h 399845"/>
                  <a:gd name="connsiteX43" fmla="*/ 535369 w 574972"/>
                  <a:gd name="connsiteY43" fmla="*/ 117913 h 399845"/>
                  <a:gd name="connsiteX44" fmla="*/ 535369 w 574972"/>
                  <a:gd name="connsiteY44" fmla="*/ 66646 h 399845"/>
                  <a:gd name="connsiteX45" fmla="*/ 533039 w 574972"/>
                  <a:gd name="connsiteY45" fmla="*/ 69209 h 399845"/>
                  <a:gd name="connsiteX46" fmla="*/ 467811 w 574972"/>
                  <a:gd name="connsiteY46" fmla="*/ 130729 h 399845"/>
                  <a:gd name="connsiteX47" fmla="*/ 437526 w 574972"/>
                  <a:gd name="connsiteY47" fmla="*/ 156362 h 399845"/>
                  <a:gd name="connsiteX48" fmla="*/ 414230 w 574972"/>
                  <a:gd name="connsiteY48" fmla="*/ 176869 h 399845"/>
                  <a:gd name="connsiteX49" fmla="*/ 383945 w 574972"/>
                  <a:gd name="connsiteY49" fmla="*/ 202502 h 399845"/>
                  <a:gd name="connsiteX50" fmla="*/ 374627 w 574972"/>
                  <a:gd name="connsiteY50" fmla="*/ 210192 h 399845"/>
                  <a:gd name="connsiteX51" fmla="*/ 349001 w 574972"/>
                  <a:gd name="connsiteY51" fmla="*/ 207629 h 399845"/>
                  <a:gd name="connsiteX52" fmla="*/ 346671 w 574972"/>
                  <a:gd name="connsiteY52" fmla="*/ 202502 h 399845"/>
                  <a:gd name="connsiteX53" fmla="*/ 337353 w 574972"/>
                  <a:gd name="connsiteY53" fmla="*/ 194812 h 399845"/>
                  <a:gd name="connsiteX54" fmla="*/ 314057 w 574972"/>
                  <a:gd name="connsiteY54" fmla="*/ 169179 h 399845"/>
                  <a:gd name="connsiteX55" fmla="*/ 293091 w 574972"/>
                  <a:gd name="connsiteY55" fmla="*/ 146109 h 399845"/>
                  <a:gd name="connsiteX56" fmla="*/ 262806 w 574972"/>
                  <a:gd name="connsiteY56" fmla="*/ 171742 h 399845"/>
                  <a:gd name="connsiteX57" fmla="*/ 239510 w 574972"/>
                  <a:gd name="connsiteY57" fmla="*/ 192249 h 399845"/>
                  <a:gd name="connsiteX58" fmla="*/ 225532 w 574972"/>
                  <a:gd name="connsiteY58" fmla="*/ 205065 h 399845"/>
                  <a:gd name="connsiteX59" fmla="*/ 216214 w 574972"/>
                  <a:gd name="connsiteY59" fmla="*/ 210192 h 399845"/>
                  <a:gd name="connsiteX60" fmla="*/ 141666 w 574972"/>
                  <a:gd name="connsiteY60" fmla="*/ 274275 h 399845"/>
                  <a:gd name="connsiteX61" fmla="*/ 139337 w 574972"/>
                  <a:gd name="connsiteY61" fmla="*/ 274275 h 399845"/>
                  <a:gd name="connsiteX62" fmla="*/ 116041 w 574972"/>
                  <a:gd name="connsiteY62" fmla="*/ 292218 h 399845"/>
                  <a:gd name="connsiteX63" fmla="*/ 32175 w 574972"/>
                  <a:gd name="connsiteY63" fmla="*/ 363992 h 399845"/>
                  <a:gd name="connsiteX64" fmla="*/ 22856 w 574972"/>
                  <a:gd name="connsiteY64" fmla="*/ 366555 h 399845"/>
                  <a:gd name="connsiteX65" fmla="*/ 4220 w 574972"/>
                  <a:gd name="connsiteY65" fmla="*/ 358865 h 399845"/>
                  <a:gd name="connsiteX66" fmla="*/ 6549 w 574972"/>
                  <a:gd name="connsiteY66" fmla="*/ 328105 h 399845"/>
                  <a:gd name="connsiteX67" fmla="*/ 18197 w 574972"/>
                  <a:gd name="connsiteY67" fmla="*/ 317851 h 399845"/>
                  <a:gd name="connsiteX68" fmla="*/ 116041 w 574972"/>
                  <a:gd name="connsiteY68" fmla="*/ 238389 h 399845"/>
                  <a:gd name="connsiteX69" fmla="*/ 139337 w 574972"/>
                  <a:gd name="connsiteY69" fmla="*/ 220445 h 399845"/>
                  <a:gd name="connsiteX70" fmla="*/ 141666 w 574972"/>
                  <a:gd name="connsiteY70" fmla="*/ 217882 h 399845"/>
                  <a:gd name="connsiteX71" fmla="*/ 216214 w 574972"/>
                  <a:gd name="connsiteY71" fmla="*/ 156362 h 399845"/>
                  <a:gd name="connsiteX72" fmla="*/ 223203 w 574972"/>
                  <a:gd name="connsiteY72" fmla="*/ 148672 h 399845"/>
                  <a:gd name="connsiteX73" fmla="*/ 239510 w 574972"/>
                  <a:gd name="connsiteY73" fmla="*/ 138419 h 399845"/>
                  <a:gd name="connsiteX74" fmla="*/ 262806 w 574972"/>
                  <a:gd name="connsiteY74" fmla="*/ 117913 h 399845"/>
                  <a:gd name="connsiteX75" fmla="*/ 283772 w 574972"/>
                  <a:gd name="connsiteY75" fmla="*/ 99969 h 399845"/>
                  <a:gd name="connsiteX76" fmla="*/ 309398 w 574972"/>
                  <a:gd name="connsiteY76" fmla="*/ 102533 h 399845"/>
                  <a:gd name="connsiteX77" fmla="*/ 314057 w 574972"/>
                  <a:gd name="connsiteY77" fmla="*/ 107659 h 399845"/>
                  <a:gd name="connsiteX78" fmla="*/ 337353 w 574972"/>
                  <a:gd name="connsiteY78" fmla="*/ 133292 h 399845"/>
                  <a:gd name="connsiteX79" fmla="*/ 346671 w 574972"/>
                  <a:gd name="connsiteY79" fmla="*/ 140982 h 399845"/>
                  <a:gd name="connsiteX80" fmla="*/ 365308 w 574972"/>
                  <a:gd name="connsiteY80" fmla="*/ 161489 h 399845"/>
                  <a:gd name="connsiteX81" fmla="*/ 383945 w 574972"/>
                  <a:gd name="connsiteY81" fmla="*/ 146109 h 399845"/>
                  <a:gd name="connsiteX82" fmla="*/ 414230 w 574972"/>
                  <a:gd name="connsiteY82" fmla="*/ 120476 h 399845"/>
                  <a:gd name="connsiteX83" fmla="*/ 437526 w 574972"/>
                  <a:gd name="connsiteY83" fmla="*/ 99969 h 399845"/>
                  <a:gd name="connsiteX84" fmla="*/ 477129 w 574972"/>
                  <a:gd name="connsiteY84" fmla="*/ 61520 h 399845"/>
                  <a:gd name="connsiteX85" fmla="*/ 498095 w 574972"/>
                  <a:gd name="connsiteY85" fmla="*/ 43576 h 399845"/>
                  <a:gd name="connsiteX86" fmla="*/ 486447 w 574972"/>
                  <a:gd name="connsiteY86" fmla="*/ 43576 h 399845"/>
                  <a:gd name="connsiteX87" fmla="*/ 463151 w 574972"/>
                  <a:gd name="connsiteY87" fmla="*/ 43576 h 399845"/>
                  <a:gd name="connsiteX88" fmla="*/ 456163 w 574972"/>
                  <a:gd name="connsiteY88" fmla="*/ 41013 h 399845"/>
                  <a:gd name="connsiteX89" fmla="*/ 442185 w 574972"/>
                  <a:gd name="connsiteY89" fmla="*/ 20506 h 399845"/>
                  <a:gd name="connsiteX90" fmla="*/ 453833 w 574972"/>
                  <a:gd name="connsiteY90" fmla="*/ 2563 h 399845"/>
                  <a:gd name="connsiteX91" fmla="*/ 456163 w 574972"/>
                  <a:gd name="connsiteY91" fmla="*/ 2563 h 399845"/>
                  <a:gd name="connsiteX92" fmla="*/ 463151 w 574972"/>
                  <a:gd name="connsiteY92" fmla="*/ 0 h 39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574972" h="399845">
                    <a:moveTo>
                      <a:pt x="152941" y="323694"/>
                    </a:moveTo>
                    <a:lnTo>
                      <a:pt x="152941" y="399844"/>
                    </a:lnTo>
                    <a:lnTo>
                      <a:pt x="61228" y="399844"/>
                    </a:lnTo>
                    <a:lnTo>
                      <a:pt x="61228" y="398217"/>
                    </a:lnTo>
                    <a:lnTo>
                      <a:pt x="65606" y="394470"/>
                    </a:lnTo>
                    <a:cubicBezTo>
                      <a:pt x="121790" y="346388"/>
                      <a:pt x="121790" y="346388"/>
                      <a:pt x="121790" y="346388"/>
                    </a:cubicBezTo>
                    <a:cubicBezTo>
                      <a:pt x="145086" y="328444"/>
                      <a:pt x="145086" y="328444"/>
                      <a:pt x="145086" y="328444"/>
                    </a:cubicBezTo>
                    <a:cubicBezTo>
                      <a:pt x="147415" y="328444"/>
                      <a:pt x="147415" y="328444"/>
                      <a:pt x="147415" y="328444"/>
                    </a:cubicBezTo>
                    <a:close/>
                    <a:moveTo>
                      <a:pt x="270881" y="219691"/>
                    </a:moveTo>
                    <a:lnTo>
                      <a:pt x="270881" y="399845"/>
                    </a:lnTo>
                    <a:lnTo>
                      <a:pt x="179168" y="399845"/>
                    </a:lnTo>
                    <a:lnTo>
                      <a:pt x="179168" y="296830"/>
                    </a:lnTo>
                    <a:lnTo>
                      <a:pt x="185489" y="291396"/>
                    </a:lnTo>
                    <a:cubicBezTo>
                      <a:pt x="216939" y="264361"/>
                      <a:pt x="216939" y="264361"/>
                      <a:pt x="216939" y="264361"/>
                    </a:cubicBezTo>
                    <a:cubicBezTo>
                      <a:pt x="226257" y="259235"/>
                      <a:pt x="226257" y="259235"/>
                      <a:pt x="226257" y="259235"/>
                    </a:cubicBezTo>
                    <a:cubicBezTo>
                      <a:pt x="240235" y="246418"/>
                      <a:pt x="240235" y="246418"/>
                      <a:pt x="240235" y="246418"/>
                    </a:cubicBezTo>
                    <a:cubicBezTo>
                      <a:pt x="263531" y="225912"/>
                      <a:pt x="263531" y="225912"/>
                      <a:pt x="263531" y="225912"/>
                    </a:cubicBezTo>
                    <a:close/>
                    <a:moveTo>
                      <a:pt x="297108" y="209429"/>
                    </a:moveTo>
                    <a:lnTo>
                      <a:pt x="300913" y="213616"/>
                    </a:lnTo>
                    <a:cubicBezTo>
                      <a:pt x="309758" y="223349"/>
                      <a:pt x="309758" y="223349"/>
                      <a:pt x="309758" y="223349"/>
                    </a:cubicBezTo>
                    <a:cubicBezTo>
                      <a:pt x="333054" y="248982"/>
                      <a:pt x="333054" y="248982"/>
                      <a:pt x="333054" y="248982"/>
                    </a:cubicBezTo>
                    <a:cubicBezTo>
                      <a:pt x="342372" y="256672"/>
                      <a:pt x="342372" y="256672"/>
                      <a:pt x="342372" y="256672"/>
                    </a:cubicBezTo>
                    <a:cubicBezTo>
                      <a:pt x="344702" y="261799"/>
                      <a:pt x="344702" y="261799"/>
                      <a:pt x="344702" y="261799"/>
                    </a:cubicBezTo>
                    <a:cubicBezTo>
                      <a:pt x="351691" y="269489"/>
                      <a:pt x="363339" y="269489"/>
                      <a:pt x="370328" y="264362"/>
                    </a:cubicBezTo>
                    <a:cubicBezTo>
                      <a:pt x="379646" y="256672"/>
                      <a:pt x="379646" y="256672"/>
                      <a:pt x="379646" y="256672"/>
                    </a:cubicBezTo>
                    <a:lnTo>
                      <a:pt x="388821" y="248907"/>
                    </a:lnTo>
                    <a:lnTo>
                      <a:pt x="388821" y="399844"/>
                    </a:lnTo>
                    <a:lnTo>
                      <a:pt x="297108" y="399844"/>
                    </a:lnTo>
                    <a:close/>
                    <a:moveTo>
                      <a:pt x="506761" y="139370"/>
                    </a:moveTo>
                    <a:lnTo>
                      <a:pt x="506761" y="399844"/>
                    </a:lnTo>
                    <a:lnTo>
                      <a:pt x="415048" y="399844"/>
                    </a:lnTo>
                    <a:lnTo>
                      <a:pt x="415048" y="222112"/>
                    </a:lnTo>
                    <a:lnTo>
                      <a:pt x="418375" y="219183"/>
                    </a:lnTo>
                    <a:cubicBezTo>
                      <a:pt x="428203" y="210532"/>
                      <a:pt x="428203" y="210532"/>
                      <a:pt x="428203" y="210532"/>
                    </a:cubicBezTo>
                    <a:cubicBezTo>
                      <a:pt x="458488" y="184898"/>
                      <a:pt x="458488" y="184898"/>
                      <a:pt x="458488" y="184898"/>
                    </a:cubicBezTo>
                    <a:cubicBezTo>
                      <a:pt x="474795" y="169518"/>
                      <a:pt x="487025" y="157984"/>
                      <a:pt x="496198" y="149332"/>
                    </a:cubicBezTo>
                    <a:close/>
                    <a:moveTo>
                      <a:pt x="463151" y="0"/>
                    </a:moveTo>
                    <a:cubicBezTo>
                      <a:pt x="463151" y="0"/>
                      <a:pt x="463151" y="0"/>
                      <a:pt x="533039" y="0"/>
                    </a:cubicBezTo>
                    <a:cubicBezTo>
                      <a:pt x="533039" y="0"/>
                      <a:pt x="533039" y="0"/>
                      <a:pt x="554006" y="0"/>
                    </a:cubicBezTo>
                    <a:cubicBezTo>
                      <a:pt x="558665" y="0"/>
                      <a:pt x="563324" y="2563"/>
                      <a:pt x="567983" y="5127"/>
                    </a:cubicBezTo>
                    <a:cubicBezTo>
                      <a:pt x="572643" y="10253"/>
                      <a:pt x="574972" y="15380"/>
                      <a:pt x="574972" y="20506"/>
                    </a:cubicBezTo>
                    <a:lnTo>
                      <a:pt x="574972" y="117913"/>
                    </a:lnTo>
                    <a:cubicBezTo>
                      <a:pt x="574972" y="128166"/>
                      <a:pt x="565654" y="138419"/>
                      <a:pt x="554006" y="138419"/>
                    </a:cubicBezTo>
                    <a:cubicBezTo>
                      <a:pt x="542358" y="138419"/>
                      <a:pt x="535369" y="128166"/>
                      <a:pt x="535369" y="117913"/>
                    </a:cubicBezTo>
                    <a:cubicBezTo>
                      <a:pt x="535369" y="117913"/>
                      <a:pt x="535369" y="117913"/>
                      <a:pt x="535369" y="66646"/>
                    </a:cubicBezTo>
                    <a:cubicBezTo>
                      <a:pt x="535369" y="66646"/>
                      <a:pt x="535369" y="66646"/>
                      <a:pt x="533039" y="69209"/>
                    </a:cubicBezTo>
                    <a:cubicBezTo>
                      <a:pt x="533039" y="69209"/>
                      <a:pt x="533039" y="69209"/>
                      <a:pt x="467811" y="130729"/>
                    </a:cubicBezTo>
                    <a:cubicBezTo>
                      <a:pt x="467811" y="130729"/>
                      <a:pt x="467811" y="130729"/>
                      <a:pt x="437526" y="156362"/>
                    </a:cubicBezTo>
                    <a:cubicBezTo>
                      <a:pt x="437526" y="156362"/>
                      <a:pt x="437526" y="156362"/>
                      <a:pt x="414230" y="176869"/>
                    </a:cubicBezTo>
                    <a:cubicBezTo>
                      <a:pt x="414230" y="176869"/>
                      <a:pt x="414230" y="176869"/>
                      <a:pt x="383945" y="202502"/>
                    </a:cubicBezTo>
                    <a:cubicBezTo>
                      <a:pt x="383945" y="202502"/>
                      <a:pt x="383945" y="202502"/>
                      <a:pt x="374627" y="210192"/>
                    </a:cubicBezTo>
                    <a:cubicBezTo>
                      <a:pt x="367638" y="215319"/>
                      <a:pt x="355990" y="215319"/>
                      <a:pt x="349001" y="207629"/>
                    </a:cubicBezTo>
                    <a:cubicBezTo>
                      <a:pt x="349001" y="207629"/>
                      <a:pt x="349001" y="207629"/>
                      <a:pt x="346671" y="202502"/>
                    </a:cubicBezTo>
                    <a:cubicBezTo>
                      <a:pt x="346671" y="202502"/>
                      <a:pt x="346671" y="202502"/>
                      <a:pt x="337353" y="194812"/>
                    </a:cubicBezTo>
                    <a:cubicBezTo>
                      <a:pt x="337353" y="194812"/>
                      <a:pt x="337353" y="194812"/>
                      <a:pt x="314057" y="169179"/>
                    </a:cubicBezTo>
                    <a:cubicBezTo>
                      <a:pt x="314057" y="169179"/>
                      <a:pt x="314057" y="169179"/>
                      <a:pt x="293091" y="146109"/>
                    </a:cubicBezTo>
                    <a:cubicBezTo>
                      <a:pt x="293091" y="146109"/>
                      <a:pt x="293091" y="146109"/>
                      <a:pt x="262806" y="171742"/>
                    </a:cubicBezTo>
                    <a:cubicBezTo>
                      <a:pt x="262806" y="171742"/>
                      <a:pt x="262806" y="171742"/>
                      <a:pt x="239510" y="192249"/>
                    </a:cubicBezTo>
                    <a:cubicBezTo>
                      <a:pt x="239510" y="192249"/>
                      <a:pt x="239510" y="192249"/>
                      <a:pt x="225532" y="205065"/>
                    </a:cubicBezTo>
                    <a:cubicBezTo>
                      <a:pt x="225532" y="205065"/>
                      <a:pt x="225532" y="205065"/>
                      <a:pt x="216214" y="210192"/>
                    </a:cubicBezTo>
                    <a:cubicBezTo>
                      <a:pt x="216214" y="210192"/>
                      <a:pt x="216214" y="210192"/>
                      <a:pt x="141666" y="274275"/>
                    </a:cubicBezTo>
                    <a:cubicBezTo>
                      <a:pt x="141666" y="274275"/>
                      <a:pt x="141666" y="274275"/>
                      <a:pt x="139337" y="274275"/>
                    </a:cubicBezTo>
                    <a:cubicBezTo>
                      <a:pt x="139337" y="274275"/>
                      <a:pt x="139337" y="274275"/>
                      <a:pt x="116041" y="292218"/>
                    </a:cubicBezTo>
                    <a:cubicBezTo>
                      <a:pt x="116041" y="292218"/>
                      <a:pt x="116041" y="292218"/>
                      <a:pt x="32175" y="363992"/>
                    </a:cubicBezTo>
                    <a:cubicBezTo>
                      <a:pt x="29845" y="366555"/>
                      <a:pt x="25186" y="366555"/>
                      <a:pt x="22856" y="366555"/>
                    </a:cubicBezTo>
                    <a:cubicBezTo>
                      <a:pt x="15868" y="369118"/>
                      <a:pt x="8879" y="366555"/>
                      <a:pt x="4220" y="358865"/>
                    </a:cubicBezTo>
                    <a:cubicBezTo>
                      <a:pt x="-2769" y="348612"/>
                      <a:pt x="-440" y="335795"/>
                      <a:pt x="6549" y="328105"/>
                    </a:cubicBezTo>
                    <a:cubicBezTo>
                      <a:pt x="6549" y="328105"/>
                      <a:pt x="6549" y="328105"/>
                      <a:pt x="18197" y="317851"/>
                    </a:cubicBezTo>
                    <a:cubicBezTo>
                      <a:pt x="18197" y="317851"/>
                      <a:pt x="18197" y="317851"/>
                      <a:pt x="116041" y="238389"/>
                    </a:cubicBezTo>
                    <a:cubicBezTo>
                      <a:pt x="116041" y="238389"/>
                      <a:pt x="116041" y="238389"/>
                      <a:pt x="139337" y="220445"/>
                    </a:cubicBezTo>
                    <a:cubicBezTo>
                      <a:pt x="139337" y="220445"/>
                      <a:pt x="139337" y="220445"/>
                      <a:pt x="141666" y="217882"/>
                    </a:cubicBezTo>
                    <a:cubicBezTo>
                      <a:pt x="141666" y="217882"/>
                      <a:pt x="141666" y="217882"/>
                      <a:pt x="216214" y="156362"/>
                    </a:cubicBezTo>
                    <a:cubicBezTo>
                      <a:pt x="216214" y="156362"/>
                      <a:pt x="216214" y="156362"/>
                      <a:pt x="223203" y="148672"/>
                    </a:cubicBezTo>
                    <a:cubicBezTo>
                      <a:pt x="223203" y="148672"/>
                      <a:pt x="223203" y="148672"/>
                      <a:pt x="239510" y="138419"/>
                    </a:cubicBezTo>
                    <a:cubicBezTo>
                      <a:pt x="239510" y="138419"/>
                      <a:pt x="239510" y="138419"/>
                      <a:pt x="262806" y="117913"/>
                    </a:cubicBezTo>
                    <a:cubicBezTo>
                      <a:pt x="262806" y="117913"/>
                      <a:pt x="262806" y="117913"/>
                      <a:pt x="283772" y="99969"/>
                    </a:cubicBezTo>
                    <a:cubicBezTo>
                      <a:pt x="293091" y="92279"/>
                      <a:pt x="302409" y="94843"/>
                      <a:pt x="309398" y="102533"/>
                    </a:cubicBezTo>
                    <a:cubicBezTo>
                      <a:pt x="309398" y="102533"/>
                      <a:pt x="309398" y="102533"/>
                      <a:pt x="314057" y="107659"/>
                    </a:cubicBezTo>
                    <a:cubicBezTo>
                      <a:pt x="314057" y="107659"/>
                      <a:pt x="314057" y="107659"/>
                      <a:pt x="337353" y="133292"/>
                    </a:cubicBezTo>
                    <a:cubicBezTo>
                      <a:pt x="337353" y="133292"/>
                      <a:pt x="337353" y="133292"/>
                      <a:pt x="346671" y="140982"/>
                    </a:cubicBezTo>
                    <a:cubicBezTo>
                      <a:pt x="346671" y="140982"/>
                      <a:pt x="346671" y="140982"/>
                      <a:pt x="365308" y="161489"/>
                    </a:cubicBezTo>
                    <a:cubicBezTo>
                      <a:pt x="365308" y="161489"/>
                      <a:pt x="365308" y="161489"/>
                      <a:pt x="383945" y="146109"/>
                    </a:cubicBezTo>
                    <a:cubicBezTo>
                      <a:pt x="383945" y="146109"/>
                      <a:pt x="383945" y="146109"/>
                      <a:pt x="414230" y="120476"/>
                    </a:cubicBezTo>
                    <a:cubicBezTo>
                      <a:pt x="414230" y="120476"/>
                      <a:pt x="414230" y="120476"/>
                      <a:pt x="437526" y="99969"/>
                    </a:cubicBezTo>
                    <a:cubicBezTo>
                      <a:pt x="437526" y="99969"/>
                      <a:pt x="437526" y="99969"/>
                      <a:pt x="477129" y="61520"/>
                    </a:cubicBezTo>
                    <a:cubicBezTo>
                      <a:pt x="477129" y="61520"/>
                      <a:pt x="477129" y="61520"/>
                      <a:pt x="498095" y="43576"/>
                    </a:cubicBezTo>
                    <a:cubicBezTo>
                      <a:pt x="498095" y="43576"/>
                      <a:pt x="498095" y="43576"/>
                      <a:pt x="486447" y="43576"/>
                    </a:cubicBezTo>
                    <a:cubicBezTo>
                      <a:pt x="486447" y="43576"/>
                      <a:pt x="486447" y="43576"/>
                      <a:pt x="463151" y="43576"/>
                    </a:cubicBezTo>
                    <a:cubicBezTo>
                      <a:pt x="460822" y="43576"/>
                      <a:pt x="458492" y="43576"/>
                      <a:pt x="456163" y="41013"/>
                    </a:cubicBezTo>
                    <a:cubicBezTo>
                      <a:pt x="449174" y="38450"/>
                      <a:pt x="442185" y="30760"/>
                      <a:pt x="442185" y="20506"/>
                    </a:cubicBezTo>
                    <a:cubicBezTo>
                      <a:pt x="442185" y="12816"/>
                      <a:pt x="446844" y="5127"/>
                      <a:pt x="453833" y="2563"/>
                    </a:cubicBezTo>
                    <a:cubicBezTo>
                      <a:pt x="453833" y="2563"/>
                      <a:pt x="456163" y="2563"/>
                      <a:pt x="456163" y="2563"/>
                    </a:cubicBezTo>
                    <a:cubicBezTo>
                      <a:pt x="458492" y="0"/>
                      <a:pt x="460822" y="0"/>
                      <a:pt x="4631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defTabSz="913765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2255" y="4652645"/>
            <a:ext cx="11910695" cy="898525"/>
            <a:chOff x="748" y="6870"/>
            <a:chExt cx="18757" cy="1415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748" y="6870"/>
              <a:ext cx="17062" cy="1412"/>
              <a:chOff x="949774" y="5192437"/>
              <a:chExt cx="9370739" cy="1087000"/>
            </a:xfrm>
          </p:grpSpPr>
          <p:sp>
            <p:nvSpPr>
              <p:cNvPr id="87" name="Notched Right Arrow 32"/>
              <p:cNvSpPr/>
              <p:nvPr/>
            </p:nvSpPr>
            <p:spPr>
              <a:xfrm rot="10800000">
                <a:off x="949774" y="5192437"/>
                <a:ext cx="9370739" cy="1087000"/>
              </a:xfrm>
              <a:prstGeom prst="notchedRightArrow">
                <a:avLst>
                  <a:gd name="adj1" fmla="val 100000"/>
                  <a:gd name="adj2" fmla="val 46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en-US" sz="355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36"/>
              <p:cNvSpPr>
                <a:spLocks noChangeAspect="1"/>
              </p:cNvSpPr>
              <p:nvPr/>
            </p:nvSpPr>
            <p:spPr>
              <a:xfrm>
                <a:off x="1337222" y="5388816"/>
                <a:ext cx="694248" cy="694244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r>
                  <a:rPr lang="en-US" sz="20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04</a:t>
                </a:r>
                <a:endParaRPr lang="en-US" sz="2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4" name="TextBox 59"/>
            <p:cNvSpPr txBox="1">
              <a:spLocks noChangeArrowheads="1"/>
            </p:cNvSpPr>
            <p:nvPr/>
          </p:nvSpPr>
          <p:spPr bwMode="auto">
            <a:xfrm flipH="1">
              <a:off x="2956" y="7025"/>
              <a:ext cx="13902" cy="1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indent="408305" fontAlgn="base"/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如需申报企业提供纸质材料时，递交资料统一使用</a:t>
              </a:r>
              <a:r>
                <a:rPr lang="en-US" altLang="zh-CN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A4</a:t>
              </a:r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纸张，并逐页加盖单位鲜章</a:t>
              </a:r>
              <a:endParaRPr lang="en-US" altLang="ko-KR" sz="20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rot="0">
              <a:off x="17463" y="6871"/>
              <a:ext cx="2042" cy="1414"/>
              <a:chOff x="10041340" y="5162064"/>
              <a:chExt cx="2150661" cy="1087001"/>
            </a:xfrm>
          </p:grpSpPr>
          <p:sp>
            <p:nvSpPr>
              <p:cNvPr id="69" name="任意多边形 68"/>
              <p:cNvSpPr/>
              <p:nvPr/>
            </p:nvSpPr>
            <p:spPr>
              <a:xfrm rot="5400000">
                <a:off x="10573170" y="4630234"/>
                <a:ext cx="1087001" cy="2150661"/>
              </a:xfrm>
              <a:custGeom>
                <a:avLst/>
                <a:gdLst>
                  <a:gd name="connsiteX0" fmla="*/ 0 w 1087001"/>
                  <a:gd name="connsiteY0" fmla="*/ 1651026 h 2150661"/>
                  <a:gd name="connsiteX1" fmla="*/ 0 w 1087001"/>
                  <a:gd name="connsiteY1" fmla="*/ 0 h 2150661"/>
                  <a:gd name="connsiteX2" fmla="*/ 1087001 w 1087001"/>
                  <a:gd name="connsiteY2" fmla="*/ 0 h 2150661"/>
                  <a:gd name="connsiteX3" fmla="*/ 1087001 w 1087001"/>
                  <a:gd name="connsiteY3" fmla="*/ 1720529 h 2150661"/>
                  <a:gd name="connsiteX4" fmla="*/ 1087000 w 1087001"/>
                  <a:gd name="connsiteY4" fmla="*/ 1720530 h 2150661"/>
                  <a:gd name="connsiteX5" fmla="*/ 1087000 w 1087001"/>
                  <a:gd name="connsiteY5" fmla="*/ 1651026 h 2150661"/>
                  <a:gd name="connsiteX6" fmla="*/ 546488 w 1087001"/>
                  <a:gd name="connsiteY6" fmla="*/ 2148297 h 2150661"/>
                  <a:gd name="connsiteX7" fmla="*/ 543501 w 1087001"/>
                  <a:gd name="connsiteY7" fmla="*/ 2150661 h 2150661"/>
                  <a:gd name="connsiteX8" fmla="*/ 540500 w 1087001"/>
                  <a:gd name="connsiteY8" fmla="*/ 2148286 h 2150661"/>
                  <a:gd name="connsiteX9" fmla="*/ 0 w 1087001"/>
                  <a:gd name="connsiteY9" fmla="*/ 1651026 h 215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7001" h="2150661">
                    <a:moveTo>
                      <a:pt x="0" y="1651026"/>
                    </a:moveTo>
                    <a:lnTo>
                      <a:pt x="0" y="0"/>
                    </a:lnTo>
                    <a:lnTo>
                      <a:pt x="1087001" y="0"/>
                    </a:lnTo>
                    <a:lnTo>
                      <a:pt x="1087001" y="1720529"/>
                    </a:lnTo>
                    <a:lnTo>
                      <a:pt x="1087000" y="1720530"/>
                    </a:lnTo>
                    <a:lnTo>
                      <a:pt x="1087000" y="1651026"/>
                    </a:lnTo>
                    <a:lnTo>
                      <a:pt x="546488" y="2148297"/>
                    </a:lnTo>
                    <a:lnTo>
                      <a:pt x="543501" y="2150661"/>
                    </a:lnTo>
                    <a:lnTo>
                      <a:pt x="540500" y="2148286"/>
                    </a:lnTo>
                    <a:lnTo>
                      <a:pt x="0" y="16510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rtlCol="0" anchor="ctr">
                <a:noAutofit/>
              </a:bodyPr>
              <a:lstStyle/>
              <a:p>
                <a:pPr algn="ctr" defTabSz="913765"/>
                <a:endParaRPr lang="en-US" sz="426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168"/>
              <p:cNvSpPr>
                <a:spLocks noChangeAspect="1" noEditPoints="1"/>
              </p:cNvSpPr>
              <p:nvPr/>
            </p:nvSpPr>
            <p:spPr bwMode="auto">
              <a:xfrm>
                <a:off x="10755422" y="5420286"/>
                <a:ext cx="626245" cy="570557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1590" y="1242695"/>
            <a:ext cx="11948160" cy="1243965"/>
            <a:chOff x="299" y="1884"/>
            <a:chExt cx="18816" cy="1959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2037" y="1884"/>
              <a:ext cx="17079" cy="1543"/>
              <a:chOff x="1855445" y="1397359"/>
              <a:chExt cx="9370739" cy="1087001"/>
            </a:xfrm>
            <a:solidFill>
              <a:srgbClr val="FFC000"/>
            </a:solidFill>
          </p:grpSpPr>
          <p:sp>
            <p:nvSpPr>
              <p:cNvPr id="42" name="Notched Right Arrow 20"/>
              <p:cNvSpPr/>
              <p:nvPr/>
            </p:nvSpPr>
            <p:spPr>
              <a:xfrm>
                <a:off x="1855445" y="1397359"/>
                <a:ext cx="9370739" cy="1087001"/>
              </a:xfrm>
              <a:prstGeom prst="notchedRightArrow">
                <a:avLst>
                  <a:gd name="adj1" fmla="val 100000"/>
                  <a:gd name="adj2" fmla="val 4600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en-US" sz="355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Oval 28"/>
              <p:cNvSpPr>
                <a:spLocks noChangeAspect="1"/>
              </p:cNvSpPr>
              <p:nvPr/>
            </p:nvSpPr>
            <p:spPr>
              <a:xfrm>
                <a:off x="10150853" y="1593737"/>
                <a:ext cx="694248" cy="694244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r>
                  <a:rPr lang="en-US" sz="2000" dirty="0" smtClean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en-US" sz="2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55" name="TextBox 59"/>
            <p:cNvSpPr txBox="1">
              <a:spLocks noChangeArrowheads="1"/>
            </p:cNvSpPr>
            <p:nvPr/>
          </p:nvSpPr>
          <p:spPr bwMode="auto">
            <a:xfrm flipH="1">
              <a:off x="2719" y="1925"/>
              <a:ext cx="14573" cy="1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3765">
                <a:defRPr/>
              </a:pPr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注册资料必须按照相关填报说明填写、上传。所有注册材料及网上填报信息必须真实、有效，符合</a:t>
              </a:r>
              <a:r>
                <a:rPr lang="en-US" altLang="zh-CN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《</a:t>
              </a:r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陕西省医用耗材网上阳光采购配送工作管理办法</a:t>
              </a:r>
              <a:r>
                <a:rPr lang="en-US" altLang="zh-CN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》</a:t>
              </a:r>
              <a:r>
                <a:rPr lang="zh-CN" altLang="en-US" sz="20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  <a:sym typeface="黑体" panose="02010609060101010101" charset="-122"/>
                </a:rPr>
                <a:t>及相关通知要求</a:t>
              </a:r>
              <a:endParaRPr lang="zh-CN" altLang="en-US" sz="2000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黑体" panose="02010609060101010101" charset="-122"/>
              </a:endParaRPr>
            </a:p>
            <a:p>
              <a:pPr defTabSz="913765">
                <a:defRPr/>
              </a:pPr>
              <a:endParaRPr lang="en-US" altLang="ko-KR" sz="1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 rot="0">
              <a:off x="299" y="1884"/>
              <a:ext cx="2131" cy="1543"/>
              <a:chOff x="1" y="1429445"/>
              <a:chExt cx="2135209" cy="1087000"/>
            </a:xfrm>
            <a:solidFill>
              <a:srgbClr val="FFC000"/>
            </a:solidFill>
          </p:grpSpPr>
          <p:sp>
            <p:nvSpPr>
              <p:cNvPr id="45" name="任意多边形 44"/>
              <p:cNvSpPr/>
              <p:nvPr/>
            </p:nvSpPr>
            <p:spPr>
              <a:xfrm rot="16200000">
                <a:off x="524106" y="905340"/>
                <a:ext cx="1087000" cy="2135209"/>
              </a:xfrm>
              <a:custGeom>
                <a:avLst/>
                <a:gdLst>
                  <a:gd name="connsiteX0" fmla="*/ 1087000 w 1087000"/>
                  <a:gd name="connsiteY0" fmla="*/ 0 h 2135209"/>
                  <a:gd name="connsiteX1" fmla="*/ 1087000 w 1087000"/>
                  <a:gd name="connsiteY1" fmla="*/ 1635178 h 2135209"/>
                  <a:gd name="connsiteX2" fmla="*/ 543500 w 1087000"/>
                  <a:gd name="connsiteY2" fmla="*/ 2135209 h 2135209"/>
                  <a:gd name="connsiteX3" fmla="*/ 0 w 1087000"/>
                  <a:gd name="connsiteY3" fmla="*/ 1635178 h 2135209"/>
                  <a:gd name="connsiteX4" fmla="*/ 0 w 1087000"/>
                  <a:gd name="connsiteY4" fmla="*/ 0 h 2135209"/>
                  <a:gd name="connsiteX5" fmla="*/ 1087000 w 1087000"/>
                  <a:gd name="connsiteY5" fmla="*/ 0 h 21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000" h="2135209">
                    <a:moveTo>
                      <a:pt x="1087000" y="0"/>
                    </a:moveTo>
                    <a:lnTo>
                      <a:pt x="1087000" y="1635178"/>
                    </a:lnTo>
                    <a:lnTo>
                      <a:pt x="543500" y="2135209"/>
                    </a:lnTo>
                    <a:lnTo>
                      <a:pt x="0" y="1635178"/>
                    </a:lnTo>
                    <a:lnTo>
                      <a:pt x="0" y="0"/>
                    </a:lnTo>
                    <a:lnTo>
                      <a:pt x="1087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wrap="square" rtlCol="0" anchor="ctr">
                <a:noAutofit/>
              </a:bodyPr>
              <a:lstStyle/>
              <a:p>
                <a:pPr algn="ctr" defTabSz="913765"/>
                <a:endParaRPr lang="en-US" sz="586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 bwMode="auto">
              <a:xfrm>
                <a:off x="786724" y="1653765"/>
                <a:ext cx="658017" cy="638359"/>
              </a:xfrm>
              <a:custGeom>
                <a:avLst/>
                <a:gdLst>
                  <a:gd name="connsiteX0" fmla="*/ 262805 w 519288"/>
                  <a:gd name="connsiteY0" fmla="*/ 111558 h 503774"/>
                  <a:gd name="connsiteX1" fmla="*/ 439744 w 519288"/>
                  <a:gd name="connsiteY1" fmla="*/ 276036 h 503774"/>
                  <a:gd name="connsiteX2" fmla="*/ 439744 w 519288"/>
                  <a:gd name="connsiteY2" fmla="*/ 484796 h 503774"/>
                  <a:gd name="connsiteX3" fmla="*/ 433425 w 519288"/>
                  <a:gd name="connsiteY3" fmla="*/ 503774 h 503774"/>
                  <a:gd name="connsiteX4" fmla="*/ 414467 w 519288"/>
                  <a:gd name="connsiteY4" fmla="*/ 503774 h 503774"/>
                  <a:gd name="connsiteX5" fmla="*/ 319678 w 519288"/>
                  <a:gd name="connsiteY5" fmla="*/ 503774 h 503774"/>
                  <a:gd name="connsiteX6" fmla="*/ 313359 w 519288"/>
                  <a:gd name="connsiteY6" fmla="*/ 503774 h 503774"/>
                  <a:gd name="connsiteX7" fmla="*/ 307040 w 519288"/>
                  <a:gd name="connsiteY7" fmla="*/ 497448 h 503774"/>
                  <a:gd name="connsiteX8" fmla="*/ 307040 w 519288"/>
                  <a:gd name="connsiteY8" fmla="*/ 396231 h 503774"/>
                  <a:gd name="connsiteX9" fmla="*/ 212251 w 519288"/>
                  <a:gd name="connsiteY9" fmla="*/ 396231 h 503774"/>
                  <a:gd name="connsiteX10" fmla="*/ 212251 w 519288"/>
                  <a:gd name="connsiteY10" fmla="*/ 497448 h 503774"/>
                  <a:gd name="connsiteX11" fmla="*/ 212251 w 519288"/>
                  <a:gd name="connsiteY11" fmla="*/ 503774 h 503774"/>
                  <a:gd name="connsiteX12" fmla="*/ 199612 w 519288"/>
                  <a:gd name="connsiteY12" fmla="*/ 503774 h 503774"/>
                  <a:gd name="connsiteX13" fmla="*/ 104823 w 519288"/>
                  <a:gd name="connsiteY13" fmla="*/ 503774 h 503774"/>
                  <a:gd name="connsiteX14" fmla="*/ 92185 w 519288"/>
                  <a:gd name="connsiteY14" fmla="*/ 503774 h 503774"/>
                  <a:gd name="connsiteX15" fmla="*/ 79546 w 519288"/>
                  <a:gd name="connsiteY15" fmla="*/ 484796 h 503774"/>
                  <a:gd name="connsiteX16" fmla="*/ 79546 w 519288"/>
                  <a:gd name="connsiteY16" fmla="*/ 276036 h 503774"/>
                  <a:gd name="connsiteX17" fmla="*/ 259644 w 519288"/>
                  <a:gd name="connsiteY17" fmla="*/ 0 h 503774"/>
                  <a:gd name="connsiteX18" fmla="*/ 281809 w 519288"/>
                  <a:gd name="connsiteY18" fmla="*/ 9516 h 503774"/>
                  <a:gd name="connsiteX19" fmla="*/ 370468 w 519288"/>
                  <a:gd name="connsiteY19" fmla="*/ 91992 h 503774"/>
                  <a:gd name="connsiteX20" fmla="*/ 370468 w 519288"/>
                  <a:gd name="connsiteY20" fmla="*/ 22205 h 503774"/>
                  <a:gd name="connsiteX21" fmla="*/ 383134 w 519288"/>
                  <a:gd name="connsiteY21" fmla="*/ 9516 h 503774"/>
                  <a:gd name="connsiteX22" fmla="*/ 414798 w 519288"/>
                  <a:gd name="connsiteY22" fmla="*/ 9516 h 503774"/>
                  <a:gd name="connsiteX23" fmla="*/ 427463 w 519288"/>
                  <a:gd name="connsiteY23" fmla="*/ 22205 h 503774"/>
                  <a:gd name="connsiteX24" fmla="*/ 427463 w 519288"/>
                  <a:gd name="connsiteY24" fmla="*/ 142746 h 503774"/>
                  <a:gd name="connsiteX25" fmla="*/ 509789 w 519288"/>
                  <a:gd name="connsiteY25" fmla="*/ 218877 h 503774"/>
                  <a:gd name="connsiteX26" fmla="*/ 509789 w 519288"/>
                  <a:gd name="connsiteY26" fmla="*/ 269631 h 503774"/>
                  <a:gd name="connsiteX27" fmla="*/ 465460 w 519288"/>
                  <a:gd name="connsiteY27" fmla="*/ 269631 h 503774"/>
                  <a:gd name="connsiteX28" fmla="*/ 262810 w 519288"/>
                  <a:gd name="connsiteY28" fmla="*/ 79303 h 503774"/>
                  <a:gd name="connsiteX29" fmla="*/ 60161 w 519288"/>
                  <a:gd name="connsiteY29" fmla="*/ 269631 h 503774"/>
                  <a:gd name="connsiteX30" fmla="*/ 34830 w 519288"/>
                  <a:gd name="connsiteY30" fmla="*/ 275975 h 503774"/>
                  <a:gd name="connsiteX31" fmla="*/ 9499 w 519288"/>
                  <a:gd name="connsiteY31" fmla="*/ 269631 h 503774"/>
                  <a:gd name="connsiteX32" fmla="*/ 9499 w 519288"/>
                  <a:gd name="connsiteY32" fmla="*/ 218877 h 503774"/>
                  <a:gd name="connsiteX33" fmla="*/ 237479 w 519288"/>
                  <a:gd name="connsiteY33" fmla="*/ 9516 h 503774"/>
                  <a:gd name="connsiteX34" fmla="*/ 259644 w 519288"/>
                  <a:gd name="connsiteY34" fmla="*/ 0 h 50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19288" h="503774">
                    <a:moveTo>
                      <a:pt x="262805" y="111558"/>
                    </a:moveTo>
                    <a:cubicBezTo>
                      <a:pt x="262805" y="111558"/>
                      <a:pt x="262805" y="111558"/>
                      <a:pt x="439744" y="276036"/>
                    </a:cubicBezTo>
                    <a:cubicBezTo>
                      <a:pt x="439744" y="276036"/>
                      <a:pt x="439744" y="276036"/>
                      <a:pt x="439744" y="484796"/>
                    </a:cubicBezTo>
                    <a:cubicBezTo>
                      <a:pt x="439744" y="497448"/>
                      <a:pt x="433425" y="503774"/>
                      <a:pt x="433425" y="503774"/>
                    </a:cubicBezTo>
                    <a:cubicBezTo>
                      <a:pt x="427106" y="503774"/>
                      <a:pt x="420786" y="503774"/>
                      <a:pt x="414467" y="503774"/>
                    </a:cubicBezTo>
                    <a:cubicBezTo>
                      <a:pt x="414467" y="503774"/>
                      <a:pt x="414467" y="503774"/>
                      <a:pt x="319678" y="503774"/>
                    </a:cubicBezTo>
                    <a:cubicBezTo>
                      <a:pt x="319678" y="503774"/>
                      <a:pt x="313359" y="503774"/>
                      <a:pt x="313359" y="503774"/>
                    </a:cubicBezTo>
                    <a:cubicBezTo>
                      <a:pt x="313359" y="503774"/>
                      <a:pt x="307040" y="497448"/>
                      <a:pt x="307040" y="497448"/>
                    </a:cubicBezTo>
                    <a:cubicBezTo>
                      <a:pt x="307040" y="497448"/>
                      <a:pt x="307040" y="497448"/>
                      <a:pt x="307040" y="396231"/>
                    </a:cubicBezTo>
                    <a:cubicBezTo>
                      <a:pt x="307040" y="396231"/>
                      <a:pt x="307040" y="396231"/>
                      <a:pt x="212251" y="396231"/>
                    </a:cubicBezTo>
                    <a:cubicBezTo>
                      <a:pt x="212251" y="396231"/>
                      <a:pt x="212251" y="396231"/>
                      <a:pt x="212251" y="497448"/>
                    </a:cubicBezTo>
                    <a:cubicBezTo>
                      <a:pt x="212251" y="497448"/>
                      <a:pt x="212251" y="503774"/>
                      <a:pt x="212251" y="503774"/>
                    </a:cubicBezTo>
                    <a:cubicBezTo>
                      <a:pt x="205931" y="503774"/>
                      <a:pt x="205931" y="503774"/>
                      <a:pt x="199612" y="503774"/>
                    </a:cubicBezTo>
                    <a:cubicBezTo>
                      <a:pt x="199612" y="503774"/>
                      <a:pt x="199612" y="503774"/>
                      <a:pt x="104823" y="503774"/>
                    </a:cubicBezTo>
                    <a:cubicBezTo>
                      <a:pt x="98504" y="503774"/>
                      <a:pt x="98504" y="503774"/>
                      <a:pt x="92185" y="503774"/>
                    </a:cubicBezTo>
                    <a:cubicBezTo>
                      <a:pt x="85865" y="503774"/>
                      <a:pt x="79546" y="497448"/>
                      <a:pt x="79546" y="484796"/>
                    </a:cubicBezTo>
                    <a:cubicBezTo>
                      <a:pt x="79546" y="484796"/>
                      <a:pt x="79546" y="484796"/>
                      <a:pt x="79546" y="276036"/>
                    </a:cubicBezTo>
                    <a:close/>
                    <a:moveTo>
                      <a:pt x="259644" y="0"/>
                    </a:moveTo>
                    <a:cubicBezTo>
                      <a:pt x="267560" y="0"/>
                      <a:pt x="275476" y="3172"/>
                      <a:pt x="281809" y="9516"/>
                    </a:cubicBezTo>
                    <a:cubicBezTo>
                      <a:pt x="281809" y="9516"/>
                      <a:pt x="281809" y="9516"/>
                      <a:pt x="370468" y="91992"/>
                    </a:cubicBezTo>
                    <a:cubicBezTo>
                      <a:pt x="370468" y="91992"/>
                      <a:pt x="370468" y="91992"/>
                      <a:pt x="370468" y="22205"/>
                    </a:cubicBezTo>
                    <a:cubicBezTo>
                      <a:pt x="370468" y="15861"/>
                      <a:pt x="376801" y="9516"/>
                      <a:pt x="383134" y="9516"/>
                    </a:cubicBezTo>
                    <a:cubicBezTo>
                      <a:pt x="383134" y="9516"/>
                      <a:pt x="383134" y="9516"/>
                      <a:pt x="414798" y="9516"/>
                    </a:cubicBezTo>
                    <a:cubicBezTo>
                      <a:pt x="421130" y="9516"/>
                      <a:pt x="427463" y="15861"/>
                      <a:pt x="427463" y="22205"/>
                    </a:cubicBezTo>
                    <a:cubicBezTo>
                      <a:pt x="427463" y="22205"/>
                      <a:pt x="427463" y="22205"/>
                      <a:pt x="427463" y="142746"/>
                    </a:cubicBezTo>
                    <a:cubicBezTo>
                      <a:pt x="427463" y="142746"/>
                      <a:pt x="427463" y="142746"/>
                      <a:pt x="509789" y="218877"/>
                    </a:cubicBezTo>
                    <a:cubicBezTo>
                      <a:pt x="522455" y="231565"/>
                      <a:pt x="522455" y="250598"/>
                      <a:pt x="509789" y="269631"/>
                    </a:cubicBezTo>
                    <a:cubicBezTo>
                      <a:pt x="503457" y="282319"/>
                      <a:pt x="478126" y="282319"/>
                      <a:pt x="465460" y="269631"/>
                    </a:cubicBezTo>
                    <a:cubicBezTo>
                      <a:pt x="465460" y="269631"/>
                      <a:pt x="465460" y="269631"/>
                      <a:pt x="262810" y="79303"/>
                    </a:cubicBezTo>
                    <a:cubicBezTo>
                      <a:pt x="262810" y="79303"/>
                      <a:pt x="262810" y="79303"/>
                      <a:pt x="60161" y="269631"/>
                    </a:cubicBezTo>
                    <a:cubicBezTo>
                      <a:pt x="53828" y="275975"/>
                      <a:pt x="41163" y="275975"/>
                      <a:pt x="34830" y="275975"/>
                    </a:cubicBezTo>
                    <a:cubicBezTo>
                      <a:pt x="28497" y="275975"/>
                      <a:pt x="15831" y="275975"/>
                      <a:pt x="9499" y="269631"/>
                    </a:cubicBezTo>
                    <a:cubicBezTo>
                      <a:pt x="-3167" y="250598"/>
                      <a:pt x="-3167" y="231565"/>
                      <a:pt x="9499" y="218877"/>
                    </a:cubicBezTo>
                    <a:cubicBezTo>
                      <a:pt x="9499" y="218877"/>
                      <a:pt x="9499" y="218877"/>
                      <a:pt x="237479" y="9516"/>
                    </a:cubicBezTo>
                    <a:cubicBezTo>
                      <a:pt x="243812" y="3172"/>
                      <a:pt x="251728" y="0"/>
                      <a:pt x="2596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3765"/>
                <a:endParaRPr lang="zh-CN" altLang="en-US" sz="142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13335" y="5732780"/>
            <a:ext cx="11912600" cy="890270"/>
            <a:chOff x="186" y="9028"/>
            <a:chExt cx="18760" cy="1402"/>
          </a:xfrm>
        </p:grpSpPr>
        <p:grpSp>
          <p:nvGrpSpPr>
            <p:cNvPr id="33" name="组合 32"/>
            <p:cNvGrpSpPr/>
            <p:nvPr/>
          </p:nvGrpSpPr>
          <p:grpSpPr>
            <a:xfrm rot="10800000">
              <a:off x="1868" y="9028"/>
              <a:ext cx="17078" cy="1401"/>
              <a:chOff x="1381876" y="5192437"/>
              <a:chExt cx="9370739" cy="1087000"/>
            </a:xfrm>
          </p:grpSpPr>
          <p:sp>
            <p:nvSpPr>
              <p:cNvPr id="34" name="Notched Right Arrow 32"/>
              <p:cNvSpPr/>
              <p:nvPr/>
            </p:nvSpPr>
            <p:spPr>
              <a:xfrm rot="10800000">
                <a:off x="1381876" y="5192437"/>
                <a:ext cx="9370739" cy="1087000"/>
              </a:xfrm>
              <a:prstGeom prst="notchedRightArrow">
                <a:avLst>
                  <a:gd name="adj1" fmla="val 100000"/>
                  <a:gd name="adj2" fmla="val 46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en-US" sz="355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Oval 36"/>
              <p:cNvSpPr>
                <a:spLocks noChangeAspect="1"/>
              </p:cNvSpPr>
              <p:nvPr/>
            </p:nvSpPr>
            <p:spPr>
              <a:xfrm rot="10800000">
                <a:off x="1704352" y="5388816"/>
                <a:ext cx="694248" cy="694244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r>
                  <a:rPr lang="en-US" sz="20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05</a:t>
                </a:r>
                <a:endParaRPr lang="en-US" sz="2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 rot="0">
              <a:off x="186" y="9028"/>
              <a:ext cx="14397" cy="1402"/>
              <a:chOff x="482" y="8464"/>
              <a:chExt cx="14397" cy="1402"/>
            </a:xfrm>
          </p:grpSpPr>
          <p:sp>
            <p:nvSpPr>
              <p:cNvPr id="37" name="TextBox 59"/>
              <p:cNvSpPr txBox="1">
                <a:spLocks noChangeArrowheads="1"/>
              </p:cNvSpPr>
              <p:nvPr/>
            </p:nvSpPr>
            <p:spPr bwMode="auto">
              <a:xfrm flipH="1">
                <a:off x="2956" y="8910"/>
                <a:ext cx="11923" cy="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31" tIns="45716" rIns="91431" bIns="45716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/>
                <a:r>
                  <a:rPr lang="zh-CN" altLang="en-US" sz="200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仿宋" panose="02010609060101010101" charset="-122"/>
                    <a:ea typeface="仿宋" panose="02010609060101010101" charset="-122"/>
                    <a:sym typeface="黑体" panose="02010609060101010101" charset="-122"/>
                  </a:rPr>
                  <a:t>未按时、按规定上传信息的，按企业自动放弃注册处理</a:t>
                </a:r>
                <a:endParaRPr lang="en-US" altLang="ko-KR" sz="2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 rot="10800000">
                <a:off x="482" y="8464"/>
                <a:ext cx="2078" cy="1402"/>
                <a:chOff x="9848837" y="5204707"/>
                <a:chExt cx="2150661" cy="1087001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 rot="5400000">
                  <a:off x="10380667" y="4672877"/>
                  <a:ext cx="1087001" cy="2150661"/>
                </a:xfrm>
                <a:custGeom>
                  <a:avLst/>
                  <a:gdLst>
                    <a:gd name="connsiteX0" fmla="*/ 0 w 1087001"/>
                    <a:gd name="connsiteY0" fmla="*/ 1651026 h 2150661"/>
                    <a:gd name="connsiteX1" fmla="*/ 0 w 1087001"/>
                    <a:gd name="connsiteY1" fmla="*/ 0 h 2150661"/>
                    <a:gd name="connsiteX2" fmla="*/ 1087001 w 1087001"/>
                    <a:gd name="connsiteY2" fmla="*/ 0 h 2150661"/>
                    <a:gd name="connsiteX3" fmla="*/ 1087001 w 1087001"/>
                    <a:gd name="connsiteY3" fmla="*/ 1720529 h 2150661"/>
                    <a:gd name="connsiteX4" fmla="*/ 1087000 w 1087001"/>
                    <a:gd name="connsiteY4" fmla="*/ 1720530 h 2150661"/>
                    <a:gd name="connsiteX5" fmla="*/ 1087000 w 1087001"/>
                    <a:gd name="connsiteY5" fmla="*/ 1651026 h 2150661"/>
                    <a:gd name="connsiteX6" fmla="*/ 546488 w 1087001"/>
                    <a:gd name="connsiteY6" fmla="*/ 2148297 h 2150661"/>
                    <a:gd name="connsiteX7" fmla="*/ 543501 w 1087001"/>
                    <a:gd name="connsiteY7" fmla="*/ 2150661 h 2150661"/>
                    <a:gd name="connsiteX8" fmla="*/ 540500 w 1087001"/>
                    <a:gd name="connsiteY8" fmla="*/ 2148286 h 2150661"/>
                    <a:gd name="connsiteX9" fmla="*/ 0 w 1087001"/>
                    <a:gd name="connsiteY9" fmla="*/ 1651026 h 2150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7001" h="2150661">
                      <a:moveTo>
                        <a:pt x="0" y="1651026"/>
                      </a:moveTo>
                      <a:lnTo>
                        <a:pt x="0" y="0"/>
                      </a:lnTo>
                      <a:lnTo>
                        <a:pt x="1087001" y="0"/>
                      </a:lnTo>
                      <a:lnTo>
                        <a:pt x="1087001" y="1720529"/>
                      </a:lnTo>
                      <a:lnTo>
                        <a:pt x="1087000" y="1720530"/>
                      </a:lnTo>
                      <a:lnTo>
                        <a:pt x="1087000" y="1651026"/>
                      </a:lnTo>
                      <a:lnTo>
                        <a:pt x="546488" y="2148297"/>
                      </a:lnTo>
                      <a:lnTo>
                        <a:pt x="543501" y="2150661"/>
                      </a:lnTo>
                      <a:lnTo>
                        <a:pt x="540500" y="2148286"/>
                      </a:lnTo>
                      <a:lnTo>
                        <a:pt x="0" y="16510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wrap="square" rtlCol="0" anchor="ctr">
                  <a:noAutofit/>
                </a:bodyPr>
                <a:lstStyle/>
                <a:p>
                  <a:pPr algn="ctr" defTabSz="913765"/>
                  <a:endParaRPr lang="en-US" sz="4265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1" name="Freeform 168"/>
                <p:cNvSpPr>
                  <a:spLocks noChangeAspect="1" noEditPoints="1"/>
                </p:cNvSpPr>
                <p:nvPr/>
              </p:nvSpPr>
              <p:spPr bwMode="auto">
                <a:xfrm>
                  <a:off x="10755422" y="5420286"/>
                  <a:ext cx="626245" cy="570557"/>
                </a:xfrm>
                <a:custGeom>
                  <a:avLst/>
                  <a:gdLst>
                    <a:gd name="T0" fmla="*/ 4 w 94"/>
                    <a:gd name="T1" fmla="*/ 19 h 81"/>
                    <a:gd name="T2" fmla="*/ 46 w 94"/>
                    <a:gd name="T3" fmla="*/ 19 h 81"/>
                    <a:gd name="T4" fmla="*/ 50 w 94"/>
                    <a:gd name="T5" fmla="*/ 16 h 81"/>
                    <a:gd name="T6" fmla="*/ 73 w 94"/>
                    <a:gd name="T7" fmla="*/ 0 h 81"/>
                    <a:gd name="T8" fmla="*/ 73 w 94"/>
                    <a:gd name="T9" fmla="*/ 33 h 81"/>
                    <a:gd name="T10" fmla="*/ 73 w 94"/>
                    <a:gd name="T11" fmla="*/ 66 h 81"/>
                    <a:gd name="T12" fmla="*/ 50 w 94"/>
                    <a:gd name="T13" fmla="*/ 49 h 81"/>
                    <a:gd name="T14" fmla="*/ 46 w 94"/>
                    <a:gd name="T15" fmla="*/ 47 h 81"/>
                    <a:gd name="T16" fmla="*/ 33 w 94"/>
                    <a:gd name="T17" fmla="*/ 47 h 81"/>
                    <a:gd name="T18" fmla="*/ 40 w 94"/>
                    <a:gd name="T19" fmla="*/ 70 h 81"/>
                    <a:gd name="T20" fmla="*/ 45 w 94"/>
                    <a:gd name="T21" fmla="*/ 70 h 81"/>
                    <a:gd name="T22" fmla="*/ 45 w 94"/>
                    <a:gd name="T23" fmla="*/ 81 h 81"/>
                    <a:gd name="T24" fmla="*/ 43 w 94"/>
                    <a:gd name="T25" fmla="*/ 81 h 81"/>
                    <a:gd name="T26" fmla="*/ 21 w 94"/>
                    <a:gd name="T27" fmla="*/ 81 h 81"/>
                    <a:gd name="T28" fmla="*/ 11 w 94"/>
                    <a:gd name="T29" fmla="*/ 47 h 81"/>
                    <a:gd name="T30" fmla="*/ 4 w 94"/>
                    <a:gd name="T31" fmla="*/ 47 h 81"/>
                    <a:gd name="T32" fmla="*/ 4 w 94"/>
                    <a:gd name="T33" fmla="*/ 19 h 81"/>
                    <a:gd name="T34" fmla="*/ 87 w 94"/>
                    <a:gd name="T35" fmla="*/ 23 h 81"/>
                    <a:gd name="T36" fmla="*/ 94 w 94"/>
                    <a:gd name="T37" fmla="*/ 33 h 81"/>
                    <a:gd name="T38" fmla="*/ 87 w 94"/>
                    <a:gd name="T39" fmla="*/ 43 h 81"/>
                    <a:gd name="T40" fmla="*/ 87 w 94"/>
                    <a:gd name="T41" fmla="*/ 66 h 81"/>
                    <a:gd name="T42" fmla="*/ 78 w 94"/>
                    <a:gd name="T43" fmla="*/ 66 h 81"/>
                    <a:gd name="T44" fmla="*/ 78 w 94"/>
                    <a:gd name="T45" fmla="*/ 0 h 81"/>
                    <a:gd name="T46" fmla="*/ 87 w 94"/>
                    <a:gd name="T47" fmla="*/ 0 h 81"/>
                    <a:gd name="T48" fmla="*/ 87 w 94"/>
                    <a:gd name="T49" fmla="*/ 23 h 81"/>
                    <a:gd name="T50" fmla="*/ 46 w 94"/>
                    <a:gd name="T51" fmla="*/ 49 h 81"/>
                    <a:gd name="T52" fmla="*/ 37 w 94"/>
                    <a:gd name="T53" fmla="*/ 49 h 81"/>
                    <a:gd name="T54" fmla="*/ 40 w 94"/>
                    <a:gd name="T55" fmla="*/ 61 h 81"/>
                    <a:gd name="T56" fmla="*/ 43 w 94"/>
                    <a:gd name="T57" fmla="*/ 61 h 81"/>
                    <a:gd name="T58" fmla="*/ 43 w 94"/>
                    <a:gd name="T59" fmla="*/ 57 h 81"/>
                    <a:gd name="T60" fmla="*/ 46 w 94"/>
                    <a:gd name="T61" fmla="*/ 4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4" h="81">
                      <a:moveTo>
                        <a:pt x="4" y="19"/>
                      </a:move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50" y="49"/>
                        <a:pt x="50" y="49"/>
                        <a:pt x="50" y="49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5" y="70"/>
                        <a:pt x="45" y="70"/>
                        <a:pt x="45" y="70"/>
                      </a:cubicBezTo>
                      <a:cubicBezTo>
                        <a:pt x="45" y="81"/>
                        <a:pt x="45" y="81"/>
                        <a:pt x="45" y="81"/>
                      </a:cubicBezTo>
                      <a:cubicBezTo>
                        <a:pt x="43" y="81"/>
                        <a:pt x="43" y="81"/>
                        <a:pt x="43" y="81"/>
                      </a:cubicBezTo>
                      <a:cubicBezTo>
                        <a:pt x="21" y="81"/>
                        <a:pt x="21" y="81"/>
                        <a:pt x="21" y="81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0" y="37"/>
                        <a:pt x="0" y="28"/>
                        <a:pt x="4" y="19"/>
                      </a:cubicBezTo>
                      <a:close/>
                      <a:moveTo>
                        <a:pt x="87" y="23"/>
                      </a:moveTo>
                      <a:cubicBezTo>
                        <a:pt x="91" y="24"/>
                        <a:pt x="94" y="28"/>
                        <a:pt x="94" y="33"/>
                      </a:cubicBezTo>
                      <a:cubicBezTo>
                        <a:pt x="94" y="38"/>
                        <a:pt x="91" y="42"/>
                        <a:pt x="87" y="43"/>
                      </a:cubicBezTo>
                      <a:cubicBezTo>
                        <a:pt x="87" y="66"/>
                        <a:pt x="87" y="66"/>
                        <a:pt x="87" y="66"/>
                      </a:cubicBezTo>
                      <a:cubicBezTo>
                        <a:pt x="78" y="66"/>
                        <a:pt x="78" y="66"/>
                        <a:pt x="78" y="66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7" y="23"/>
                        <a:pt x="87" y="23"/>
                        <a:pt x="87" y="23"/>
                      </a:cubicBezTo>
                      <a:close/>
                      <a:moveTo>
                        <a:pt x="46" y="49"/>
                      </a:move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43" y="61"/>
                        <a:pt x="43" y="61"/>
                        <a:pt x="43" y="61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lnTo>
                        <a:pt x="46" y="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3765"/>
                  <a:endParaRPr lang="zh-CN" altLang="en-US" sz="19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517" name="矩形 27"/>
          <p:cNvSpPr/>
          <p:nvPr/>
        </p:nvSpPr>
        <p:spPr>
          <a:xfrm>
            <a:off x="727075" y="372110"/>
            <a:ext cx="2790825" cy="465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algn="ctr" fontAlgn="base"/>
            <a:r>
              <a:rPr lang="zh-CN" altLang="en-US" sz="28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黑体" panose="02010609060101010101" charset="-122"/>
              </a:rPr>
              <a:t>（二）材料说明</a:t>
            </a:r>
            <a:endParaRPr lang="da-DK" altLang="zh-CN" sz="2800" b="1" strike="noStrike" noProof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8433" name="文本框 23"/>
          <p:cNvSpPr txBox="1"/>
          <p:nvPr/>
        </p:nvSpPr>
        <p:spPr>
          <a:xfrm>
            <a:off x="9055735" y="17780"/>
            <a:ext cx="3092450" cy="528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 fontAlgn="base">
              <a:lnSpc>
                <a:spcPct val="150000"/>
              </a:lnSpc>
            </a:pPr>
            <a:r>
              <a:rPr lang="zh-CN" altLang="en-US" sz="3600" b="1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配送企业注册</a:t>
            </a:r>
            <a:endParaRPr lang="zh-CN" altLang="en-US" sz="3600" b="1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4"/>
          <p:cNvSpPr txBox="1"/>
          <p:nvPr/>
        </p:nvSpPr>
        <p:spPr>
          <a:xfrm>
            <a:off x="719138" y="201930"/>
            <a:ext cx="6208713" cy="685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fontAlgn="base">
              <a:lnSpc>
                <a:spcPct val="15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（三）注册的响应</a:t>
            </a:r>
            <a:endParaRPr lang="zh-CN" altLang="en-US" sz="28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000" strike="noStrike" noProof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内容占位符 3"/>
          <p:cNvSpPr txBox="1">
            <a:spLocks noGrp="1"/>
          </p:cNvSpPr>
          <p:nvPr>
            <p:ph idx="1"/>
          </p:nvPr>
        </p:nvSpPr>
        <p:spPr>
          <a:xfrm>
            <a:off x="1342554" y="2287990"/>
            <a:ext cx="9505057" cy="2739499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0" tIns="72000" rIns="90000" rtlCol="0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7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</a:t>
            </a:r>
            <a:r>
              <a:rPr lang="zh-CN" altLang="en-US" sz="2700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医用耗材经营企业应认真阅读所有相关事项、条款和规则。按照相关通知的要求提交资料，并做出实质性响应。如未按要求提交资料或未做出实质性响应，超过规定期限的，按企业放弃参与配送处理。</a:t>
            </a:r>
            <a:endParaRPr lang="zh-CN" altLang="zh-CN" sz="2600" dirty="0" smtClean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18433" name="文本框 23"/>
          <p:cNvSpPr txBox="1"/>
          <p:nvPr/>
        </p:nvSpPr>
        <p:spPr>
          <a:xfrm>
            <a:off x="9055735" y="17780"/>
            <a:ext cx="3092450" cy="528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 fontAlgn="base">
              <a:lnSpc>
                <a:spcPct val="150000"/>
              </a:lnSpc>
            </a:pPr>
            <a:r>
              <a:rPr lang="zh-CN" altLang="en-US" sz="3600" b="1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配送企业注册</a:t>
            </a:r>
            <a:endParaRPr lang="zh-CN" altLang="en-US" sz="3600" b="1" strike="noStrike" noProof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uiExpand="1" build="p"/>
      <p:bldP spid="225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 flipV="1">
            <a:off x="4475026" y="1933089"/>
            <a:ext cx="0" cy="567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810730" y="1933089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810730" y="1933089"/>
            <a:ext cx="0" cy="214398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10730" y="4077072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475026" y="3509547"/>
            <a:ext cx="0" cy="567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 39"/>
          <p:cNvSpPr/>
          <p:nvPr/>
        </p:nvSpPr>
        <p:spPr>
          <a:xfrm rot="18991052">
            <a:off x="7446391" y="4980183"/>
            <a:ext cx="5249179" cy="699115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8991052">
            <a:off x="9415935" y="3295224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8991052">
            <a:off x="8983885" y="5759051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3"/>
          <p:cNvSpPr txBox="1"/>
          <p:nvPr/>
        </p:nvSpPr>
        <p:spPr>
          <a:xfrm rot="18981674">
            <a:off x="8553188" y="5182869"/>
            <a:ext cx="2697244" cy="6083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配送管理</a:t>
            </a:r>
            <a:endParaRPr lang="zh-CN" altLang="en-US" sz="32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直角三角形 43"/>
          <p:cNvSpPr/>
          <p:nvPr/>
        </p:nvSpPr>
        <p:spPr>
          <a:xfrm rot="5400000">
            <a:off x="0" y="0"/>
            <a:ext cx="1080120" cy="10801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774726" y="1933089"/>
            <a:ext cx="2592288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accent1"/>
                </a:solidFill>
                <a:latin typeface="Impact" panose="020B0806030902050204" pitchFamily="34" charset="0"/>
              </a:rPr>
              <a:t>三</a:t>
            </a:r>
            <a:endParaRPr lang="zh-CN" altLang="en-US" sz="13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18"/>
          <p:cNvSpPr>
            <a:spLocks noChangeArrowheads="1"/>
          </p:cNvSpPr>
          <p:nvPr/>
        </p:nvSpPr>
        <p:spPr bwMode="auto">
          <a:xfrm>
            <a:off x="5505975" y="1772816"/>
            <a:ext cx="273304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配送管理</a:t>
            </a:r>
            <a:endParaRPr lang="zh-CN" altLang="en-US" sz="5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941151" y="2708920"/>
            <a:ext cx="4034375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1340682" y="5748168"/>
            <a:ext cx="594172" cy="1052736"/>
            <a:chOff x="4948238" y="6124575"/>
            <a:chExt cx="528638" cy="936625"/>
          </a:xfrm>
        </p:grpSpPr>
        <p:sp>
          <p:nvSpPr>
            <p:cNvPr id="22" name="Freeform 140"/>
            <p:cNvSpPr/>
            <p:nvPr/>
          </p:nvSpPr>
          <p:spPr bwMode="auto">
            <a:xfrm>
              <a:off x="5121276" y="6219825"/>
              <a:ext cx="136525" cy="120650"/>
            </a:xfrm>
            <a:custGeom>
              <a:avLst/>
              <a:gdLst>
                <a:gd name="T0" fmla="*/ 22 w 86"/>
                <a:gd name="T1" fmla="*/ 0 h 76"/>
                <a:gd name="T2" fmla="*/ 22 w 86"/>
                <a:gd name="T3" fmla="*/ 0 h 76"/>
                <a:gd name="T4" fmla="*/ 0 w 86"/>
                <a:gd name="T5" fmla="*/ 26 h 76"/>
                <a:gd name="T6" fmla="*/ 50 w 86"/>
                <a:gd name="T7" fmla="*/ 76 h 76"/>
                <a:gd name="T8" fmla="*/ 86 w 86"/>
                <a:gd name="T9" fmla="*/ 64 h 76"/>
                <a:gd name="T10" fmla="*/ 22 w 8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22" y="0"/>
                  </a:moveTo>
                  <a:lnTo>
                    <a:pt x="22" y="0"/>
                  </a:lnTo>
                  <a:lnTo>
                    <a:pt x="0" y="26"/>
                  </a:lnTo>
                  <a:lnTo>
                    <a:pt x="50" y="76"/>
                  </a:lnTo>
                  <a:lnTo>
                    <a:pt x="86" y="6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1"/>
            <p:cNvSpPr/>
            <p:nvPr/>
          </p:nvSpPr>
          <p:spPr bwMode="auto">
            <a:xfrm>
              <a:off x="5121276" y="6219825"/>
              <a:ext cx="136525" cy="120650"/>
            </a:xfrm>
            <a:custGeom>
              <a:avLst/>
              <a:gdLst>
                <a:gd name="T0" fmla="*/ 22 w 86"/>
                <a:gd name="T1" fmla="*/ 0 h 76"/>
                <a:gd name="T2" fmla="*/ 22 w 86"/>
                <a:gd name="T3" fmla="*/ 0 h 76"/>
                <a:gd name="T4" fmla="*/ 0 w 86"/>
                <a:gd name="T5" fmla="*/ 26 h 76"/>
                <a:gd name="T6" fmla="*/ 50 w 86"/>
                <a:gd name="T7" fmla="*/ 76 h 76"/>
                <a:gd name="T8" fmla="*/ 86 w 86"/>
                <a:gd name="T9" fmla="*/ 64 h 76"/>
                <a:gd name="T10" fmla="*/ 22 w 8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22" y="0"/>
                  </a:moveTo>
                  <a:lnTo>
                    <a:pt x="22" y="0"/>
                  </a:lnTo>
                  <a:lnTo>
                    <a:pt x="0" y="26"/>
                  </a:lnTo>
                  <a:lnTo>
                    <a:pt x="50" y="76"/>
                  </a:lnTo>
                  <a:lnTo>
                    <a:pt x="86" y="64"/>
                  </a:lnTo>
                  <a:lnTo>
                    <a:pt x="2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876"/>
            <p:cNvSpPr>
              <a:spLocks noChangeArrowheads="1"/>
            </p:cNvSpPr>
            <p:nvPr/>
          </p:nvSpPr>
          <p:spPr bwMode="auto">
            <a:xfrm>
              <a:off x="5232401" y="6657975"/>
              <a:ext cx="34925" cy="34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77"/>
            <p:cNvSpPr/>
            <p:nvPr/>
          </p:nvSpPr>
          <p:spPr bwMode="auto">
            <a:xfrm>
              <a:off x="4994276" y="6718300"/>
              <a:ext cx="438150" cy="292100"/>
            </a:xfrm>
            <a:custGeom>
              <a:avLst/>
              <a:gdLst>
                <a:gd name="T0" fmla="*/ 99 w 138"/>
                <a:gd name="T1" fmla="*/ 1 h 92"/>
                <a:gd name="T2" fmla="*/ 91 w 138"/>
                <a:gd name="T3" fmla="*/ 0 h 92"/>
                <a:gd name="T4" fmla="*/ 50 w 138"/>
                <a:gd name="T5" fmla="*/ 11 h 92"/>
                <a:gd name="T6" fmla="*/ 34 w 138"/>
                <a:gd name="T7" fmla="*/ 11 h 92"/>
                <a:gd name="T8" fmla="*/ 10 w 138"/>
                <a:gd name="T9" fmla="*/ 66 h 92"/>
                <a:gd name="T10" fmla="*/ 20 w 138"/>
                <a:gd name="T11" fmla="*/ 92 h 92"/>
                <a:gd name="T12" fmla="*/ 118 w 138"/>
                <a:gd name="T13" fmla="*/ 92 h 92"/>
                <a:gd name="T14" fmla="*/ 128 w 138"/>
                <a:gd name="T15" fmla="*/ 66 h 92"/>
                <a:gd name="T16" fmla="*/ 99 w 138"/>
                <a:gd name="T17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92">
                  <a:moveTo>
                    <a:pt x="99" y="1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4" y="0"/>
                    <a:pt x="68" y="11"/>
                    <a:pt x="5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6" y="30"/>
                    <a:pt x="16" y="53"/>
                    <a:pt x="10" y="66"/>
                  </a:cubicBezTo>
                  <a:cubicBezTo>
                    <a:pt x="0" y="89"/>
                    <a:pt x="20" y="92"/>
                    <a:pt x="20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18" y="92"/>
                    <a:pt x="138" y="89"/>
                    <a:pt x="128" y="66"/>
                  </a:cubicBezTo>
                  <a:cubicBezTo>
                    <a:pt x="121" y="51"/>
                    <a:pt x="108" y="21"/>
                    <a:pt x="99" y="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4948238" y="6369050"/>
              <a:ext cx="528638" cy="692150"/>
            </a:xfrm>
            <a:custGeom>
              <a:avLst/>
              <a:gdLst>
                <a:gd name="T0" fmla="*/ 113 w 166"/>
                <a:gd name="T1" fmla="*/ 70 h 218"/>
                <a:gd name="T2" fmla="*/ 113 w 166"/>
                <a:gd name="T3" fmla="*/ 29 h 218"/>
                <a:gd name="T4" fmla="*/ 126 w 166"/>
                <a:gd name="T5" fmla="*/ 15 h 218"/>
                <a:gd name="T6" fmla="*/ 112 w 166"/>
                <a:gd name="T7" fmla="*/ 0 h 218"/>
                <a:gd name="T8" fmla="*/ 55 w 166"/>
                <a:gd name="T9" fmla="*/ 0 h 218"/>
                <a:gd name="T10" fmla="*/ 40 w 166"/>
                <a:gd name="T11" fmla="*/ 15 h 218"/>
                <a:gd name="T12" fmla="*/ 53 w 166"/>
                <a:gd name="T13" fmla="*/ 29 h 218"/>
                <a:gd name="T14" fmla="*/ 53 w 166"/>
                <a:gd name="T15" fmla="*/ 70 h 218"/>
                <a:gd name="T16" fmla="*/ 5 w 166"/>
                <a:gd name="T17" fmla="*/ 179 h 218"/>
                <a:gd name="T18" fmla="*/ 0 w 166"/>
                <a:gd name="T19" fmla="*/ 196 h 218"/>
                <a:gd name="T20" fmla="*/ 20 w 166"/>
                <a:gd name="T21" fmla="*/ 218 h 218"/>
                <a:gd name="T22" fmla="*/ 20 w 166"/>
                <a:gd name="T23" fmla="*/ 218 h 218"/>
                <a:gd name="T24" fmla="*/ 146 w 166"/>
                <a:gd name="T25" fmla="*/ 218 h 218"/>
                <a:gd name="T26" fmla="*/ 146 w 166"/>
                <a:gd name="T27" fmla="*/ 218 h 218"/>
                <a:gd name="T28" fmla="*/ 166 w 166"/>
                <a:gd name="T29" fmla="*/ 196 h 218"/>
                <a:gd name="T30" fmla="*/ 162 w 166"/>
                <a:gd name="T31" fmla="*/ 179 h 218"/>
                <a:gd name="T32" fmla="*/ 113 w 166"/>
                <a:gd name="T33" fmla="*/ 70 h 218"/>
                <a:gd name="T34" fmla="*/ 145 w 166"/>
                <a:gd name="T35" fmla="*/ 210 h 218"/>
                <a:gd name="T36" fmla="*/ 21 w 166"/>
                <a:gd name="T37" fmla="*/ 210 h 218"/>
                <a:gd name="T38" fmla="*/ 8 w 166"/>
                <a:gd name="T39" fmla="*/ 196 h 218"/>
                <a:gd name="T40" fmla="*/ 11 w 166"/>
                <a:gd name="T41" fmla="*/ 182 h 218"/>
                <a:gd name="T42" fmla="*/ 60 w 166"/>
                <a:gd name="T43" fmla="*/ 72 h 218"/>
                <a:gd name="T44" fmla="*/ 60 w 166"/>
                <a:gd name="T45" fmla="*/ 72 h 218"/>
                <a:gd name="T46" fmla="*/ 60 w 166"/>
                <a:gd name="T47" fmla="*/ 22 h 218"/>
                <a:gd name="T48" fmla="*/ 55 w 166"/>
                <a:gd name="T49" fmla="*/ 22 h 218"/>
                <a:gd name="T50" fmla="*/ 48 w 166"/>
                <a:gd name="T51" fmla="*/ 15 h 218"/>
                <a:gd name="T52" fmla="*/ 55 w 166"/>
                <a:gd name="T53" fmla="*/ 8 h 218"/>
                <a:gd name="T54" fmla="*/ 112 w 166"/>
                <a:gd name="T55" fmla="*/ 8 h 218"/>
                <a:gd name="T56" fmla="*/ 119 w 166"/>
                <a:gd name="T57" fmla="*/ 15 h 218"/>
                <a:gd name="T58" fmla="*/ 112 w 166"/>
                <a:gd name="T59" fmla="*/ 22 h 218"/>
                <a:gd name="T60" fmla="*/ 106 w 166"/>
                <a:gd name="T61" fmla="*/ 22 h 218"/>
                <a:gd name="T62" fmla="*/ 106 w 166"/>
                <a:gd name="T63" fmla="*/ 72 h 218"/>
                <a:gd name="T64" fmla="*/ 106 w 166"/>
                <a:gd name="T65" fmla="*/ 72 h 218"/>
                <a:gd name="T66" fmla="*/ 155 w 166"/>
                <a:gd name="T67" fmla="*/ 182 h 218"/>
                <a:gd name="T68" fmla="*/ 158 w 166"/>
                <a:gd name="T69" fmla="*/ 196 h 218"/>
                <a:gd name="T70" fmla="*/ 145 w 166"/>
                <a:gd name="T71" fmla="*/ 2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218">
                  <a:moveTo>
                    <a:pt x="113" y="70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21" y="28"/>
                    <a:pt x="126" y="22"/>
                    <a:pt x="126" y="15"/>
                  </a:cubicBezTo>
                  <a:cubicBezTo>
                    <a:pt x="126" y="7"/>
                    <a:pt x="120" y="0"/>
                    <a:pt x="11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7" y="0"/>
                    <a:pt x="40" y="7"/>
                    <a:pt x="40" y="15"/>
                  </a:cubicBezTo>
                  <a:cubicBezTo>
                    <a:pt x="40" y="22"/>
                    <a:pt x="46" y="28"/>
                    <a:pt x="53" y="2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9" y="78"/>
                    <a:pt x="17" y="150"/>
                    <a:pt x="5" y="179"/>
                  </a:cubicBezTo>
                  <a:cubicBezTo>
                    <a:pt x="2" y="185"/>
                    <a:pt x="0" y="191"/>
                    <a:pt x="0" y="196"/>
                  </a:cubicBezTo>
                  <a:cubicBezTo>
                    <a:pt x="1" y="215"/>
                    <a:pt x="20" y="218"/>
                    <a:pt x="20" y="218"/>
                  </a:cubicBezTo>
                  <a:cubicBezTo>
                    <a:pt x="20" y="218"/>
                    <a:pt x="20" y="218"/>
                    <a:pt x="20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7" y="218"/>
                    <a:pt x="165" y="215"/>
                    <a:pt x="166" y="196"/>
                  </a:cubicBezTo>
                  <a:cubicBezTo>
                    <a:pt x="166" y="191"/>
                    <a:pt x="164" y="185"/>
                    <a:pt x="162" y="179"/>
                  </a:cubicBezTo>
                  <a:cubicBezTo>
                    <a:pt x="149" y="150"/>
                    <a:pt x="117" y="78"/>
                    <a:pt x="113" y="70"/>
                  </a:cubicBezTo>
                  <a:moveTo>
                    <a:pt x="145" y="210"/>
                  </a:moveTo>
                  <a:cubicBezTo>
                    <a:pt x="21" y="210"/>
                    <a:pt x="21" y="210"/>
                    <a:pt x="21" y="210"/>
                  </a:cubicBezTo>
                  <a:cubicBezTo>
                    <a:pt x="19" y="210"/>
                    <a:pt x="8" y="208"/>
                    <a:pt x="8" y="196"/>
                  </a:cubicBezTo>
                  <a:cubicBezTo>
                    <a:pt x="8" y="192"/>
                    <a:pt x="9" y="188"/>
                    <a:pt x="11" y="182"/>
                  </a:cubicBezTo>
                  <a:cubicBezTo>
                    <a:pt x="24" y="152"/>
                    <a:pt x="60" y="73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1" y="22"/>
                    <a:pt x="48" y="19"/>
                    <a:pt x="48" y="15"/>
                  </a:cubicBezTo>
                  <a:cubicBezTo>
                    <a:pt x="48" y="11"/>
                    <a:pt x="51" y="8"/>
                    <a:pt x="55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19" y="11"/>
                    <a:pt x="119" y="15"/>
                  </a:cubicBezTo>
                  <a:cubicBezTo>
                    <a:pt x="119" y="19"/>
                    <a:pt x="116" y="22"/>
                    <a:pt x="112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3"/>
                    <a:pt x="142" y="152"/>
                    <a:pt x="155" y="182"/>
                  </a:cubicBezTo>
                  <a:cubicBezTo>
                    <a:pt x="157" y="188"/>
                    <a:pt x="158" y="192"/>
                    <a:pt x="158" y="196"/>
                  </a:cubicBezTo>
                  <a:cubicBezTo>
                    <a:pt x="158" y="208"/>
                    <a:pt x="147" y="210"/>
                    <a:pt x="145" y="21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879"/>
            <p:cNvSpPr>
              <a:spLocks noChangeArrowheads="1"/>
            </p:cNvSpPr>
            <p:nvPr/>
          </p:nvSpPr>
          <p:spPr bwMode="auto">
            <a:xfrm>
              <a:off x="5172076" y="6588125"/>
              <a:ext cx="53975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880"/>
            <p:cNvSpPr>
              <a:spLocks noChangeArrowheads="1"/>
            </p:cNvSpPr>
            <p:nvPr/>
          </p:nvSpPr>
          <p:spPr bwMode="auto">
            <a:xfrm>
              <a:off x="5181601" y="6261100"/>
              <a:ext cx="98425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881"/>
            <p:cNvSpPr>
              <a:spLocks noChangeArrowheads="1"/>
            </p:cNvSpPr>
            <p:nvPr/>
          </p:nvSpPr>
          <p:spPr bwMode="auto">
            <a:xfrm>
              <a:off x="5111751" y="6213475"/>
              <a:ext cx="57150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882"/>
            <p:cNvSpPr>
              <a:spLocks noChangeArrowheads="1"/>
            </p:cNvSpPr>
            <p:nvPr/>
          </p:nvSpPr>
          <p:spPr bwMode="auto">
            <a:xfrm>
              <a:off x="5213351" y="6470650"/>
              <a:ext cx="34925" cy="34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883"/>
            <p:cNvSpPr>
              <a:spLocks noChangeArrowheads="1"/>
            </p:cNvSpPr>
            <p:nvPr/>
          </p:nvSpPr>
          <p:spPr bwMode="auto">
            <a:xfrm>
              <a:off x="5207001" y="6124575"/>
              <a:ext cx="57150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1" grpId="0" bldLvl="0" animBg="1"/>
          <p:bldP spid="42" grpId="0" bldLvl="0" animBg="1"/>
          <p:bldP spid="43" grpId="0"/>
          <p:bldP spid="44" grpId="0" bldLvl="0" animBg="1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1" grpId="0" bldLvl="0" animBg="1"/>
          <p:bldP spid="42" grpId="0" bldLvl="0" animBg="1"/>
          <p:bldP spid="43" grpId="0"/>
          <p:bldP spid="44" grpId="0" bldLvl="0" animBg="1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2024380" y="1305560"/>
            <a:ext cx="8141970" cy="9398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8000" tIns="45720" rIns="91440" bIns="45720" numCol="1" spcCol="0" rtlCol="0" fromWordArt="0" anchor="ctr" anchorCtr="0" forceAA="0" compatLnSpc="1">
            <a:normAutofit/>
          </a:bodyPr>
          <a:p>
            <a:pPr fontAlgn="base"/>
            <a:r>
              <a:rPr lang="zh-CN" altLang="en-US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医用耗材经营企业在省药械集中采购平台注册，按规定报送相关材料。</a:t>
            </a:r>
            <a:endParaRPr lang="zh-CN" altLang="en-US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46200" y="1180148"/>
            <a:ext cx="1165225" cy="1165225"/>
            <a:chOff x="2298700" y="1024341"/>
            <a:chExt cx="1365096" cy="1365096"/>
          </a:xfrm>
        </p:grpSpPr>
        <p:sp>
          <p:nvSpPr>
            <p:cNvPr id="9" name="椭圆 8"/>
            <p:cNvSpPr/>
            <p:nvPr/>
          </p:nvSpPr>
          <p:spPr>
            <a:xfrm>
              <a:off x="2298700" y="1024341"/>
              <a:ext cx="1365096" cy="13650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2416238" y="1141879"/>
              <a:ext cx="1130020" cy="113002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 fontAlgn="base"/>
              <a:r>
                <a:rPr lang="en-US" altLang="zh-CN" sz="2800" strike="noStrike" noProof="1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01</a:t>
              </a:r>
              <a:endPara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3562985" y="2482215"/>
            <a:ext cx="7665085" cy="108267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8000" tIns="45720" rIns="91440" bIns="45720" numCol="1" spcCol="0" rtlCol="0" fromWordArt="0" anchor="ctr" anchorCtr="0" forceAA="0" compatLnSpc="1">
            <a:noAutofit/>
          </a:bodyPr>
          <a:p>
            <a:pPr fontAlgn="base"/>
            <a:r>
              <a:rPr lang="zh-CN" altLang="en-US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生产企业可将医用耗材直接配送到医疗机构，也可委托平台注册的医用耗材经营企业配送，配送企业的确定实行双向选择，所有配送关系的建立必须通过采购平台进行。</a:t>
            </a:r>
            <a:endParaRPr lang="zh-CN" altLang="en-US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81948" y="2396173"/>
            <a:ext cx="1168400" cy="1168400"/>
            <a:chOff x="2520746" y="3252651"/>
            <a:chExt cx="853200" cy="853200"/>
          </a:xfrm>
        </p:grpSpPr>
        <p:sp>
          <p:nvSpPr>
            <p:cNvPr id="26" name="椭圆 25"/>
            <p:cNvSpPr/>
            <p:nvPr/>
          </p:nvSpPr>
          <p:spPr>
            <a:xfrm>
              <a:off x="2520746" y="3252651"/>
              <a:ext cx="853200" cy="853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7" name="椭圆 26"/>
            <p:cNvSpPr/>
            <p:nvPr/>
          </p:nvSpPr>
          <p:spPr>
            <a:xfrm>
              <a:off x="2594209" y="3326114"/>
              <a:ext cx="706275" cy="706275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 fontAlgn="base"/>
              <a:r>
                <a:rPr lang="en-US" altLang="zh-CN" sz="2800" strike="noStrike" noProof="1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02</a:t>
              </a:r>
              <a:endPara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2024380" y="3839845"/>
            <a:ext cx="8140065" cy="948055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8000" tIns="45720" rIns="91440" bIns="45720" numCol="1" spcCol="0" rtlCol="0" fromWordArt="0" anchor="ctr" anchorCtr="0" forceAA="0" compatLnSpc="1">
            <a:normAutofit/>
          </a:bodyPr>
          <a:p>
            <a:pPr fontAlgn="base"/>
            <a:r>
              <a:rPr lang="zh-CN" altLang="en-US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具体配送管理工作按照</a:t>
            </a:r>
            <a:r>
              <a:rPr lang="en-US" altLang="zh-CN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《</a:t>
            </a:r>
            <a:r>
              <a:rPr lang="zh-CN" altLang="en-US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陕西省医用耗材网上阳光采购配送工作管理办法</a:t>
            </a:r>
            <a:r>
              <a:rPr lang="en-US" altLang="zh-CN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》</a:t>
            </a:r>
            <a:r>
              <a:rPr lang="zh-CN" altLang="en-US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执行。</a:t>
            </a:r>
            <a:endParaRPr lang="zh-CN" altLang="en-US" strike="noStrike" noProof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+mn-ea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43343" y="3719195"/>
            <a:ext cx="1166812" cy="1168400"/>
            <a:chOff x="2298700" y="1024341"/>
            <a:chExt cx="1365096" cy="1365096"/>
          </a:xfrm>
        </p:grpSpPr>
        <p:sp>
          <p:nvSpPr>
            <p:cNvPr id="31" name="椭圆 30"/>
            <p:cNvSpPr/>
            <p:nvPr/>
          </p:nvSpPr>
          <p:spPr>
            <a:xfrm>
              <a:off x="2298700" y="1024341"/>
              <a:ext cx="1365096" cy="13650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2416238" y="1141879"/>
              <a:ext cx="1130020" cy="113002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 fontAlgn="base"/>
              <a:r>
                <a:rPr lang="en-US" altLang="zh-CN" sz="2800" strike="noStrike" noProof="1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04</a:t>
              </a:r>
              <a:endPara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3563620" y="5006340"/>
            <a:ext cx="7664450" cy="1066800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8000" tIns="45720" rIns="91440" bIns="45720" numCol="1" spcCol="0" rtlCol="0" fromWordArt="0" anchor="ctr" anchorCtr="0" forceAA="0" compatLnSpc="1">
            <a:noAutofit/>
          </a:bodyPr>
          <a:p>
            <a:pPr fontAlgn="base"/>
            <a:r>
              <a:rPr lang="zh-CN" altLang="en-US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黑体" panose="02010609060101010101" charset="-122"/>
              </a:rPr>
              <a:t>配送企业网上注册工作实行动态管理。对已开展过网上注册的批次，原则上每季度最后一周的周一至周三，进行现场报名网上补充注册，并处理各种日常信息变更。</a:t>
            </a:r>
            <a:endParaRPr lang="zh-CN" altLang="en-US" strike="noStrike" noProof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sym typeface="黑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84170" y="4955540"/>
            <a:ext cx="1166813" cy="1168400"/>
            <a:chOff x="2298700" y="1024341"/>
            <a:chExt cx="1365096" cy="1365096"/>
          </a:xfrm>
        </p:grpSpPr>
        <p:sp>
          <p:nvSpPr>
            <p:cNvPr id="23" name="椭圆 22"/>
            <p:cNvSpPr/>
            <p:nvPr/>
          </p:nvSpPr>
          <p:spPr>
            <a:xfrm>
              <a:off x="2298700" y="1024341"/>
              <a:ext cx="1365096" cy="13650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8" name="椭圆 27"/>
            <p:cNvSpPr/>
            <p:nvPr/>
          </p:nvSpPr>
          <p:spPr>
            <a:xfrm>
              <a:off x="2416238" y="1141879"/>
              <a:ext cx="1130020" cy="113002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 fontAlgn="base"/>
              <a:r>
                <a:rPr lang="en-US" altLang="zh-CN" sz="2800" strike="noStrike" noProof="1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03</a:t>
              </a:r>
              <a:endPara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9779000" y="88265"/>
            <a:ext cx="2362200" cy="652145"/>
          </a:xfrm>
          <a:prstGeom prst="rect">
            <a:avLst/>
          </a:prstGeom>
        </p:spPr>
        <p:txBody>
          <a:bodyPr wrap="square">
            <a:noAutofit/>
          </a:bodyPr>
          <a:p>
            <a:pPr algn="ctr" fontAlgn="base"/>
            <a:r>
              <a:rPr lang="zh-CN" altLang="en-US" sz="36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+mn-ea"/>
              </a:rPr>
              <a:t>配送管理</a:t>
            </a:r>
            <a:endParaRPr lang="zh-CN" altLang="en-US" sz="36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+mn-ea"/>
              <a:sym typeface="+mn-ea"/>
            </a:endParaRPr>
          </a:p>
          <a:p>
            <a:pPr algn="ctr" fontAlgn="base"/>
            <a:endParaRPr lang="zh-CN" altLang="en-US" sz="3200" b="1" strike="noStrike" noProof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9" grpId="0" animBg="1"/>
      <p:bldP spid="21" grpId="0" animBg="1"/>
      <p:bldP spid="3" grpId="1" bldLvl="0" animBg="1"/>
      <p:bldP spid="24" grpId="1" bldLvl="0" animBg="1"/>
      <p:bldP spid="29" grpId="1" bldLvl="0" animBg="1"/>
      <p:bldP spid="21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/>
        </p:nvSpPr>
        <p:spPr>
          <a:xfrm>
            <a:off x="1607820" y="164719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z="9600" strike="noStrike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谢谢大家</a:t>
            </a:r>
            <a:endParaRPr lang="zh-CN" altLang="en-US" sz="9600" strike="noStrike" noProof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78635" y="4417060"/>
            <a:ext cx="8820150" cy="828040"/>
            <a:chOff x="2801" y="6956"/>
            <a:chExt cx="13890" cy="1304"/>
          </a:xfrm>
        </p:grpSpPr>
        <p:cxnSp>
          <p:nvCxnSpPr>
            <p:cNvPr id="7" name="Straight Connector 20@|9FFC:0|FBC:0|LFC:16777215|LBC:16777215"/>
            <p:cNvCxnSpPr/>
            <p:nvPr/>
          </p:nvCxnSpPr>
          <p:spPr>
            <a:xfrm>
              <a:off x="2801" y="7081"/>
              <a:ext cx="55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@|9FFC:0|FBC:0|LFC:16777215|LBC:16777215"/>
            <p:cNvCxnSpPr/>
            <p:nvPr/>
          </p:nvCxnSpPr>
          <p:spPr>
            <a:xfrm>
              <a:off x="10861" y="7081"/>
              <a:ext cx="58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32" name="Freeform 28"/>
            <p:cNvSpPr/>
            <p:nvPr/>
          </p:nvSpPr>
          <p:spPr>
            <a:xfrm>
              <a:off x="8759" y="6956"/>
              <a:ext cx="1875" cy="1305"/>
            </a:xfrm>
            <a:custGeom>
              <a:avLst/>
              <a:gdLst/>
              <a:ahLst/>
              <a:cxnLst>
                <a:cxn ang="0">
                  <a:pos x="2045321001" y="1435814"/>
                </a:cxn>
                <a:cxn ang="0">
                  <a:pos x="1670966886" y="1435814"/>
                </a:cxn>
                <a:cxn ang="0">
                  <a:pos x="1389842998" y="1435814"/>
                </a:cxn>
                <a:cxn ang="0">
                  <a:pos x="1203383341" y="246948098"/>
                </a:cxn>
                <a:cxn ang="0">
                  <a:pos x="1041306546" y="569991165"/>
                </a:cxn>
                <a:cxn ang="0">
                  <a:pos x="884967362" y="881548513"/>
                </a:cxn>
                <a:cxn ang="0">
                  <a:pos x="747273428" y="1157212100"/>
                </a:cxn>
                <a:cxn ang="0">
                  <a:pos x="648306386" y="959079295"/>
                </a:cxn>
                <a:cxn ang="0">
                  <a:pos x="447503495" y="559941261"/>
                </a:cxn>
                <a:cxn ang="0">
                  <a:pos x="289730306" y="244077266"/>
                </a:cxn>
                <a:cxn ang="0">
                  <a:pos x="269649460" y="205311875"/>
                </a:cxn>
                <a:cxn ang="0">
                  <a:pos x="578025811" y="205311875"/>
                </a:cxn>
                <a:cxn ang="0">
                  <a:pos x="695638899" y="205311875"/>
                </a:cxn>
                <a:cxn ang="0">
                  <a:pos x="787434325" y="387651520"/>
                </a:cxn>
                <a:cxn ang="0">
                  <a:pos x="930865075" y="670494177"/>
                </a:cxn>
                <a:cxn ang="0">
                  <a:pos x="1034134928" y="469488948"/>
                </a:cxn>
                <a:cxn ang="0">
                  <a:pos x="1038437740" y="430724353"/>
                </a:cxn>
                <a:cxn ang="0">
                  <a:pos x="902178607" y="159368209"/>
                </a:cxn>
                <a:cxn ang="0">
                  <a:pos x="732930989" y="1435814"/>
                </a:cxn>
                <a:cxn ang="0">
                  <a:pos x="212277319" y="1435814"/>
                </a:cxn>
                <a:cxn ang="0">
                  <a:pos x="43028906" y="21536416"/>
                </a:cxn>
                <a:cxn ang="0">
                  <a:pos x="27251667" y="176597183"/>
                </a:cxn>
                <a:cxn ang="0">
                  <a:pos x="156339183" y="435031000"/>
                </a:cxn>
                <a:cxn ang="0">
                  <a:pos x="357142074" y="835604848"/>
                </a:cxn>
                <a:cxn ang="0">
                  <a:pos x="547905338" y="1216077297"/>
                </a:cxn>
                <a:cxn ang="0">
                  <a:pos x="649741186" y="1418517544"/>
                </a:cxn>
                <a:cxn ang="0">
                  <a:pos x="750142234" y="1487433441"/>
                </a:cxn>
                <a:cxn ang="0">
                  <a:pos x="849109277" y="1409903455"/>
                </a:cxn>
                <a:cxn ang="0">
                  <a:pos x="1025529306" y="1056709883"/>
                </a:cxn>
                <a:cxn ang="0">
                  <a:pos x="1075729830" y="960514313"/>
                </a:cxn>
                <a:cxn ang="0">
                  <a:pos x="1194777719" y="720745285"/>
                </a:cxn>
                <a:cxn ang="0">
                  <a:pos x="1265058293" y="578606050"/>
                </a:cxn>
                <a:cxn ang="0">
                  <a:pos x="1283704338" y="541276473"/>
                </a:cxn>
                <a:cxn ang="0">
                  <a:pos x="1431437900" y="248383912"/>
                </a:cxn>
                <a:cxn ang="0">
                  <a:pos x="1452952751" y="205311875"/>
                </a:cxn>
                <a:cxn ang="0">
                  <a:pos x="1586343078" y="205311875"/>
                </a:cxn>
                <a:cxn ang="0">
                  <a:pos x="1876072589" y="205311875"/>
                </a:cxn>
                <a:cxn ang="0">
                  <a:pos x="1831609676" y="300070835"/>
                </a:cxn>
                <a:cxn ang="0">
                  <a:pos x="1649452831" y="663315106"/>
                </a:cxn>
                <a:cxn ang="0">
                  <a:pos x="1461558373" y="1039480909"/>
                </a:cxn>
                <a:cxn ang="0">
                  <a:pos x="1402751431" y="1154340471"/>
                </a:cxn>
                <a:cxn ang="0">
                  <a:pos x="1339642474" y="1032301838"/>
                </a:cxn>
                <a:cxn ang="0">
                  <a:pos x="1224897397" y="804018528"/>
                </a:cxn>
                <a:cxn ang="0">
                  <a:pos x="1217726575" y="788225368"/>
                </a:cxn>
                <a:cxn ang="0">
                  <a:pos x="1104416298" y="1019380307"/>
                </a:cxn>
                <a:cxn ang="0">
                  <a:pos x="1250715059" y="1309401239"/>
                </a:cxn>
                <a:cxn ang="0">
                  <a:pos x="1430003894" y="1483126794"/>
                </a:cxn>
                <a:cxn ang="0">
                  <a:pos x="1501719269" y="1414210898"/>
                </a:cxn>
                <a:cxn ang="0">
                  <a:pos x="1620766362" y="1177312702"/>
                </a:cxn>
                <a:cxn ang="0">
                  <a:pos x="1828740871" y="760945694"/>
                </a:cxn>
                <a:cxn ang="0">
                  <a:pos x="2033846573" y="354629386"/>
                </a:cxn>
                <a:cxn ang="0">
                  <a:pos x="2135682421" y="150753324"/>
                </a:cxn>
              </a:cxnLst>
              <a:pathLst>
                <a:path w="1497" h="1041">
                  <a:moveTo>
                    <a:pt x="1497" y="68"/>
                  </a:moveTo>
                  <a:cubicBezTo>
                    <a:pt x="1495" y="46"/>
                    <a:pt x="1484" y="25"/>
                    <a:pt x="1466" y="13"/>
                  </a:cubicBezTo>
                  <a:cubicBezTo>
                    <a:pt x="1454" y="5"/>
                    <a:pt x="1440" y="1"/>
                    <a:pt x="1426" y="1"/>
                  </a:cubicBezTo>
                  <a:cubicBezTo>
                    <a:pt x="1420" y="0"/>
                    <a:pt x="1414" y="1"/>
                    <a:pt x="1408" y="1"/>
                  </a:cubicBezTo>
                  <a:cubicBezTo>
                    <a:pt x="1374" y="1"/>
                    <a:pt x="1341" y="1"/>
                    <a:pt x="1307" y="1"/>
                  </a:cubicBezTo>
                  <a:cubicBezTo>
                    <a:pt x="1260" y="1"/>
                    <a:pt x="1213" y="1"/>
                    <a:pt x="1165" y="1"/>
                  </a:cubicBezTo>
                  <a:cubicBezTo>
                    <a:pt x="1122" y="1"/>
                    <a:pt x="1078" y="1"/>
                    <a:pt x="1035" y="1"/>
                  </a:cubicBezTo>
                  <a:cubicBezTo>
                    <a:pt x="1013" y="1"/>
                    <a:pt x="992" y="1"/>
                    <a:pt x="970" y="1"/>
                  </a:cubicBezTo>
                  <a:cubicBezTo>
                    <a:pt x="970" y="1"/>
                    <a:pt x="969" y="1"/>
                    <a:pt x="969" y="1"/>
                  </a:cubicBezTo>
                  <a:cubicBezTo>
                    <a:pt x="942" y="1"/>
                    <a:pt x="917" y="17"/>
                    <a:pt x="905" y="41"/>
                  </a:cubicBezTo>
                  <a:cubicBezTo>
                    <a:pt x="900" y="50"/>
                    <a:pt x="896" y="58"/>
                    <a:pt x="892" y="67"/>
                  </a:cubicBezTo>
                  <a:cubicBezTo>
                    <a:pt x="874" y="102"/>
                    <a:pt x="857" y="137"/>
                    <a:pt x="839" y="172"/>
                  </a:cubicBezTo>
                  <a:cubicBezTo>
                    <a:pt x="824" y="202"/>
                    <a:pt x="808" y="233"/>
                    <a:pt x="793" y="263"/>
                  </a:cubicBezTo>
                  <a:cubicBezTo>
                    <a:pt x="788" y="274"/>
                    <a:pt x="782" y="285"/>
                    <a:pt x="776" y="297"/>
                  </a:cubicBezTo>
                  <a:cubicBezTo>
                    <a:pt x="759" y="330"/>
                    <a:pt x="743" y="364"/>
                    <a:pt x="726" y="397"/>
                  </a:cubicBezTo>
                  <a:cubicBezTo>
                    <a:pt x="708" y="432"/>
                    <a:pt x="691" y="467"/>
                    <a:pt x="673" y="502"/>
                  </a:cubicBezTo>
                  <a:cubicBezTo>
                    <a:pt x="667" y="514"/>
                    <a:pt x="661" y="526"/>
                    <a:pt x="655" y="538"/>
                  </a:cubicBezTo>
                  <a:cubicBezTo>
                    <a:pt x="643" y="563"/>
                    <a:pt x="630" y="589"/>
                    <a:pt x="617" y="614"/>
                  </a:cubicBezTo>
                  <a:cubicBezTo>
                    <a:pt x="598" y="652"/>
                    <a:pt x="579" y="690"/>
                    <a:pt x="560" y="728"/>
                  </a:cubicBezTo>
                  <a:cubicBezTo>
                    <a:pt x="548" y="752"/>
                    <a:pt x="535" y="777"/>
                    <a:pt x="523" y="802"/>
                  </a:cubicBezTo>
                  <a:cubicBezTo>
                    <a:pt x="522" y="803"/>
                    <a:pt x="521" y="804"/>
                    <a:pt x="521" y="806"/>
                  </a:cubicBezTo>
                  <a:cubicBezTo>
                    <a:pt x="518" y="800"/>
                    <a:pt x="515" y="794"/>
                    <a:pt x="512" y="788"/>
                  </a:cubicBezTo>
                  <a:cubicBezTo>
                    <a:pt x="504" y="772"/>
                    <a:pt x="496" y="756"/>
                    <a:pt x="488" y="739"/>
                  </a:cubicBezTo>
                  <a:cubicBezTo>
                    <a:pt x="476" y="716"/>
                    <a:pt x="464" y="692"/>
                    <a:pt x="452" y="668"/>
                  </a:cubicBezTo>
                  <a:cubicBezTo>
                    <a:pt x="437" y="639"/>
                    <a:pt x="423" y="610"/>
                    <a:pt x="408" y="581"/>
                  </a:cubicBezTo>
                  <a:cubicBezTo>
                    <a:pt x="392" y="550"/>
                    <a:pt x="376" y="518"/>
                    <a:pt x="360" y="486"/>
                  </a:cubicBezTo>
                  <a:cubicBezTo>
                    <a:pt x="344" y="454"/>
                    <a:pt x="328" y="422"/>
                    <a:pt x="312" y="390"/>
                  </a:cubicBezTo>
                  <a:cubicBezTo>
                    <a:pt x="297" y="360"/>
                    <a:pt x="282" y="330"/>
                    <a:pt x="267" y="300"/>
                  </a:cubicBezTo>
                  <a:cubicBezTo>
                    <a:pt x="254" y="275"/>
                    <a:pt x="242" y="250"/>
                    <a:pt x="229" y="224"/>
                  </a:cubicBezTo>
                  <a:cubicBezTo>
                    <a:pt x="220" y="206"/>
                    <a:pt x="211" y="188"/>
                    <a:pt x="202" y="170"/>
                  </a:cubicBezTo>
                  <a:cubicBezTo>
                    <a:pt x="199" y="164"/>
                    <a:pt x="196" y="159"/>
                    <a:pt x="193" y="153"/>
                  </a:cubicBezTo>
                  <a:cubicBezTo>
                    <a:pt x="192" y="150"/>
                    <a:pt x="189" y="147"/>
                    <a:pt x="189" y="144"/>
                  </a:cubicBezTo>
                  <a:cubicBezTo>
                    <a:pt x="189" y="144"/>
                    <a:pt x="188" y="143"/>
                    <a:pt x="188" y="143"/>
                  </a:cubicBezTo>
                  <a:cubicBezTo>
                    <a:pt x="200" y="143"/>
                    <a:pt x="212" y="143"/>
                    <a:pt x="224" y="143"/>
                  </a:cubicBezTo>
                  <a:cubicBezTo>
                    <a:pt x="252" y="143"/>
                    <a:pt x="280" y="143"/>
                    <a:pt x="308" y="143"/>
                  </a:cubicBezTo>
                  <a:cubicBezTo>
                    <a:pt x="340" y="143"/>
                    <a:pt x="371" y="143"/>
                    <a:pt x="403" y="143"/>
                  </a:cubicBezTo>
                  <a:cubicBezTo>
                    <a:pt x="426" y="143"/>
                    <a:pt x="449" y="143"/>
                    <a:pt x="472" y="143"/>
                  </a:cubicBezTo>
                  <a:cubicBezTo>
                    <a:pt x="475" y="143"/>
                    <a:pt x="478" y="143"/>
                    <a:pt x="481" y="143"/>
                  </a:cubicBezTo>
                  <a:cubicBezTo>
                    <a:pt x="482" y="143"/>
                    <a:pt x="484" y="143"/>
                    <a:pt x="485" y="143"/>
                  </a:cubicBezTo>
                  <a:cubicBezTo>
                    <a:pt x="487" y="144"/>
                    <a:pt x="487" y="146"/>
                    <a:pt x="488" y="148"/>
                  </a:cubicBezTo>
                  <a:cubicBezTo>
                    <a:pt x="496" y="163"/>
                    <a:pt x="503" y="178"/>
                    <a:pt x="511" y="193"/>
                  </a:cubicBezTo>
                  <a:cubicBezTo>
                    <a:pt x="524" y="219"/>
                    <a:pt x="537" y="244"/>
                    <a:pt x="549" y="270"/>
                  </a:cubicBezTo>
                  <a:cubicBezTo>
                    <a:pt x="564" y="299"/>
                    <a:pt x="578" y="327"/>
                    <a:pt x="593" y="356"/>
                  </a:cubicBezTo>
                  <a:cubicBezTo>
                    <a:pt x="605" y="380"/>
                    <a:pt x="617" y="404"/>
                    <a:pt x="629" y="429"/>
                  </a:cubicBezTo>
                  <a:cubicBezTo>
                    <a:pt x="636" y="442"/>
                    <a:pt x="642" y="454"/>
                    <a:pt x="649" y="467"/>
                  </a:cubicBezTo>
                  <a:cubicBezTo>
                    <a:pt x="649" y="468"/>
                    <a:pt x="649" y="469"/>
                    <a:pt x="650" y="469"/>
                  </a:cubicBezTo>
                  <a:cubicBezTo>
                    <a:pt x="664" y="440"/>
                    <a:pt x="679" y="411"/>
                    <a:pt x="693" y="382"/>
                  </a:cubicBezTo>
                  <a:cubicBezTo>
                    <a:pt x="703" y="363"/>
                    <a:pt x="712" y="345"/>
                    <a:pt x="721" y="327"/>
                  </a:cubicBezTo>
                  <a:cubicBezTo>
                    <a:pt x="723" y="322"/>
                    <a:pt x="726" y="317"/>
                    <a:pt x="728" y="312"/>
                  </a:cubicBezTo>
                  <a:cubicBezTo>
                    <a:pt x="729" y="311"/>
                    <a:pt x="729" y="311"/>
                    <a:pt x="729" y="309"/>
                  </a:cubicBezTo>
                  <a:cubicBezTo>
                    <a:pt x="728" y="306"/>
                    <a:pt x="726" y="303"/>
                    <a:pt x="724" y="300"/>
                  </a:cubicBezTo>
                  <a:cubicBezTo>
                    <a:pt x="721" y="295"/>
                    <a:pt x="718" y="289"/>
                    <a:pt x="716" y="284"/>
                  </a:cubicBezTo>
                  <a:cubicBezTo>
                    <a:pt x="707" y="267"/>
                    <a:pt x="699" y="250"/>
                    <a:pt x="691" y="234"/>
                  </a:cubicBezTo>
                  <a:cubicBezTo>
                    <a:pt x="670" y="193"/>
                    <a:pt x="650" y="152"/>
                    <a:pt x="629" y="111"/>
                  </a:cubicBezTo>
                  <a:cubicBezTo>
                    <a:pt x="617" y="87"/>
                    <a:pt x="606" y="64"/>
                    <a:pt x="594" y="40"/>
                  </a:cubicBezTo>
                  <a:cubicBezTo>
                    <a:pt x="581" y="16"/>
                    <a:pt x="556" y="2"/>
                    <a:pt x="529" y="1"/>
                  </a:cubicBezTo>
                  <a:cubicBezTo>
                    <a:pt x="523" y="0"/>
                    <a:pt x="517" y="1"/>
                    <a:pt x="511" y="1"/>
                  </a:cubicBezTo>
                  <a:cubicBezTo>
                    <a:pt x="478" y="1"/>
                    <a:pt x="446" y="1"/>
                    <a:pt x="414" y="1"/>
                  </a:cubicBezTo>
                  <a:cubicBezTo>
                    <a:pt x="368" y="1"/>
                    <a:pt x="322" y="1"/>
                    <a:pt x="277" y="1"/>
                  </a:cubicBezTo>
                  <a:cubicBezTo>
                    <a:pt x="234" y="1"/>
                    <a:pt x="191" y="1"/>
                    <a:pt x="148" y="1"/>
                  </a:cubicBezTo>
                  <a:cubicBezTo>
                    <a:pt x="124" y="1"/>
                    <a:pt x="100" y="1"/>
                    <a:pt x="76" y="1"/>
                  </a:cubicBezTo>
                  <a:cubicBezTo>
                    <a:pt x="75" y="1"/>
                    <a:pt x="74" y="1"/>
                    <a:pt x="73" y="1"/>
                  </a:cubicBezTo>
                  <a:cubicBezTo>
                    <a:pt x="57" y="2"/>
                    <a:pt x="42" y="6"/>
                    <a:pt x="30" y="15"/>
                  </a:cubicBezTo>
                  <a:cubicBezTo>
                    <a:pt x="17" y="25"/>
                    <a:pt x="8" y="38"/>
                    <a:pt x="4" y="53"/>
                  </a:cubicBezTo>
                  <a:cubicBezTo>
                    <a:pt x="0" y="71"/>
                    <a:pt x="2" y="88"/>
                    <a:pt x="9" y="104"/>
                  </a:cubicBezTo>
                  <a:cubicBezTo>
                    <a:pt x="12" y="111"/>
                    <a:pt x="16" y="117"/>
                    <a:pt x="19" y="123"/>
                  </a:cubicBezTo>
                  <a:cubicBezTo>
                    <a:pt x="26" y="137"/>
                    <a:pt x="33" y="151"/>
                    <a:pt x="40" y="165"/>
                  </a:cubicBezTo>
                  <a:cubicBezTo>
                    <a:pt x="50" y="186"/>
                    <a:pt x="61" y="206"/>
                    <a:pt x="71" y="227"/>
                  </a:cubicBezTo>
                  <a:cubicBezTo>
                    <a:pt x="84" y="252"/>
                    <a:pt x="96" y="278"/>
                    <a:pt x="109" y="303"/>
                  </a:cubicBezTo>
                  <a:cubicBezTo>
                    <a:pt x="124" y="332"/>
                    <a:pt x="138" y="361"/>
                    <a:pt x="153" y="390"/>
                  </a:cubicBezTo>
                  <a:cubicBezTo>
                    <a:pt x="169" y="422"/>
                    <a:pt x="185" y="453"/>
                    <a:pt x="200" y="485"/>
                  </a:cubicBezTo>
                  <a:cubicBezTo>
                    <a:pt x="217" y="517"/>
                    <a:pt x="233" y="549"/>
                    <a:pt x="249" y="582"/>
                  </a:cubicBezTo>
                  <a:cubicBezTo>
                    <a:pt x="265" y="614"/>
                    <a:pt x="281" y="645"/>
                    <a:pt x="297" y="677"/>
                  </a:cubicBezTo>
                  <a:cubicBezTo>
                    <a:pt x="312" y="707"/>
                    <a:pt x="327" y="737"/>
                    <a:pt x="342" y="767"/>
                  </a:cubicBezTo>
                  <a:cubicBezTo>
                    <a:pt x="356" y="794"/>
                    <a:pt x="369" y="820"/>
                    <a:pt x="382" y="847"/>
                  </a:cubicBezTo>
                  <a:cubicBezTo>
                    <a:pt x="393" y="869"/>
                    <a:pt x="405" y="891"/>
                    <a:pt x="416" y="913"/>
                  </a:cubicBezTo>
                  <a:cubicBezTo>
                    <a:pt x="424" y="929"/>
                    <a:pt x="432" y="945"/>
                    <a:pt x="440" y="961"/>
                  </a:cubicBezTo>
                  <a:cubicBezTo>
                    <a:pt x="444" y="970"/>
                    <a:pt x="449" y="979"/>
                    <a:pt x="453" y="988"/>
                  </a:cubicBezTo>
                  <a:cubicBezTo>
                    <a:pt x="454" y="989"/>
                    <a:pt x="454" y="990"/>
                    <a:pt x="455" y="991"/>
                  </a:cubicBezTo>
                  <a:cubicBezTo>
                    <a:pt x="460" y="1004"/>
                    <a:pt x="468" y="1014"/>
                    <a:pt x="479" y="1023"/>
                  </a:cubicBezTo>
                  <a:cubicBezTo>
                    <a:pt x="492" y="1032"/>
                    <a:pt x="507" y="1036"/>
                    <a:pt x="523" y="1036"/>
                  </a:cubicBezTo>
                  <a:cubicBezTo>
                    <a:pt x="538" y="1035"/>
                    <a:pt x="553" y="1030"/>
                    <a:pt x="565" y="1021"/>
                  </a:cubicBezTo>
                  <a:cubicBezTo>
                    <a:pt x="575" y="1013"/>
                    <a:pt x="582" y="1003"/>
                    <a:pt x="587" y="991"/>
                  </a:cubicBezTo>
                  <a:cubicBezTo>
                    <a:pt x="589" y="988"/>
                    <a:pt x="590" y="985"/>
                    <a:pt x="592" y="982"/>
                  </a:cubicBezTo>
                  <a:cubicBezTo>
                    <a:pt x="602" y="961"/>
                    <a:pt x="612" y="940"/>
                    <a:pt x="623" y="920"/>
                  </a:cubicBezTo>
                  <a:cubicBezTo>
                    <a:pt x="638" y="889"/>
                    <a:pt x="654" y="859"/>
                    <a:pt x="669" y="828"/>
                  </a:cubicBezTo>
                  <a:cubicBezTo>
                    <a:pt x="684" y="798"/>
                    <a:pt x="700" y="767"/>
                    <a:pt x="715" y="736"/>
                  </a:cubicBezTo>
                  <a:cubicBezTo>
                    <a:pt x="725" y="716"/>
                    <a:pt x="735" y="696"/>
                    <a:pt x="745" y="676"/>
                  </a:cubicBezTo>
                  <a:cubicBezTo>
                    <a:pt x="746" y="674"/>
                    <a:pt x="748" y="671"/>
                    <a:pt x="749" y="668"/>
                  </a:cubicBezTo>
                  <a:cubicBezTo>
                    <a:pt x="749" y="668"/>
                    <a:pt x="749" y="668"/>
                    <a:pt x="750" y="669"/>
                  </a:cubicBezTo>
                  <a:cubicBezTo>
                    <a:pt x="754" y="660"/>
                    <a:pt x="758" y="651"/>
                    <a:pt x="763" y="642"/>
                  </a:cubicBezTo>
                  <a:cubicBezTo>
                    <a:pt x="773" y="621"/>
                    <a:pt x="784" y="600"/>
                    <a:pt x="794" y="579"/>
                  </a:cubicBezTo>
                  <a:cubicBezTo>
                    <a:pt x="807" y="553"/>
                    <a:pt x="820" y="528"/>
                    <a:pt x="833" y="502"/>
                  </a:cubicBezTo>
                  <a:cubicBezTo>
                    <a:pt x="844" y="480"/>
                    <a:pt x="855" y="458"/>
                    <a:pt x="866" y="436"/>
                  </a:cubicBezTo>
                  <a:cubicBezTo>
                    <a:pt x="869" y="428"/>
                    <a:pt x="873" y="421"/>
                    <a:pt x="876" y="414"/>
                  </a:cubicBezTo>
                  <a:cubicBezTo>
                    <a:pt x="878" y="410"/>
                    <a:pt x="880" y="407"/>
                    <a:pt x="882" y="403"/>
                  </a:cubicBezTo>
                  <a:cubicBezTo>
                    <a:pt x="882" y="403"/>
                    <a:pt x="882" y="403"/>
                    <a:pt x="882" y="403"/>
                  </a:cubicBezTo>
                  <a:cubicBezTo>
                    <a:pt x="882" y="403"/>
                    <a:pt x="882" y="403"/>
                    <a:pt x="882" y="403"/>
                  </a:cubicBezTo>
                  <a:cubicBezTo>
                    <a:pt x="887" y="394"/>
                    <a:pt x="891" y="386"/>
                    <a:pt x="895" y="377"/>
                  </a:cubicBezTo>
                  <a:cubicBezTo>
                    <a:pt x="906" y="356"/>
                    <a:pt x="917" y="335"/>
                    <a:pt x="927" y="314"/>
                  </a:cubicBezTo>
                  <a:cubicBezTo>
                    <a:pt x="940" y="288"/>
                    <a:pt x="953" y="263"/>
                    <a:pt x="965" y="238"/>
                  </a:cubicBezTo>
                  <a:cubicBezTo>
                    <a:pt x="976" y="216"/>
                    <a:pt x="987" y="195"/>
                    <a:pt x="998" y="173"/>
                  </a:cubicBezTo>
                  <a:cubicBezTo>
                    <a:pt x="1001" y="166"/>
                    <a:pt x="1005" y="159"/>
                    <a:pt x="1008" y="152"/>
                  </a:cubicBezTo>
                  <a:cubicBezTo>
                    <a:pt x="1009" y="150"/>
                    <a:pt x="1010" y="148"/>
                    <a:pt x="1011" y="146"/>
                  </a:cubicBezTo>
                  <a:cubicBezTo>
                    <a:pt x="1012" y="145"/>
                    <a:pt x="1012" y="144"/>
                    <a:pt x="1013" y="143"/>
                  </a:cubicBezTo>
                  <a:cubicBezTo>
                    <a:pt x="1014" y="142"/>
                    <a:pt x="1017" y="143"/>
                    <a:pt x="1019" y="143"/>
                  </a:cubicBezTo>
                  <a:cubicBezTo>
                    <a:pt x="1025" y="143"/>
                    <a:pt x="1032" y="143"/>
                    <a:pt x="1038" y="143"/>
                  </a:cubicBezTo>
                  <a:cubicBezTo>
                    <a:pt x="1061" y="143"/>
                    <a:pt x="1083" y="143"/>
                    <a:pt x="1106" y="143"/>
                  </a:cubicBezTo>
                  <a:cubicBezTo>
                    <a:pt x="1134" y="143"/>
                    <a:pt x="1163" y="143"/>
                    <a:pt x="1191" y="143"/>
                  </a:cubicBezTo>
                  <a:cubicBezTo>
                    <a:pt x="1216" y="143"/>
                    <a:pt x="1242" y="143"/>
                    <a:pt x="1267" y="143"/>
                  </a:cubicBezTo>
                  <a:cubicBezTo>
                    <a:pt x="1281" y="143"/>
                    <a:pt x="1295" y="143"/>
                    <a:pt x="1308" y="143"/>
                  </a:cubicBezTo>
                  <a:cubicBezTo>
                    <a:pt x="1309" y="143"/>
                    <a:pt x="1310" y="143"/>
                    <a:pt x="1310" y="143"/>
                  </a:cubicBezTo>
                  <a:cubicBezTo>
                    <a:pt x="1307" y="149"/>
                    <a:pt x="1304" y="155"/>
                    <a:pt x="1301" y="161"/>
                  </a:cubicBezTo>
                  <a:cubicBezTo>
                    <a:pt x="1293" y="177"/>
                    <a:pt x="1285" y="193"/>
                    <a:pt x="1277" y="209"/>
                  </a:cubicBezTo>
                  <a:cubicBezTo>
                    <a:pt x="1265" y="233"/>
                    <a:pt x="1253" y="256"/>
                    <a:pt x="1242" y="280"/>
                  </a:cubicBezTo>
                  <a:cubicBezTo>
                    <a:pt x="1227" y="309"/>
                    <a:pt x="1212" y="338"/>
                    <a:pt x="1198" y="367"/>
                  </a:cubicBezTo>
                  <a:cubicBezTo>
                    <a:pt x="1182" y="399"/>
                    <a:pt x="1166" y="431"/>
                    <a:pt x="1150" y="462"/>
                  </a:cubicBezTo>
                  <a:cubicBezTo>
                    <a:pt x="1134" y="494"/>
                    <a:pt x="1118" y="526"/>
                    <a:pt x="1102" y="558"/>
                  </a:cubicBezTo>
                  <a:cubicBezTo>
                    <a:pt x="1087" y="588"/>
                    <a:pt x="1072" y="618"/>
                    <a:pt x="1057" y="648"/>
                  </a:cubicBezTo>
                  <a:cubicBezTo>
                    <a:pt x="1044" y="674"/>
                    <a:pt x="1031" y="699"/>
                    <a:pt x="1019" y="724"/>
                  </a:cubicBezTo>
                  <a:cubicBezTo>
                    <a:pt x="1010" y="742"/>
                    <a:pt x="1000" y="760"/>
                    <a:pt x="991" y="778"/>
                  </a:cubicBezTo>
                  <a:cubicBezTo>
                    <a:pt x="988" y="784"/>
                    <a:pt x="986" y="790"/>
                    <a:pt x="983" y="795"/>
                  </a:cubicBezTo>
                  <a:cubicBezTo>
                    <a:pt x="981" y="798"/>
                    <a:pt x="980" y="802"/>
                    <a:pt x="978" y="804"/>
                  </a:cubicBezTo>
                  <a:cubicBezTo>
                    <a:pt x="978" y="805"/>
                    <a:pt x="978" y="805"/>
                    <a:pt x="978" y="805"/>
                  </a:cubicBezTo>
                  <a:cubicBezTo>
                    <a:pt x="973" y="797"/>
                    <a:pt x="969" y="788"/>
                    <a:pt x="965" y="780"/>
                  </a:cubicBezTo>
                  <a:cubicBezTo>
                    <a:pt x="955" y="760"/>
                    <a:pt x="944" y="739"/>
                    <a:pt x="934" y="719"/>
                  </a:cubicBezTo>
                  <a:cubicBezTo>
                    <a:pt x="922" y="694"/>
                    <a:pt x="909" y="669"/>
                    <a:pt x="897" y="645"/>
                  </a:cubicBezTo>
                  <a:cubicBezTo>
                    <a:pt x="886" y="623"/>
                    <a:pt x="876" y="602"/>
                    <a:pt x="865" y="581"/>
                  </a:cubicBezTo>
                  <a:cubicBezTo>
                    <a:pt x="861" y="574"/>
                    <a:pt x="858" y="567"/>
                    <a:pt x="854" y="560"/>
                  </a:cubicBezTo>
                  <a:cubicBezTo>
                    <a:pt x="853" y="557"/>
                    <a:pt x="852" y="555"/>
                    <a:pt x="851" y="553"/>
                  </a:cubicBezTo>
                  <a:cubicBezTo>
                    <a:pt x="851" y="552"/>
                    <a:pt x="850" y="550"/>
                    <a:pt x="849" y="549"/>
                  </a:cubicBezTo>
                  <a:cubicBezTo>
                    <a:pt x="849" y="549"/>
                    <a:pt x="849" y="549"/>
                    <a:pt x="849" y="549"/>
                  </a:cubicBezTo>
                  <a:cubicBezTo>
                    <a:pt x="838" y="570"/>
                    <a:pt x="828" y="591"/>
                    <a:pt x="817" y="613"/>
                  </a:cubicBezTo>
                  <a:cubicBezTo>
                    <a:pt x="803" y="642"/>
                    <a:pt x="788" y="671"/>
                    <a:pt x="774" y="700"/>
                  </a:cubicBezTo>
                  <a:cubicBezTo>
                    <a:pt x="772" y="703"/>
                    <a:pt x="769" y="707"/>
                    <a:pt x="770" y="710"/>
                  </a:cubicBezTo>
                  <a:cubicBezTo>
                    <a:pt x="774" y="716"/>
                    <a:pt x="777" y="723"/>
                    <a:pt x="780" y="729"/>
                  </a:cubicBezTo>
                  <a:cubicBezTo>
                    <a:pt x="794" y="757"/>
                    <a:pt x="808" y="784"/>
                    <a:pt x="822" y="812"/>
                  </a:cubicBezTo>
                  <a:cubicBezTo>
                    <a:pt x="838" y="845"/>
                    <a:pt x="855" y="879"/>
                    <a:pt x="872" y="912"/>
                  </a:cubicBezTo>
                  <a:cubicBezTo>
                    <a:pt x="884" y="936"/>
                    <a:pt x="895" y="959"/>
                    <a:pt x="907" y="982"/>
                  </a:cubicBezTo>
                  <a:cubicBezTo>
                    <a:pt x="910" y="988"/>
                    <a:pt x="913" y="995"/>
                    <a:pt x="917" y="1001"/>
                  </a:cubicBezTo>
                  <a:cubicBezTo>
                    <a:pt x="933" y="1029"/>
                    <a:pt x="966" y="1041"/>
                    <a:pt x="997" y="1033"/>
                  </a:cubicBezTo>
                  <a:cubicBezTo>
                    <a:pt x="1011" y="1030"/>
                    <a:pt x="1024" y="1021"/>
                    <a:pt x="1033" y="1009"/>
                  </a:cubicBezTo>
                  <a:cubicBezTo>
                    <a:pt x="1038" y="1004"/>
                    <a:pt x="1041" y="997"/>
                    <a:pt x="1044" y="991"/>
                  </a:cubicBezTo>
                  <a:cubicBezTo>
                    <a:pt x="1045" y="989"/>
                    <a:pt x="1046" y="987"/>
                    <a:pt x="1047" y="985"/>
                  </a:cubicBezTo>
                  <a:cubicBezTo>
                    <a:pt x="1052" y="974"/>
                    <a:pt x="1058" y="963"/>
                    <a:pt x="1063" y="952"/>
                  </a:cubicBezTo>
                  <a:cubicBezTo>
                    <a:pt x="1073" y="934"/>
                    <a:pt x="1082" y="915"/>
                    <a:pt x="1092" y="896"/>
                  </a:cubicBezTo>
                  <a:cubicBezTo>
                    <a:pt x="1104" y="871"/>
                    <a:pt x="1117" y="846"/>
                    <a:pt x="1130" y="820"/>
                  </a:cubicBezTo>
                  <a:cubicBezTo>
                    <a:pt x="1145" y="791"/>
                    <a:pt x="1160" y="761"/>
                    <a:pt x="1174" y="731"/>
                  </a:cubicBezTo>
                  <a:cubicBezTo>
                    <a:pt x="1191" y="698"/>
                    <a:pt x="1207" y="666"/>
                    <a:pt x="1224" y="633"/>
                  </a:cubicBezTo>
                  <a:cubicBezTo>
                    <a:pt x="1241" y="598"/>
                    <a:pt x="1258" y="564"/>
                    <a:pt x="1275" y="530"/>
                  </a:cubicBezTo>
                  <a:cubicBezTo>
                    <a:pt x="1292" y="496"/>
                    <a:pt x="1310" y="462"/>
                    <a:pt x="1327" y="428"/>
                  </a:cubicBezTo>
                  <a:cubicBezTo>
                    <a:pt x="1343" y="396"/>
                    <a:pt x="1359" y="364"/>
                    <a:pt x="1375" y="332"/>
                  </a:cubicBezTo>
                  <a:cubicBezTo>
                    <a:pt x="1389" y="304"/>
                    <a:pt x="1403" y="275"/>
                    <a:pt x="1418" y="247"/>
                  </a:cubicBezTo>
                  <a:cubicBezTo>
                    <a:pt x="1429" y="224"/>
                    <a:pt x="1441" y="201"/>
                    <a:pt x="1452" y="178"/>
                  </a:cubicBezTo>
                  <a:cubicBezTo>
                    <a:pt x="1461" y="161"/>
                    <a:pt x="1469" y="145"/>
                    <a:pt x="1477" y="129"/>
                  </a:cubicBezTo>
                  <a:cubicBezTo>
                    <a:pt x="1481" y="121"/>
                    <a:pt x="1485" y="113"/>
                    <a:pt x="1489" y="105"/>
                  </a:cubicBezTo>
                  <a:cubicBezTo>
                    <a:pt x="1495" y="93"/>
                    <a:pt x="1497" y="81"/>
                    <a:pt x="1497" y="68"/>
                  </a:cubicBezTo>
                  <a:cubicBezTo>
                    <a:pt x="1496" y="65"/>
                    <a:pt x="1497" y="69"/>
                    <a:pt x="1497" y="6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5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91" fill="hold">
                                          <p:stCondLst>
                                            <p:cond delay="59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3" decel="50000" autoRev="1" fill="hold">
                                          <p:stCondLst>
                                            <p:cond delay="59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7" fill="hold">
                                          <p:stCondLst>
                                            <p:cond delay="112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27806" y="1018944"/>
            <a:ext cx="3472659" cy="907941"/>
            <a:chOff x="3443847" y="689707"/>
            <a:chExt cx="2604833" cy="680956"/>
          </a:xfrm>
        </p:grpSpPr>
        <p:sp>
          <p:nvSpPr>
            <p:cNvPr id="9" name="文本框 8"/>
            <p:cNvSpPr txBox="1"/>
            <p:nvPr/>
          </p:nvSpPr>
          <p:spPr>
            <a:xfrm>
              <a:off x="4082464" y="804109"/>
              <a:ext cx="1966216" cy="434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仿宋" panose="02010609060101010101" charset="-122"/>
                  <a:ea typeface="仿宋" panose="02010609060101010101" charset="-122"/>
                  <a:cs typeface="+mn-ea"/>
                  <a:sym typeface="Arial" panose="020B0604020202020204" pitchFamily="34" charset="0"/>
                </a:rPr>
                <a:t>配送企业报名</a:t>
              </a:r>
              <a:endPara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443847" y="689707"/>
              <a:ext cx="711143" cy="680956"/>
              <a:chOff x="3281447" y="872693"/>
              <a:chExt cx="711143" cy="680956"/>
            </a:xfrm>
          </p:grpSpPr>
          <p:sp>
            <p:nvSpPr>
              <p:cNvPr id="10" name="任意多边形 9"/>
              <p:cNvSpPr/>
              <p:nvPr/>
            </p:nvSpPr>
            <p:spPr>
              <a:xfrm rot="18991052">
                <a:off x="3462688" y="120555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281447" y="872693"/>
                <a:ext cx="393428" cy="680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5300" dirty="0" smtClean="0">
                    <a:solidFill>
                      <a:schemeClr val="accent1"/>
                    </a:solidFill>
                    <a:latin typeface="时尚中黑简体" pitchFamily="2" charset="-122"/>
                    <a:ea typeface="时尚中黑简体" pitchFamily="2" charset="-122"/>
                  </a:rPr>
                  <a:t>1</a:t>
                </a:r>
                <a:endParaRPr lang="zh-CN" altLang="en-US" sz="5300" dirty="0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233754" y="2167721"/>
            <a:ext cx="3629817" cy="908185"/>
            <a:chOff x="3443847" y="1511233"/>
            <a:chExt cx="2722716" cy="681139"/>
          </a:xfrm>
        </p:grpSpPr>
        <p:sp>
          <p:nvSpPr>
            <p:cNvPr id="13" name="文本框 12"/>
            <p:cNvSpPr txBox="1"/>
            <p:nvPr/>
          </p:nvSpPr>
          <p:spPr>
            <a:xfrm>
              <a:off x="4191774" y="1575152"/>
              <a:ext cx="1974789" cy="617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indent="0" algn="ctr" fontAlgn="base"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仿宋" panose="02010609060101010101" charset="-122"/>
                  <a:ea typeface="仿宋" panose="02010609060101010101" charset="-122"/>
                  <a:cs typeface="+mn-ea"/>
                  <a:sym typeface="Arial" panose="020B0604020202020204" pitchFamily="34" charset="0"/>
                </a:rPr>
                <a:t>配送企业注册</a:t>
              </a:r>
              <a:endPara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43847" y="1511233"/>
              <a:ext cx="796539" cy="680956"/>
              <a:chOff x="3281447" y="872693"/>
              <a:chExt cx="796539" cy="680956"/>
            </a:xfrm>
          </p:grpSpPr>
          <p:sp>
            <p:nvSpPr>
              <p:cNvPr id="15" name="任意多边形 14"/>
              <p:cNvSpPr/>
              <p:nvPr/>
            </p:nvSpPr>
            <p:spPr>
              <a:xfrm rot="18991052">
                <a:off x="3548084" y="1172085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281447" y="872693"/>
                <a:ext cx="393428" cy="680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5300" dirty="0" smtClean="0">
                    <a:solidFill>
                      <a:schemeClr val="accent2"/>
                    </a:solidFill>
                    <a:latin typeface="时尚中黑简体" pitchFamily="2" charset="-122"/>
                    <a:ea typeface="时尚中黑简体" pitchFamily="2" charset="-122"/>
                  </a:rPr>
                  <a:t>2</a:t>
                </a:r>
                <a:endParaRPr lang="zh-CN" altLang="en-US" sz="5300" dirty="0">
                  <a:solidFill>
                    <a:schemeClr val="accent2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439703" y="3279355"/>
            <a:ext cx="2775538" cy="907941"/>
            <a:chOff x="3443848" y="2332759"/>
            <a:chExt cx="2081925" cy="680956"/>
          </a:xfrm>
        </p:grpSpPr>
        <p:sp>
          <p:nvSpPr>
            <p:cNvPr id="17" name="文本框 16"/>
            <p:cNvSpPr txBox="1"/>
            <p:nvPr/>
          </p:nvSpPr>
          <p:spPr>
            <a:xfrm>
              <a:off x="4163520" y="2447161"/>
              <a:ext cx="1362253" cy="434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200" b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+mn-ea"/>
                  <a:sym typeface="+mn-ea"/>
                </a:rPr>
                <a:t>配送管理</a:t>
              </a:r>
              <a:endParaRPr lang="zh-CN" altLang="en-US" sz="3200" dirty="0">
                <a:solidFill>
                  <a:schemeClr val="accent1"/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443848" y="2332759"/>
              <a:ext cx="798010" cy="680956"/>
              <a:chOff x="3281448" y="872693"/>
              <a:chExt cx="798010" cy="680956"/>
            </a:xfrm>
          </p:grpSpPr>
          <p:sp>
            <p:nvSpPr>
              <p:cNvPr id="19" name="任意多边形 18"/>
              <p:cNvSpPr/>
              <p:nvPr/>
            </p:nvSpPr>
            <p:spPr>
              <a:xfrm rot="18991052">
                <a:off x="3549556" y="1186204"/>
                <a:ext cx="529902" cy="70566"/>
              </a:xfrm>
              <a:custGeom>
                <a:avLst/>
                <a:gdLst>
                  <a:gd name="connsiteX0" fmla="*/ 4679488 w 5443899"/>
                  <a:gd name="connsiteY0" fmla="*/ 0 h 724955"/>
                  <a:gd name="connsiteX1" fmla="*/ 5443899 w 5443899"/>
                  <a:gd name="connsiteY1" fmla="*/ 724955 h 724955"/>
                  <a:gd name="connsiteX2" fmla="*/ 764412 w 5443899"/>
                  <a:gd name="connsiteY2" fmla="*/ 724955 h 724955"/>
                  <a:gd name="connsiteX3" fmla="*/ 0 w 5443899"/>
                  <a:gd name="connsiteY3" fmla="*/ 0 h 7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3899" h="724955">
                    <a:moveTo>
                      <a:pt x="4679488" y="0"/>
                    </a:moveTo>
                    <a:lnTo>
                      <a:pt x="5443899" y="724955"/>
                    </a:lnTo>
                    <a:lnTo>
                      <a:pt x="764412" y="724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281448" y="872693"/>
                <a:ext cx="393428" cy="680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altLang="zh-CN" sz="5300">
                    <a:solidFill>
                      <a:schemeClr val="accent1"/>
                    </a:solidFill>
                    <a:latin typeface="时尚中黑简体" pitchFamily="2" charset="-122"/>
                    <a:ea typeface="时尚中黑简体" pitchFamily="2" charset="-122"/>
                  </a:rPr>
                  <a:t>3</a:t>
                </a:r>
                <a:endParaRPr lang="zh-CN" altLang="en-US" sz="5300">
                  <a:solidFill>
                    <a:schemeClr val="accent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sp>
        <p:nvSpPr>
          <p:cNvPr id="29" name="任意多边形 28"/>
          <p:cNvSpPr/>
          <p:nvPr/>
        </p:nvSpPr>
        <p:spPr>
          <a:xfrm rot="18991052">
            <a:off x="7446391" y="4980183"/>
            <a:ext cx="5249179" cy="699115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8991052">
            <a:off x="9415935" y="3295224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8991052">
            <a:off x="8983885" y="5759051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18991052">
            <a:off x="-489112" y="1201875"/>
            <a:ext cx="5249179" cy="699115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3"/>
          <p:cNvSpPr txBox="1"/>
          <p:nvPr/>
        </p:nvSpPr>
        <p:spPr>
          <a:xfrm rot="18981674">
            <a:off x="902597" y="1195686"/>
            <a:ext cx="2195454" cy="80020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18991052">
            <a:off x="-307074" y="3310779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8991052">
            <a:off x="54893" y="688530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11104059" y="6086019"/>
            <a:ext cx="780852" cy="653737"/>
            <a:chOff x="710605" y="1131887"/>
            <a:chExt cx="409575" cy="342900"/>
          </a:xfrm>
        </p:grpSpPr>
        <p:sp>
          <p:nvSpPr>
            <p:cNvPr id="121" name="Freeform 860"/>
            <p:cNvSpPr/>
            <p:nvPr/>
          </p:nvSpPr>
          <p:spPr bwMode="auto">
            <a:xfrm>
              <a:off x="710605" y="1131887"/>
              <a:ext cx="409575" cy="180975"/>
            </a:xfrm>
            <a:custGeom>
              <a:avLst/>
              <a:gdLst>
                <a:gd name="T0" fmla="*/ 43 w 129"/>
                <a:gd name="T1" fmla="*/ 48 h 57"/>
                <a:gd name="T2" fmla="*/ 48 w 129"/>
                <a:gd name="T3" fmla="*/ 39 h 57"/>
                <a:gd name="T4" fmla="*/ 49 w 129"/>
                <a:gd name="T5" fmla="*/ 38 h 57"/>
                <a:gd name="T6" fmla="*/ 51 w 129"/>
                <a:gd name="T7" fmla="*/ 39 h 57"/>
                <a:gd name="T8" fmla="*/ 56 w 129"/>
                <a:gd name="T9" fmla="*/ 50 h 57"/>
                <a:gd name="T10" fmla="*/ 63 w 129"/>
                <a:gd name="T11" fmla="*/ 29 h 57"/>
                <a:gd name="T12" fmla="*/ 64 w 129"/>
                <a:gd name="T13" fmla="*/ 28 h 57"/>
                <a:gd name="T14" fmla="*/ 66 w 129"/>
                <a:gd name="T15" fmla="*/ 29 h 57"/>
                <a:gd name="T16" fmla="*/ 72 w 129"/>
                <a:gd name="T17" fmla="*/ 57 h 57"/>
                <a:gd name="T18" fmla="*/ 73 w 129"/>
                <a:gd name="T19" fmla="*/ 48 h 57"/>
                <a:gd name="T20" fmla="*/ 75 w 129"/>
                <a:gd name="T21" fmla="*/ 47 h 57"/>
                <a:gd name="T22" fmla="*/ 75 w 129"/>
                <a:gd name="T23" fmla="*/ 47 h 57"/>
                <a:gd name="T24" fmla="*/ 125 w 129"/>
                <a:gd name="T25" fmla="*/ 47 h 57"/>
                <a:gd name="T26" fmla="*/ 128 w 129"/>
                <a:gd name="T27" fmla="*/ 32 h 57"/>
                <a:gd name="T28" fmla="*/ 100 w 129"/>
                <a:gd name="T29" fmla="*/ 1 h 57"/>
                <a:gd name="T30" fmla="*/ 69 w 129"/>
                <a:gd name="T31" fmla="*/ 18 h 57"/>
                <a:gd name="T32" fmla="*/ 69 w 129"/>
                <a:gd name="T33" fmla="*/ 18 h 57"/>
                <a:gd name="T34" fmla="*/ 69 w 129"/>
                <a:gd name="T35" fmla="*/ 18 h 57"/>
                <a:gd name="T36" fmla="*/ 65 w 129"/>
                <a:gd name="T37" fmla="*/ 20 h 57"/>
                <a:gd name="T38" fmla="*/ 64 w 129"/>
                <a:gd name="T39" fmla="*/ 20 h 57"/>
                <a:gd name="T40" fmla="*/ 64 w 129"/>
                <a:gd name="T41" fmla="*/ 20 h 57"/>
                <a:gd name="T42" fmla="*/ 61 w 129"/>
                <a:gd name="T43" fmla="*/ 18 h 57"/>
                <a:gd name="T44" fmla="*/ 60 w 129"/>
                <a:gd name="T45" fmla="*/ 18 h 57"/>
                <a:gd name="T46" fmla="*/ 60 w 129"/>
                <a:gd name="T47" fmla="*/ 18 h 57"/>
                <a:gd name="T48" fmla="*/ 29 w 129"/>
                <a:gd name="T49" fmla="*/ 0 h 57"/>
                <a:gd name="T50" fmla="*/ 29 w 129"/>
                <a:gd name="T51" fmla="*/ 0 h 57"/>
                <a:gd name="T52" fmla="*/ 29 w 129"/>
                <a:gd name="T53" fmla="*/ 0 h 57"/>
                <a:gd name="T54" fmla="*/ 0 w 129"/>
                <a:gd name="T55" fmla="*/ 30 h 57"/>
                <a:gd name="T56" fmla="*/ 5 w 129"/>
                <a:gd name="T57" fmla="*/ 48 h 57"/>
                <a:gd name="T58" fmla="*/ 43 w 129"/>
                <a:gd name="T59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57">
                  <a:moveTo>
                    <a:pt x="43" y="4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38"/>
                    <a:pt x="49" y="38"/>
                    <a:pt x="49" y="38"/>
                  </a:cubicBezTo>
                  <a:cubicBezTo>
                    <a:pt x="50" y="38"/>
                    <a:pt x="50" y="38"/>
                    <a:pt x="51" y="39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8"/>
                    <a:pt x="64" y="27"/>
                    <a:pt x="64" y="28"/>
                  </a:cubicBezTo>
                  <a:cubicBezTo>
                    <a:pt x="65" y="28"/>
                    <a:pt x="66" y="28"/>
                    <a:pt x="66" y="29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4" y="48"/>
                    <a:pt x="74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7" y="42"/>
                    <a:pt x="128" y="37"/>
                    <a:pt x="128" y="32"/>
                  </a:cubicBezTo>
                  <a:cubicBezTo>
                    <a:pt x="129" y="10"/>
                    <a:pt x="113" y="1"/>
                    <a:pt x="100" y="1"/>
                  </a:cubicBezTo>
                  <a:cubicBezTo>
                    <a:pt x="88" y="1"/>
                    <a:pt x="76" y="7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9"/>
                    <a:pt x="66" y="20"/>
                    <a:pt x="65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1" y="19"/>
                    <a:pt x="61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3" y="7"/>
                    <a:pt x="42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0"/>
                    <a:pt x="0" y="8"/>
                    <a:pt x="0" y="30"/>
                  </a:cubicBezTo>
                  <a:cubicBezTo>
                    <a:pt x="0" y="36"/>
                    <a:pt x="2" y="42"/>
                    <a:pt x="5" y="48"/>
                  </a:cubicBezTo>
                  <a:lnTo>
                    <a:pt x="43" y="48"/>
                  </a:ln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861"/>
            <p:cNvSpPr/>
            <p:nvPr/>
          </p:nvSpPr>
          <p:spPr bwMode="auto">
            <a:xfrm>
              <a:off x="736005" y="1271587"/>
              <a:ext cx="358775" cy="203200"/>
            </a:xfrm>
            <a:custGeom>
              <a:avLst/>
              <a:gdLst>
                <a:gd name="T0" fmla="*/ 70 w 113"/>
                <a:gd name="T1" fmla="*/ 8 h 64"/>
                <a:gd name="T2" fmla="*/ 66 w 113"/>
                <a:gd name="T3" fmla="*/ 27 h 64"/>
                <a:gd name="T4" fmla="*/ 65 w 113"/>
                <a:gd name="T5" fmla="*/ 29 h 64"/>
                <a:gd name="T6" fmla="*/ 63 w 113"/>
                <a:gd name="T7" fmla="*/ 29 h 64"/>
                <a:gd name="T8" fmla="*/ 61 w 113"/>
                <a:gd name="T9" fmla="*/ 27 h 64"/>
                <a:gd name="T10" fmla="*/ 55 w 113"/>
                <a:gd name="T11" fmla="*/ 0 h 64"/>
                <a:gd name="T12" fmla="*/ 50 w 113"/>
                <a:gd name="T13" fmla="*/ 16 h 64"/>
                <a:gd name="T14" fmla="*/ 49 w 113"/>
                <a:gd name="T15" fmla="*/ 18 h 64"/>
                <a:gd name="T16" fmla="*/ 47 w 113"/>
                <a:gd name="T17" fmla="*/ 17 h 64"/>
                <a:gd name="T18" fmla="*/ 41 w 113"/>
                <a:gd name="T19" fmla="*/ 4 h 64"/>
                <a:gd name="T20" fmla="*/ 39 w 113"/>
                <a:gd name="T21" fmla="*/ 8 h 64"/>
                <a:gd name="T22" fmla="*/ 38 w 113"/>
                <a:gd name="T23" fmla="*/ 9 h 64"/>
                <a:gd name="T24" fmla="*/ 0 w 113"/>
                <a:gd name="T25" fmla="*/ 9 h 64"/>
                <a:gd name="T26" fmla="*/ 26 w 113"/>
                <a:gd name="T27" fmla="*/ 34 h 64"/>
                <a:gd name="T28" fmla="*/ 55 w 113"/>
                <a:gd name="T29" fmla="*/ 64 h 64"/>
                <a:gd name="T30" fmla="*/ 85 w 113"/>
                <a:gd name="T31" fmla="*/ 35 h 64"/>
                <a:gd name="T32" fmla="*/ 113 w 113"/>
                <a:gd name="T33" fmla="*/ 8 h 64"/>
                <a:gd name="T34" fmla="*/ 70 w 113"/>
                <a:gd name="T3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64">
                  <a:moveTo>
                    <a:pt x="70" y="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6" y="28"/>
                    <a:pt x="65" y="29"/>
                    <a:pt x="65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9"/>
                    <a:pt x="61" y="28"/>
                    <a:pt x="61" y="27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49" y="17"/>
                    <a:pt x="49" y="18"/>
                  </a:cubicBezTo>
                  <a:cubicBezTo>
                    <a:pt x="48" y="18"/>
                    <a:pt x="47" y="17"/>
                    <a:pt x="47" y="1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8" y="9"/>
                    <a:pt x="38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17"/>
                    <a:pt x="14" y="25"/>
                    <a:pt x="26" y="34"/>
                  </a:cubicBezTo>
                  <a:cubicBezTo>
                    <a:pt x="42" y="46"/>
                    <a:pt x="51" y="58"/>
                    <a:pt x="55" y="64"/>
                  </a:cubicBezTo>
                  <a:cubicBezTo>
                    <a:pt x="60" y="58"/>
                    <a:pt x="69" y="47"/>
                    <a:pt x="85" y="35"/>
                  </a:cubicBezTo>
                  <a:cubicBezTo>
                    <a:pt x="98" y="26"/>
                    <a:pt x="108" y="17"/>
                    <a:pt x="113" y="8"/>
                  </a:cubicBezTo>
                  <a:lnTo>
                    <a:pt x="70" y="8"/>
                  </a:lnTo>
                  <a:close/>
                </a:path>
              </a:pathLst>
            </a:custGeom>
            <a:solidFill>
              <a:srgbClr val="C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25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125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5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125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25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125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2" grpId="0" animBg="1"/>
          <p:bldP spid="43" grpId="0" animBg="1"/>
          <p:bldP spid="44" grpId="0"/>
          <p:bldP spid="45" grpId="0" animBg="1"/>
          <p:bldP spid="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25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125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25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125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25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125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2" grpId="0" animBg="1"/>
          <p:bldP spid="43" grpId="0" animBg="1"/>
          <p:bldP spid="44" grpId="0"/>
          <p:bldP spid="45" grpId="0" animBg="1"/>
          <p:bldP spid="4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 flipV="1">
            <a:off x="4475026" y="1933089"/>
            <a:ext cx="0" cy="567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810730" y="1933089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810730" y="1933089"/>
            <a:ext cx="0" cy="214398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810730" y="4077072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475026" y="3509547"/>
            <a:ext cx="0" cy="567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 39"/>
          <p:cNvSpPr/>
          <p:nvPr/>
        </p:nvSpPr>
        <p:spPr>
          <a:xfrm rot="18991052">
            <a:off x="7446391" y="4980183"/>
            <a:ext cx="5249179" cy="699115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8991052">
            <a:off x="9415935" y="3295224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8991052">
            <a:off x="8983885" y="5759051"/>
            <a:ext cx="3081553" cy="410419"/>
          </a:xfrm>
          <a:custGeom>
            <a:avLst/>
            <a:gdLst>
              <a:gd name="connsiteX0" fmla="*/ 4679488 w 5443899"/>
              <a:gd name="connsiteY0" fmla="*/ 0 h 724955"/>
              <a:gd name="connsiteX1" fmla="*/ 5443899 w 5443899"/>
              <a:gd name="connsiteY1" fmla="*/ 724955 h 724955"/>
              <a:gd name="connsiteX2" fmla="*/ 764412 w 5443899"/>
              <a:gd name="connsiteY2" fmla="*/ 724955 h 724955"/>
              <a:gd name="connsiteX3" fmla="*/ 0 w 5443899"/>
              <a:gd name="connsiteY3" fmla="*/ 0 h 72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899" h="724955">
                <a:moveTo>
                  <a:pt x="4679488" y="0"/>
                </a:moveTo>
                <a:lnTo>
                  <a:pt x="5443899" y="724955"/>
                </a:lnTo>
                <a:lnTo>
                  <a:pt x="764412" y="7249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3"/>
          <p:cNvSpPr txBox="1"/>
          <p:nvPr/>
        </p:nvSpPr>
        <p:spPr>
          <a:xfrm rot="18981674">
            <a:off x="8553188" y="5182869"/>
            <a:ext cx="2697244" cy="6083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dist"/>
            <a:r>
              <a:rPr lang="zh-CN" altLang="en-US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endParaRPr lang="zh-CN" altLang="en-US" sz="32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直角三角形 43"/>
          <p:cNvSpPr/>
          <p:nvPr/>
        </p:nvSpPr>
        <p:spPr>
          <a:xfrm rot="5400000">
            <a:off x="0" y="0"/>
            <a:ext cx="1080120" cy="10801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774726" y="1933089"/>
            <a:ext cx="25922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一</a:t>
            </a:r>
            <a:endParaRPr lang="zh-CN" altLang="en-US" sz="13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TextBox 18"/>
          <p:cNvSpPr>
            <a:spLocks noChangeArrowheads="1"/>
          </p:cNvSpPr>
          <p:nvPr/>
        </p:nvSpPr>
        <p:spPr bwMode="auto">
          <a:xfrm>
            <a:off x="5505975" y="1772816"/>
            <a:ext cx="399288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endParaRPr lang="zh-CN" altLang="en-US" sz="5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5312037" y="2972592"/>
            <a:ext cx="1697084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342900" lvl="1" indent="-342900">
              <a:buClr>
                <a:schemeClr val="accent2"/>
              </a:buClr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报名条件</a:t>
            </a:r>
            <a:endParaRPr lang="zh-CN" altLang="en-US" sz="2000" b="1" dirty="0">
              <a:solidFill>
                <a:schemeClr val="accent4"/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9"/>
          <p:cNvSpPr txBox="1"/>
          <p:nvPr/>
        </p:nvSpPr>
        <p:spPr>
          <a:xfrm>
            <a:off x="7006633" y="2976937"/>
            <a:ext cx="2112908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342900" lvl="1" indent="-342900">
              <a:buClr>
                <a:schemeClr val="accent2"/>
              </a:buClr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chemeClr val="accent4"/>
                </a:solidFill>
                <a:effectLst/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报名方法</a:t>
            </a:r>
            <a:endParaRPr lang="zh-CN" altLang="en-US" sz="2000" b="1" dirty="0">
              <a:solidFill>
                <a:schemeClr val="accent4"/>
              </a:solidFill>
              <a:effectLst/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941151" y="2708920"/>
            <a:ext cx="4034375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1340682" y="5748168"/>
            <a:ext cx="594172" cy="1052736"/>
            <a:chOff x="4948238" y="6124575"/>
            <a:chExt cx="528638" cy="936625"/>
          </a:xfrm>
        </p:grpSpPr>
        <p:sp>
          <p:nvSpPr>
            <p:cNvPr id="22" name="Freeform 140"/>
            <p:cNvSpPr/>
            <p:nvPr/>
          </p:nvSpPr>
          <p:spPr bwMode="auto">
            <a:xfrm>
              <a:off x="5121276" y="6219825"/>
              <a:ext cx="136525" cy="120650"/>
            </a:xfrm>
            <a:custGeom>
              <a:avLst/>
              <a:gdLst>
                <a:gd name="T0" fmla="*/ 22 w 86"/>
                <a:gd name="T1" fmla="*/ 0 h 76"/>
                <a:gd name="T2" fmla="*/ 22 w 86"/>
                <a:gd name="T3" fmla="*/ 0 h 76"/>
                <a:gd name="T4" fmla="*/ 0 w 86"/>
                <a:gd name="T5" fmla="*/ 26 h 76"/>
                <a:gd name="T6" fmla="*/ 50 w 86"/>
                <a:gd name="T7" fmla="*/ 76 h 76"/>
                <a:gd name="T8" fmla="*/ 86 w 86"/>
                <a:gd name="T9" fmla="*/ 64 h 76"/>
                <a:gd name="T10" fmla="*/ 22 w 8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22" y="0"/>
                  </a:moveTo>
                  <a:lnTo>
                    <a:pt x="22" y="0"/>
                  </a:lnTo>
                  <a:lnTo>
                    <a:pt x="0" y="26"/>
                  </a:lnTo>
                  <a:lnTo>
                    <a:pt x="50" y="76"/>
                  </a:lnTo>
                  <a:lnTo>
                    <a:pt x="86" y="6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1"/>
            <p:cNvSpPr/>
            <p:nvPr/>
          </p:nvSpPr>
          <p:spPr bwMode="auto">
            <a:xfrm>
              <a:off x="5121276" y="6219825"/>
              <a:ext cx="136525" cy="120650"/>
            </a:xfrm>
            <a:custGeom>
              <a:avLst/>
              <a:gdLst>
                <a:gd name="T0" fmla="*/ 22 w 86"/>
                <a:gd name="T1" fmla="*/ 0 h 76"/>
                <a:gd name="T2" fmla="*/ 22 w 86"/>
                <a:gd name="T3" fmla="*/ 0 h 76"/>
                <a:gd name="T4" fmla="*/ 0 w 86"/>
                <a:gd name="T5" fmla="*/ 26 h 76"/>
                <a:gd name="T6" fmla="*/ 50 w 86"/>
                <a:gd name="T7" fmla="*/ 76 h 76"/>
                <a:gd name="T8" fmla="*/ 86 w 86"/>
                <a:gd name="T9" fmla="*/ 64 h 76"/>
                <a:gd name="T10" fmla="*/ 22 w 86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22" y="0"/>
                  </a:moveTo>
                  <a:lnTo>
                    <a:pt x="22" y="0"/>
                  </a:lnTo>
                  <a:lnTo>
                    <a:pt x="0" y="26"/>
                  </a:lnTo>
                  <a:lnTo>
                    <a:pt x="50" y="76"/>
                  </a:lnTo>
                  <a:lnTo>
                    <a:pt x="86" y="64"/>
                  </a:lnTo>
                  <a:lnTo>
                    <a:pt x="2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876"/>
            <p:cNvSpPr>
              <a:spLocks noChangeArrowheads="1"/>
            </p:cNvSpPr>
            <p:nvPr/>
          </p:nvSpPr>
          <p:spPr bwMode="auto">
            <a:xfrm>
              <a:off x="5232401" y="6657975"/>
              <a:ext cx="34925" cy="34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77"/>
            <p:cNvSpPr/>
            <p:nvPr/>
          </p:nvSpPr>
          <p:spPr bwMode="auto">
            <a:xfrm>
              <a:off x="4994276" y="6718300"/>
              <a:ext cx="438150" cy="292100"/>
            </a:xfrm>
            <a:custGeom>
              <a:avLst/>
              <a:gdLst>
                <a:gd name="T0" fmla="*/ 99 w 138"/>
                <a:gd name="T1" fmla="*/ 1 h 92"/>
                <a:gd name="T2" fmla="*/ 91 w 138"/>
                <a:gd name="T3" fmla="*/ 0 h 92"/>
                <a:gd name="T4" fmla="*/ 50 w 138"/>
                <a:gd name="T5" fmla="*/ 11 h 92"/>
                <a:gd name="T6" fmla="*/ 34 w 138"/>
                <a:gd name="T7" fmla="*/ 11 h 92"/>
                <a:gd name="T8" fmla="*/ 10 w 138"/>
                <a:gd name="T9" fmla="*/ 66 h 92"/>
                <a:gd name="T10" fmla="*/ 20 w 138"/>
                <a:gd name="T11" fmla="*/ 92 h 92"/>
                <a:gd name="T12" fmla="*/ 118 w 138"/>
                <a:gd name="T13" fmla="*/ 92 h 92"/>
                <a:gd name="T14" fmla="*/ 128 w 138"/>
                <a:gd name="T15" fmla="*/ 66 h 92"/>
                <a:gd name="T16" fmla="*/ 99 w 138"/>
                <a:gd name="T17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92">
                  <a:moveTo>
                    <a:pt x="99" y="1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4" y="0"/>
                    <a:pt x="68" y="11"/>
                    <a:pt x="5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6" y="30"/>
                    <a:pt x="16" y="53"/>
                    <a:pt x="10" y="66"/>
                  </a:cubicBezTo>
                  <a:cubicBezTo>
                    <a:pt x="0" y="89"/>
                    <a:pt x="20" y="92"/>
                    <a:pt x="20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18" y="92"/>
                    <a:pt x="138" y="89"/>
                    <a:pt x="128" y="66"/>
                  </a:cubicBezTo>
                  <a:cubicBezTo>
                    <a:pt x="121" y="51"/>
                    <a:pt x="108" y="21"/>
                    <a:pt x="99" y="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4948238" y="6369050"/>
              <a:ext cx="528638" cy="692150"/>
            </a:xfrm>
            <a:custGeom>
              <a:avLst/>
              <a:gdLst>
                <a:gd name="T0" fmla="*/ 113 w 166"/>
                <a:gd name="T1" fmla="*/ 70 h 218"/>
                <a:gd name="T2" fmla="*/ 113 w 166"/>
                <a:gd name="T3" fmla="*/ 29 h 218"/>
                <a:gd name="T4" fmla="*/ 126 w 166"/>
                <a:gd name="T5" fmla="*/ 15 h 218"/>
                <a:gd name="T6" fmla="*/ 112 w 166"/>
                <a:gd name="T7" fmla="*/ 0 h 218"/>
                <a:gd name="T8" fmla="*/ 55 w 166"/>
                <a:gd name="T9" fmla="*/ 0 h 218"/>
                <a:gd name="T10" fmla="*/ 40 w 166"/>
                <a:gd name="T11" fmla="*/ 15 h 218"/>
                <a:gd name="T12" fmla="*/ 53 w 166"/>
                <a:gd name="T13" fmla="*/ 29 h 218"/>
                <a:gd name="T14" fmla="*/ 53 w 166"/>
                <a:gd name="T15" fmla="*/ 70 h 218"/>
                <a:gd name="T16" fmla="*/ 5 w 166"/>
                <a:gd name="T17" fmla="*/ 179 h 218"/>
                <a:gd name="T18" fmla="*/ 0 w 166"/>
                <a:gd name="T19" fmla="*/ 196 h 218"/>
                <a:gd name="T20" fmla="*/ 20 w 166"/>
                <a:gd name="T21" fmla="*/ 218 h 218"/>
                <a:gd name="T22" fmla="*/ 20 w 166"/>
                <a:gd name="T23" fmla="*/ 218 h 218"/>
                <a:gd name="T24" fmla="*/ 146 w 166"/>
                <a:gd name="T25" fmla="*/ 218 h 218"/>
                <a:gd name="T26" fmla="*/ 146 w 166"/>
                <a:gd name="T27" fmla="*/ 218 h 218"/>
                <a:gd name="T28" fmla="*/ 166 w 166"/>
                <a:gd name="T29" fmla="*/ 196 h 218"/>
                <a:gd name="T30" fmla="*/ 162 w 166"/>
                <a:gd name="T31" fmla="*/ 179 h 218"/>
                <a:gd name="T32" fmla="*/ 113 w 166"/>
                <a:gd name="T33" fmla="*/ 70 h 218"/>
                <a:gd name="T34" fmla="*/ 145 w 166"/>
                <a:gd name="T35" fmla="*/ 210 h 218"/>
                <a:gd name="T36" fmla="*/ 21 w 166"/>
                <a:gd name="T37" fmla="*/ 210 h 218"/>
                <a:gd name="T38" fmla="*/ 8 w 166"/>
                <a:gd name="T39" fmla="*/ 196 h 218"/>
                <a:gd name="T40" fmla="*/ 11 w 166"/>
                <a:gd name="T41" fmla="*/ 182 h 218"/>
                <a:gd name="T42" fmla="*/ 60 w 166"/>
                <a:gd name="T43" fmla="*/ 72 h 218"/>
                <a:gd name="T44" fmla="*/ 60 w 166"/>
                <a:gd name="T45" fmla="*/ 72 h 218"/>
                <a:gd name="T46" fmla="*/ 60 w 166"/>
                <a:gd name="T47" fmla="*/ 22 h 218"/>
                <a:gd name="T48" fmla="*/ 55 w 166"/>
                <a:gd name="T49" fmla="*/ 22 h 218"/>
                <a:gd name="T50" fmla="*/ 48 w 166"/>
                <a:gd name="T51" fmla="*/ 15 h 218"/>
                <a:gd name="T52" fmla="*/ 55 w 166"/>
                <a:gd name="T53" fmla="*/ 8 h 218"/>
                <a:gd name="T54" fmla="*/ 112 w 166"/>
                <a:gd name="T55" fmla="*/ 8 h 218"/>
                <a:gd name="T56" fmla="*/ 119 w 166"/>
                <a:gd name="T57" fmla="*/ 15 h 218"/>
                <a:gd name="T58" fmla="*/ 112 w 166"/>
                <a:gd name="T59" fmla="*/ 22 h 218"/>
                <a:gd name="T60" fmla="*/ 106 w 166"/>
                <a:gd name="T61" fmla="*/ 22 h 218"/>
                <a:gd name="T62" fmla="*/ 106 w 166"/>
                <a:gd name="T63" fmla="*/ 72 h 218"/>
                <a:gd name="T64" fmla="*/ 106 w 166"/>
                <a:gd name="T65" fmla="*/ 72 h 218"/>
                <a:gd name="T66" fmla="*/ 155 w 166"/>
                <a:gd name="T67" fmla="*/ 182 h 218"/>
                <a:gd name="T68" fmla="*/ 158 w 166"/>
                <a:gd name="T69" fmla="*/ 196 h 218"/>
                <a:gd name="T70" fmla="*/ 145 w 166"/>
                <a:gd name="T71" fmla="*/ 21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218">
                  <a:moveTo>
                    <a:pt x="113" y="70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21" y="28"/>
                    <a:pt x="126" y="22"/>
                    <a:pt x="126" y="15"/>
                  </a:cubicBezTo>
                  <a:cubicBezTo>
                    <a:pt x="126" y="7"/>
                    <a:pt x="120" y="0"/>
                    <a:pt x="11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7" y="0"/>
                    <a:pt x="40" y="7"/>
                    <a:pt x="40" y="15"/>
                  </a:cubicBezTo>
                  <a:cubicBezTo>
                    <a:pt x="40" y="22"/>
                    <a:pt x="46" y="28"/>
                    <a:pt x="53" y="2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9" y="78"/>
                    <a:pt x="17" y="150"/>
                    <a:pt x="5" y="179"/>
                  </a:cubicBezTo>
                  <a:cubicBezTo>
                    <a:pt x="2" y="185"/>
                    <a:pt x="0" y="191"/>
                    <a:pt x="0" y="196"/>
                  </a:cubicBezTo>
                  <a:cubicBezTo>
                    <a:pt x="1" y="215"/>
                    <a:pt x="20" y="218"/>
                    <a:pt x="20" y="218"/>
                  </a:cubicBezTo>
                  <a:cubicBezTo>
                    <a:pt x="20" y="218"/>
                    <a:pt x="20" y="218"/>
                    <a:pt x="20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7" y="218"/>
                    <a:pt x="165" y="215"/>
                    <a:pt x="166" y="196"/>
                  </a:cubicBezTo>
                  <a:cubicBezTo>
                    <a:pt x="166" y="191"/>
                    <a:pt x="164" y="185"/>
                    <a:pt x="162" y="179"/>
                  </a:cubicBezTo>
                  <a:cubicBezTo>
                    <a:pt x="149" y="150"/>
                    <a:pt x="117" y="78"/>
                    <a:pt x="113" y="70"/>
                  </a:cubicBezTo>
                  <a:moveTo>
                    <a:pt x="145" y="210"/>
                  </a:moveTo>
                  <a:cubicBezTo>
                    <a:pt x="21" y="210"/>
                    <a:pt x="21" y="210"/>
                    <a:pt x="21" y="210"/>
                  </a:cubicBezTo>
                  <a:cubicBezTo>
                    <a:pt x="19" y="210"/>
                    <a:pt x="8" y="208"/>
                    <a:pt x="8" y="196"/>
                  </a:cubicBezTo>
                  <a:cubicBezTo>
                    <a:pt x="8" y="192"/>
                    <a:pt x="9" y="188"/>
                    <a:pt x="11" y="182"/>
                  </a:cubicBezTo>
                  <a:cubicBezTo>
                    <a:pt x="24" y="152"/>
                    <a:pt x="60" y="73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1" y="22"/>
                    <a:pt x="48" y="19"/>
                    <a:pt x="48" y="15"/>
                  </a:cubicBezTo>
                  <a:cubicBezTo>
                    <a:pt x="48" y="11"/>
                    <a:pt x="51" y="8"/>
                    <a:pt x="55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19" y="11"/>
                    <a:pt x="119" y="15"/>
                  </a:cubicBezTo>
                  <a:cubicBezTo>
                    <a:pt x="119" y="19"/>
                    <a:pt x="116" y="22"/>
                    <a:pt x="112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3"/>
                    <a:pt x="142" y="152"/>
                    <a:pt x="155" y="182"/>
                  </a:cubicBezTo>
                  <a:cubicBezTo>
                    <a:pt x="157" y="188"/>
                    <a:pt x="158" y="192"/>
                    <a:pt x="158" y="196"/>
                  </a:cubicBezTo>
                  <a:cubicBezTo>
                    <a:pt x="158" y="208"/>
                    <a:pt x="147" y="210"/>
                    <a:pt x="145" y="21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879"/>
            <p:cNvSpPr>
              <a:spLocks noChangeArrowheads="1"/>
            </p:cNvSpPr>
            <p:nvPr/>
          </p:nvSpPr>
          <p:spPr bwMode="auto">
            <a:xfrm>
              <a:off x="5172076" y="6588125"/>
              <a:ext cx="53975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880"/>
            <p:cNvSpPr>
              <a:spLocks noChangeArrowheads="1"/>
            </p:cNvSpPr>
            <p:nvPr/>
          </p:nvSpPr>
          <p:spPr bwMode="auto">
            <a:xfrm>
              <a:off x="5181601" y="6261100"/>
              <a:ext cx="98425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881"/>
            <p:cNvSpPr>
              <a:spLocks noChangeArrowheads="1"/>
            </p:cNvSpPr>
            <p:nvPr/>
          </p:nvSpPr>
          <p:spPr bwMode="auto">
            <a:xfrm>
              <a:off x="5111751" y="6213475"/>
              <a:ext cx="57150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882"/>
            <p:cNvSpPr>
              <a:spLocks noChangeArrowheads="1"/>
            </p:cNvSpPr>
            <p:nvPr/>
          </p:nvSpPr>
          <p:spPr bwMode="auto">
            <a:xfrm>
              <a:off x="5213351" y="6470650"/>
              <a:ext cx="34925" cy="34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883"/>
            <p:cNvSpPr>
              <a:spLocks noChangeArrowheads="1"/>
            </p:cNvSpPr>
            <p:nvPr/>
          </p:nvSpPr>
          <p:spPr bwMode="auto">
            <a:xfrm>
              <a:off x="5207001" y="6124575"/>
              <a:ext cx="57150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1" grpId="0" bldLvl="0" animBg="1"/>
          <p:bldP spid="42" grpId="0" bldLvl="0" animBg="1"/>
          <p:bldP spid="43" grpId="0"/>
          <p:bldP spid="44" grpId="0" bldLvl="0" animBg="1"/>
          <p:bldP spid="46" grpId="0"/>
          <p:bldP spid="48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1" grpId="0" bldLvl="0" animBg="1"/>
          <p:bldP spid="42" grpId="0" bldLvl="0" animBg="1"/>
          <p:bldP spid="43" grpId="0"/>
          <p:bldP spid="44" grpId="0" bldLvl="0" animBg="1"/>
          <p:bldP spid="46" grpId="0"/>
          <p:bldP spid="48" grpId="0"/>
          <p:bldP spid="5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067800" y="18415"/>
            <a:ext cx="3048635" cy="627380"/>
          </a:xfrm>
        </p:spPr>
        <p:txBody>
          <a:bodyPr/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 sz="3600" b="1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</a:br>
            <a:endParaRPr lang="zh-CN" altLang="en-US" sz="3600"/>
          </a:p>
        </p:txBody>
      </p:sp>
      <p:sp>
        <p:nvSpPr>
          <p:cNvPr id="3" name="圆角矩形 2"/>
          <p:cNvSpPr/>
          <p:nvPr/>
        </p:nvSpPr>
        <p:spPr>
          <a:xfrm>
            <a:off x="1018540" y="1799590"/>
            <a:ext cx="10153015" cy="38227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lvl="0" indent="0" fontAlgn="base">
              <a:lnSpc>
                <a:spcPct val="150000"/>
              </a:lnSpc>
            </a:pPr>
            <a:r>
              <a:rPr lang="en-US" altLang="zh-CN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   </a:t>
            </a:r>
            <a:r>
              <a:rPr lang="zh-CN" altLang="en-US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申报企业应为具有合法医用耗材经营资质的医疗器械经营企业，并符合以下几点要求：</a:t>
            </a:r>
            <a:endParaRPr lang="zh-CN" altLang="en-US" sz="2400" dirty="0">
              <a:latin typeface="方正兰亭黑_GB18030" pitchFamily="2" charset="-122"/>
              <a:ea typeface="方正兰亭黑_GB18030" pitchFamily="2" charset="-122"/>
            </a:endParaRPr>
          </a:p>
        </p:txBody>
      </p:sp>
      <p:sp>
        <p:nvSpPr>
          <p:cNvPr id="4" name="标题 1"/>
          <p:cNvSpPr/>
          <p:nvPr/>
        </p:nvSpPr>
        <p:spPr>
          <a:xfrm>
            <a:off x="805180" y="450215"/>
            <a:ext cx="2956560" cy="627380"/>
          </a:xfrm>
          <a:prstGeom prst="rect">
            <a:avLst/>
          </a:prstGeom>
        </p:spPr>
        <p:txBody>
          <a:bodyPr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（一）报名条件</a:t>
            </a:r>
            <a:br>
              <a:rPr lang="zh-CN" altLang="en-US" sz="3600" b="1" strike="noStrike" noProof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</a:b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圆角矩形 14"/>
          <p:cNvSpPr/>
          <p:nvPr/>
        </p:nvSpPr>
        <p:spPr>
          <a:xfrm>
            <a:off x="1990725" y="5229225"/>
            <a:ext cx="9250680" cy="85217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<a:normAutofit/>
          </a:bodyPr>
          <a:p>
            <a:pPr lvl="0" indent="0" algn="ctr" fontAlgn="base">
              <a:lnSpc>
                <a:spcPct val="150000"/>
              </a:lnSpc>
            </a:pPr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符合相关法律、法规规定。</a:t>
            </a:r>
            <a:endParaRPr lang="zh-CN" altLang="en-US" sz="2000" b="1" strike="noStrike" noProof="1" dirty="0" smtClean="0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990725" y="2746375"/>
            <a:ext cx="9250680" cy="84645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<a:noAutofit/>
          </a:bodyPr>
          <a:p>
            <a:pPr lvl="0" indent="0" fontAlgn="base">
              <a:lnSpc>
                <a:spcPct val="150000"/>
              </a:lnSpc>
            </a:pPr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《医疗器械经营企业许可证》经营范围需涵盖所配送医用耗材,产品经营方式应为批发或批零兼营，许可证有效期截止日期应在6个月以上。</a:t>
            </a:r>
            <a:endParaRPr lang="zh-CN" altLang="en-US" sz="2000" b="1" strike="noStrike" noProof="1" dirty="0" smtClean="0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893425" y="2682558"/>
            <a:ext cx="1046163" cy="9731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18" name="圆角矩形 17"/>
          <p:cNvSpPr/>
          <p:nvPr/>
        </p:nvSpPr>
        <p:spPr>
          <a:xfrm>
            <a:off x="1100455" y="1346200"/>
            <a:ext cx="9874885" cy="86487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<a:noAutofit/>
          </a:bodyPr>
          <a:p>
            <a:pPr lvl="0" indent="0" fontAlgn="base">
              <a:lnSpc>
                <a:spcPct val="150000"/>
              </a:lnSpc>
            </a:pPr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依法取得《医疗器械经营企业许可证》（或《第二类医疗器械经营备案凭证》，下同）及《营业执照》。</a:t>
            </a:r>
            <a:endParaRPr lang="zh-CN" altLang="en-US" sz="2000" b="1" strike="noStrike" noProof="1" dirty="0" smtClean="0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00368" y="1292543"/>
            <a:ext cx="1046163" cy="9715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20" name="椭圆 19"/>
          <p:cNvSpPr/>
          <p:nvPr/>
        </p:nvSpPr>
        <p:spPr>
          <a:xfrm>
            <a:off x="509588" y="1292543"/>
            <a:ext cx="866775" cy="97155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 fontAlgn="base"/>
            <a:r>
              <a: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01</a:t>
            </a:r>
            <a:endParaRPr lang="en-US" altLang="zh-CN" sz="2800" strike="noStrike" noProof="1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00455" y="4050030"/>
            <a:ext cx="9883775" cy="83439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<a:normAutofit/>
          </a:bodyPr>
          <a:p>
            <a:pPr fontAlgn="base"/>
            <a:r>
              <a:rPr lang="zh-CN" altLang="en-US" sz="20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信誉良好，具有履行合同必须具备的医用耗材配送保障能力及售后服务能力。</a:t>
            </a:r>
            <a:endParaRPr lang="zh-CN" altLang="en-US" sz="2000" b="1" strike="noStrike" noProof="1" dirty="0" smtClean="0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0368" y="3981133"/>
            <a:ext cx="1046163" cy="9715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23" name="椭圆 22"/>
          <p:cNvSpPr/>
          <p:nvPr/>
        </p:nvSpPr>
        <p:spPr>
          <a:xfrm>
            <a:off x="491490" y="3981133"/>
            <a:ext cx="865188" cy="97155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 fontAlgn="base"/>
            <a:r>
              <a: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03</a:t>
            </a:r>
            <a:endParaRPr lang="en-US" altLang="zh-CN" sz="2800" strike="noStrike" noProof="1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983913" y="2684145"/>
            <a:ext cx="866775" cy="97155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 fontAlgn="base"/>
            <a:r>
              <a: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02</a:t>
            </a:r>
            <a:endParaRPr lang="en-US" altLang="zh-CN" sz="2800" strike="noStrike" noProof="1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802938" y="5169535"/>
            <a:ext cx="1046163" cy="9715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26" name="椭圆 25"/>
          <p:cNvSpPr/>
          <p:nvPr/>
        </p:nvSpPr>
        <p:spPr>
          <a:xfrm>
            <a:off x="10893425" y="5169535"/>
            <a:ext cx="866775" cy="97313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 fontAlgn="base"/>
            <a:r>
              <a:rPr lang="en-US" altLang="zh-CN" sz="2800" strike="noStrike" noProof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04</a:t>
            </a:r>
            <a:endParaRPr lang="en-US" altLang="zh-CN" sz="2800" strike="noStrike" noProof="1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标题 1"/>
          <p:cNvSpPr/>
          <p:nvPr/>
        </p:nvSpPr>
        <p:spPr>
          <a:xfrm>
            <a:off x="9135745" y="3810"/>
            <a:ext cx="3048635" cy="49022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</a:br>
            <a:endParaRPr lang="zh-CN" altLang="en-US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2" animBg="1"/>
      <p:bldP spid="16" grpId="2" animBg="1"/>
      <p:bldP spid="17" grpId="2" animBg="1"/>
      <p:bldP spid="18" grpId="2" animBg="1"/>
      <p:bldP spid="19" grpId="2" animBg="1"/>
      <p:bldP spid="20" grpId="2" animBg="1"/>
      <p:bldP spid="21" grpId="2" animBg="1"/>
      <p:bldP spid="22" grpId="2" animBg="1"/>
      <p:bldP spid="23" grpId="2" animBg="1"/>
      <p:bldP spid="24" grpId="2" animBg="1"/>
      <p:bldP spid="25" grpId="2" animBg="1"/>
      <p:bldP spid="26" grpId="2" animBg="1"/>
      <p:bldP spid="15" grpId="3" animBg="1"/>
      <p:bldP spid="16" grpId="3" animBg="1"/>
      <p:bldP spid="17" grpId="3" animBg="1"/>
      <p:bldP spid="18" grpId="3" animBg="1"/>
      <p:bldP spid="19" grpId="3" animBg="1"/>
      <p:bldP spid="20" grpId="3" animBg="1"/>
      <p:bldP spid="21" grpId="3" animBg="1"/>
      <p:bldP spid="22" grpId="3" animBg="1"/>
      <p:bldP spid="23" grpId="3" animBg="1"/>
      <p:bldP spid="24" grpId="3" animBg="1"/>
      <p:bldP spid="25" grpId="3" animBg="1"/>
      <p:bldP spid="26" grpId="3" animBg="1"/>
      <p:bldP spid="15" grpId="4" animBg="1"/>
      <p:bldP spid="16" grpId="4" animBg="1"/>
      <p:bldP spid="17" grpId="4" animBg="1"/>
      <p:bldP spid="18" grpId="4" animBg="1"/>
      <p:bldP spid="19" grpId="4" animBg="1"/>
      <p:bldP spid="20" grpId="4" animBg="1"/>
      <p:bldP spid="21" grpId="4" animBg="1"/>
      <p:bldP spid="22" grpId="4" animBg="1"/>
      <p:bldP spid="23" grpId="4" animBg="1"/>
      <p:bldP spid="24" grpId="4" animBg="1"/>
      <p:bldP spid="25" grpId="4" animBg="1"/>
      <p:bldP spid="26" grpId="4" animBg="1"/>
      <p:bldP spid="15" grpId="5" animBg="1"/>
      <p:bldP spid="16" grpId="5" animBg="1"/>
      <p:bldP spid="17" grpId="5" animBg="1"/>
      <p:bldP spid="18" grpId="5" animBg="1"/>
      <p:bldP spid="19" grpId="5" animBg="1"/>
      <p:bldP spid="20" grpId="5" animBg="1"/>
      <p:bldP spid="21" grpId="5" animBg="1"/>
      <p:bldP spid="22" grpId="5" animBg="1"/>
      <p:bldP spid="23" grpId="5" animBg="1"/>
      <p:bldP spid="24" grpId="5" animBg="1"/>
      <p:bldP spid="25" grpId="5" animBg="1"/>
      <p:bldP spid="26" grpId="5" animBg="1"/>
      <p:bldP spid="15" grpId="6" animBg="1"/>
      <p:bldP spid="16" grpId="6" animBg="1"/>
      <p:bldP spid="17" grpId="6" animBg="1"/>
      <p:bldP spid="18" grpId="6" animBg="1"/>
      <p:bldP spid="19" grpId="6" animBg="1"/>
      <p:bldP spid="20" grpId="6" animBg="1"/>
      <p:bldP spid="21" grpId="6" animBg="1"/>
      <p:bldP spid="22" grpId="6" animBg="1"/>
      <p:bldP spid="23" grpId="6" animBg="1"/>
      <p:bldP spid="24" grpId="6" animBg="1"/>
      <p:bldP spid="25" grpId="6" animBg="1"/>
      <p:bldP spid="26" grpId="6" animBg="1"/>
      <p:bldP spid="15" grpId="7" animBg="1"/>
      <p:bldP spid="16" grpId="7" animBg="1"/>
      <p:bldP spid="17" grpId="7" animBg="1"/>
      <p:bldP spid="18" grpId="7" animBg="1"/>
      <p:bldP spid="19" grpId="7" animBg="1"/>
      <p:bldP spid="20" grpId="7" animBg="1"/>
      <p:bldP spid="21" grpId="7" animBg="1"/>
      <p:bldP spid="22" grpId="7" animBg="1"/>
      <p:bldP spid="23" grpId="7" animBg="1"/>
      <p:bldP spid="24" grpId="7" animBg="1"/>
      <p:bldP spid="25" grpId="7" animBg="1"/>
      <p:bldP spid="26" grpId="7" animBg="1"/>
      <p:bldP spid="15" grpId="8" animBg="1"/>
      <p:bldP spid="16" grpId="8" animBg="1"/>
      <p:bldP spid="17" grpId="8" animBg="1"/>
      <p:bldP spid="18" grpId="8" animBg="1"/>
      <p:bldP spid="19" grpId="8" animBg="1"/>
      <p:bldP spid="20" grpId="8" animBg="1"/>
      <p:bldP spid="21" grpId="8" animBg="1"/>
      <p:bldP spid="22" grpId="8" animBg="1"/>
      <p:bldP spid="23" grpId="8" animBg="1"/>
      <p:bldP spid="24" grpId="8" animBg="1"/>
      <p:bldP spid="25" grpId="8" animBg="1"/>
      <p:bldP spid="26" grpId="8" animBg="1"/>
      <p:bldP spid="15" grpId="9" animBg="1"/>
      <p:bldP spid="16" grpId="9" animBg="1"/>
      <p:bldP spid="17" grpId="9" animBg="1"/>
      <p:bldP spid="18" grpId="9" animBg="1"/>
      <p:bldP spid="19" grpId="9" animBg="1"/>
      <p:bldP spid="20" grpId="9" animBg="1"/>
      <p:bldP spid="21" grpId="9" animBg="1"/>
      <p:bldP spid="22" grpId="9" animBg="1"/>
      <p:bldP spid="23" grpId="9" animBg="1"/>
      <p:bldP spid="24" grpId="9" animBg="1"/>
      <p:bldP spid="25" grpId="9" animBg="1"/>
      <p:bldP spid="26" grpId="9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41"/>
          <p:cNvSpPr txBox="1"/>
          <p:nvPr/>
        </p:nvSpPr>
        <p:spPr>
          <a:xfrm>
            <a:off x="1888490" y="4645660"/>
            <a:ext cx="8623300" cy="739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、被授权人本人携带身份证原件（只做验证身份用）。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  <a:p>
            <a:pPr lvl="0" indent="0"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  <a:p>
            <a:pPr lvl="0" indent="0">
              <a:lnSpc>
                <a:spcPct val="150000"/>
              </a:lnSpc>
            </a:pP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lnSpc>
                <a:spcPct val="150000"/>
              </a:lnSpc>
            </a:pP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0" name="文本框 41"/>
          <p:cNvSpPr txBox="1"/>
          <p:nvPr/>
        </p:nvSpPr>
        <p:spPr>
          <a:xfrm>
            <a:off x="1034733" y="266065"/>
            <a:ext cx="2768600" cy="800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 fontAlgn="base">
              <a:lnSpc>
                <a:spcPct val="15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（二）报名方法</a:t>
            </a:r>
            <a:endParaRPr lang="zh-CN" altLang="en-US" sz="28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800" b="1" strike="noStrike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+mn-ea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000" b="1" strike="noStrike" noProof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000" b="1" strike="noStrike" noProof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000" b="1" strike="noStrike" noProof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000" b="1" strike="noStrike" noProof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 fontAlgn="base">
              <a:lnSpc>
                <a:spcPct val="150000"/>
              </a:lnSpc>
            </a:pPr>
            <a:endParaRPr lang="zh-CN" altLang="en-US" sz="2000" b="1" strike="noStrike" noProof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1035050" y="2163445"/>
            <a:ext cx="10330180" cy="2070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lvl="0" indent="0">
              <a:lnSpc>
                <a:spcPct val="150000"/>
              </a:lnSpc>
            </a:pPr>
            <a:r>
              <a:rPr lang="en-US" altLang="zh-CN" sz="2000" dirty="0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   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申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报人需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到采购中心大厅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现场报名并办理数字证书。已办理过数字(CA)证书的企业不需要再次办理，但需要现场报名。一个申报人可购买多个密钥，便于操作及维护。现场报名需提交以下材料：</a:t>
            </a:r>
            <a:endParaRPr lang="en-US" altLang="zh-CN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" name="标题 4"/>
          <p:cNvSpPr/>
          <p:nvPr>
            <p:ph type="title"/>
          </p:nvPr>
        </p:nvSpPr>
        <p:spPr>
          <a:xfrm>
            <a:off x="9141460" y="72390"/>
            <a:ext cx="3002280" cy="53594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1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1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449"/>
                            </p:stCondLst>
                            <p:childTnLst>
                              <p:par>
                                <p:cTn id="27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1267" grpId="0"/>
      <p:bldP spid="1126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0905" y="1052830"/>
            <a:ext cx="5395595" cy="5663565"/>
            <a:chOff x="5356" y="1721"/>
            <a:chExt cx="8494" cy="8919"/>
          </a:xfrm>
        </p:grpSpPr>
        <p:sp>
          <p:nvSpPr>
            <p:cNvPr id="12289" name="文本框 99"/>
            <p:cNvSpPr txBox="1"/>
            <p:nvPr/>
          </p:nvSpPr>
          <p:spPr>
            <a:xfrm>
              <a:off x="5356" y="1721"/>
              <a:ext cx="8484" cy="6384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p>
              <a:pPr lvl="0" indent="0" algn="ctr"/>
              <a:r>
                <a:rPr lang="zh-CN" altLang="en-US" sz="1200">
                  <a:latin typeface="仿宋" panose="02010609060101010101" charset="-122"/>
                  <a:ea typeface="仿宋" panose="02010609060101010101" charset="-122"/>
                </a:rPr>
                <a:t>陕西省医用耗材网上阳光采购（配送企业注册）</a:t>
              </a:r>
              <a:endParaRPr lang="zh-CN" altLang="en-US" sz="22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 algn="ctr"/>
              <a:r>
                <a:rPr lang="zh-CN" altLang="en-US" sz="2200">
                  <a:latin typeface="仿宋" panose="02010609060101010101" charset="-122"/>
                  <a:ea typeface="仿宋" panose="02010609060101010101" charset="-122"/>
                </a:rPr>
                <a:t>法定代表人授权书</a:t>
              </a:r>
              <a:endParaRPr lang="zh-CN" altLang="en-US" sz="22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楷体" panose="02010609060101010101" pitchFamily="49" charset="-122"/>
                  <a:ea typeface="楷体" panose="02010609060101010101" pitchFamily="49" charset="-122"/>
                </a:rPr>
                <a:t>致：陕西省医疗机构药品采购中心 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    本授权书声明：注册于</a:t>
              </a:r>
              <a:r>
                <a:rPr lang="zh-CN" altLang="en-US" sz="1400" u="sng">
                  <a:latin typeface="仿宋" panose="02010609060101010101" charset="-122"/>
                  <a:ea typeface="仿宋" panose="02010609060101010101" charset="-122"/>
                </a:rPr>
                <a:t>（企业地址）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的</a:t>
              </a:r>
              <a:r>
                <a:rPr lang="zh-CN" altLang="en-US" sz="1400" u="sng">
                  <a:latin typeface="仿宋" panose="02010609060101010101" charset="-122"/>
                  <a:ea typeface="仿宋" panose="02010609060101010101" charset="-122"/>
                </a:rPr>
                <a:t>（企业名称）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（</a:t>
              </a:r>
              <a:r>
                <a:rPr lang="zh-CN" altLang="en-US" sz="1400" u="sng">
                  <a:latin typeface="仿宋" panose="02010609060101010101" charset="-122"/>
                  <a:ea typeface="仿宋" panose="02010609060101010101" charset="-122"/>
                </a:rPr>
                <a:t>法定代表人姓名、职务）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代表本企业授权</a:t>
              </a:r>
              <a:r>
                <a:rPr lang="zh-CN" altLang="en-US" sz="1400" u="sng">
                  <a:latin typeface="仿宋" panose="02010609060101010101" charset="-122"/>
                  <a:ea typeface="仿宋" panose="02010609060101010101" charset="-122"/>
                </a:rPr>
                <a:t>（被授权人姓名）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为本企业的唯一合法代理人，就本公司经营的血管介入类医用耗材，在</a:t>
              </a:r>
              <a:r>
                <a:rPr lang="zh-CN" altLang="en-US" sz="1400" u="sng">
                  <a:latin typeface="楷体" panose="02010609060101010101" pitchFamily="49" charset="-122"/>
                  <a:ea typeface="楷体" panose="02010609060101010101" pitchFamily="49" charset="-122"/>
                </a:rPr>
                <a:t>陕西省医用耗材网上阳光采购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活动中进行配送企业的注册，并在整个阳光采购活动中，以本公司名义全权处理包括</a:t>
              </a:r>
              <a:r>
                <a:rPr lang="zh-CN" altLang="en-US" sz="1400" u="sng">
                  <a:latin typeface="楷体" panose="02010609060101010101" pitchFamily="49" charset="-122"/>
                  <a:ea typeface="楷体" panose="02010609060101010101" pitchFamily="49" charset="-122"/>
                </a:rPr>
                <a:t>企业现场注册、领取数字证书、网上材料填报等一切有关的事务 </a:t>
              </a:r>
              <a:r>
                <a:rPr lang="zh-CN" altLang="en-US" sz="14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本企业认可，被授权人的签字与本企业公章具有相同的法律效力，授权期限内无特殊情况将不变更合法代理人。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    授权期限为：   年   月   起至本次入围产品采购期结束。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    特此声明。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	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授权单位名称和盖章</a:t>
              </a:r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endParaRPr lang="zh-CN" altLang="en-US" sz="14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法定代表人签字：           </a:t>
              </a:r>
              <a:r>
                <a:rPr lang="zh-CN" altLang="en-US" sz="1500">
                  <a:latin typeface="仿宋" panose="02010609060101010101" charset="-122"/>
                  <a:ea typeface="仿宋" panose="02010609060101010101" charset="-122"/>
                </a:rPr>
                <a:t>被授权人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签字：</a:t>
              </a:r>
              <a:endParaRPr lang="zh-CN" altLang="en-US" sz="1500">
                <a:latin typeface="仿宋" panose="02010609060101010101" charset="-122"/>
                <a:ea typeface="仿宋" panose="02010609060101010101" charset="-122"/>
              </a:endParaRPr>
            </a:p>
            <a:p>
              <a:pPr lvl="0" indent="0"/>
              <a:r>
                <a:rPr lang="zh-CN" altLang="en-US" sz="1500">
                  <a:latin typeface="仿宋" panose="02010609060101010101" charset="-122"/>
                  <a:ea typeface="仿宋" panose="02010609060101010101" charset="-122"/>
                </a:rPr>
                <a:t>被授权人</a:t>
              </a:r>
              <a:r>
                <a:rPr lang="zh-CN" altLang="en-US" sz="1400">
                  <a:latin typeface="仿宋" panose="02010609060101010101" charset="-122"/>
                  <a:ea typeface="仿宋" panose="02010609060101010101" charset="-122"/>
                </a:rPr>
                <a:t>手机：             固定电话 ：</a:t>
              </a: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290" name="图片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5356" y="8105"/>
              <a:ext cx="4255" cy="2535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pic>
          <p:nvPicPr>
            <p:cNvPr id="12291" name="图片 10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611" y="8105"/>
              <a:ext cx="4239" cy="2535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pic>
      </p:grpSp>
      <p:sp>
        <p:nvSpPr>
          <p:cNvPr id="12293" name="文本框 23"/>
          <p:cNvSpPr txBox="1"/>
          <p:nvPr/>
        </p:nvSpPr>
        <p:spPr>
          <a:xfrm>
            <a:off x="838200" y="188595"/>
            <a:ext cx="3945890" cy="8032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 algn="ctr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、法人授权书原件（2份）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标题 7"/>
          <p:cNvSpPr/>
          <p:nvPr>
            <p:ph type="title"/>
          </p:nvPr>
        </p:nvSpPr>
        <p:spPr>
          <a:xfrm>
            <a:off x="9142095" y="46355"/>
            <a:ext cx="3002280" cy="490220"/>
          </a:xfrm>
        </p:spPr>
        <p:txBody>
          <a:bodyPr/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3"/>
          <p:cNvSpPr txBox="1"/>
          <p:nvPr/>
        </p:nvSpPr>
        <p:spPr>
          <a:xfrm>
            <a:off x="692785" y="327025"/>
            <a:ext cx="8449310" cy="1072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  3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、《医疗器械经营企业许可证》和（或）《医疗器械经营备案表》复印件（2份）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3314" name="图片 1" descr="20121012141824_370"/>
          <p:cNvPicPr/>
          <p:nvPr/>
        </p:nvPicPr>
        <p:blipFill>
          <a:blip r:embed="rId1"/>
          <a:stretch>
            <a:fillRect/>
          </a:stretch>
        </p:blipFill>
        <p:spPr>
          <a:xfrm>
            <a:off x="556260" y="2122805"/>
            <a:ext cx="5231765" cy="424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2" descr="201247234716"/>
          <p:cNvPicPr/>
          <p:nvPr/>
        </p:nvPicPr>
        <p:blipFill>
          <a:blip r:embed="rId2"/>
          <a:stretch>
            <a:fillRect/>
          </a:stretch>
        </p:blipFill>
        <p:spPr>
          <a:xfrm>
            <a:off x="6253480" y="2122805"/>
            <a:ext cx="5158740" cy="424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1"/>
          <p:cNvSpPr/>
          <p:nvPr/>
        </p:nvSpPr>
        <p:spPr>
          <a:xfrm>
            <a:off x="9142095" y="46355"/>
            <a:ext cx="3002280" cy="490220"/>
          </a:xfrm>
          <a:prstGeom prst="rect">
            <a:avLst/>
          </a:prstGeom>
        </p:spPr>
        <p:txBody>
          <a:bodyPr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142095" y="46355"/>
            <a:ext cx="3002280" cy="49022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+mn-ea"/>
                <a:sym typeface="Arial" panose="020B0604020202020204" pitchFamily="34" charset="0"/>
              </a:rPr>
              <a:t>配送企业报名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337" name="文本框 23"/>
          <p:cNvSpPr txBox="1"/>
          <p:nvPr/>
        </p:nvSpPr>
        <p:spPr>
          <a:xfrm>
            <a:off x="1132205" y="170815"/>
            <a:ext cx="4511040" cy="8540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inden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sym typeface="Arial" panose="020B0604020202020204" pitchFamily="34" charset="0"/>
              </a:rPr>
              <a:t>4、《组织机构代码证》复印件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4338" name="图片 1" descr="2009_10_29_18_31_53_7945"/>
          <p:cNvPicPr/>
          <p:nvPr/>
        </p:nvPicPr>
        <p:blipFill>
          <a:blip r:embed="rId1"/>
          <a:stretch>
            <a:fillRect/>
          </a:stretch>
        </p:blipFill>
        <p:spPr>
          <a:xfrm>
            <a:off x="1342390" y="1196340"/>
            <a:ext cx="10154920" cy="5218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1">
      <a:dk1>
        <a:sysClr val="windowText" lastClr="000000"/>
      </a:dk1>
      <a:lt1>
        <a:sysClr val="window" lastClr="FFFFFF"/>
      </a:lt1>
      <a:dk2>
        <a:srgbClr val="242852"/>
      </a:dk2>
      <a:lt2>
        <a:srgbClr val="629DD1"/>
      </a:lt2>
      <a:accent1>
        <a:srgbClr val="297FD5"/>
      </a:accent1>
      <a:accent2>
        <a:srgbClr val="629DD1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1973</Words>
  <Application>WPS 演示</Application>
  <PresentationFormat>自定义</PresentationFormat>
  <Paragraphs>207</Paragraphs>
  <Slides>19</Slides>
  <Notes>18</Notes>
  <HiddenSlides>0</HiddenSlides>
  <MMClips>4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仿宋</vt:lpstr>
      <vt:lpstr>时尚中黑简体</vt:lpstr>
      <vt:lpstr>仿宋_GB2312</vt:lpstr>
      <vt:lpstr>Impact</vt:lpstr>
      <vt:lpstr>方正兰亭黑_GB18030</vt:lpstr>
      <vt:lpstr>楷体</vt:lpstr>
      <vt:lpstr>黑体</vt:lpstr>
      <vt:lpstr>Times New Roman</vt:lpstr>
      <vt:lpstr>华文中宋</vt:lpstr>
      <vt:lpstr>Calibri</vt:lpstr>
      <vt:lpstr>Calibri Light</vt:lpstr>
      <vt:lpstr>Malgun Gothic</vt:lpstr>
      <vt:lpstr>Office 主题</vt:lpstr>
      <vt:lpstr>PowerPoint 演示文稿</vt:lpstr>
      <vt:lpstr>PowerPoint 演示文稿</vt:lpstr>
      <vt:lpstr>PowerPoint 演示文稿</vt:lpstr>
      <vt:lpstr>配送企业报名 </vt:lpstr>
      <vt:lpstr>PowerPoint 演示文稿</vt:lpstr>
      <vt:lpstr>配送企业报名 </vt:lpstr>
      <vt:lpstr>配送企业报名 </vt:lpstr>
      <vt:lpstr>PowerPoint 演示文稿</vt:lpstr>
      <vt:lpstr>配送企业报名 </vt:lpstr>
      <vt:lpstr>配送企业报名 </vt:lpstr>
      <vt:lpstr>配送企业报名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医疗1040</dc:title>
  <dc:creator>微软用户</dc:creator>
  <cp:lastModifiedBy>Administrator</cp:lastModifiedBy>
  <cp:revision>172</cp:revision>
  <dcterms:created xsi:type="dcterms:W3CDTF">2016-02-27T06:48:00Z</dcterms:created>
  <dcterms:modified xsi:type="dcterms:W3CDTF">2016-08-30T00:52:13Z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