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xls" ContentType="application/vnd.ms-exce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67"/>
  </p:notesMasterIdLst>
  <p:sldIdLst>
    <p:sldId id="438" r:id="rId3"/>
    <p:sldId id="581" r:id="rId4"/>
    <p:sldId id="281" r:id="rId5"/>
    <p:sldId id="437" r:id="rId6"/>
    <p:sldId id="439" r:id="rId7"/>
    <p:sldId id="440" r:id="rId8"/>
    <p:sldId id="442" r:id="rId9"/>
    <p:sldId id="516" r:id="rId10"/>
    <p:sldId id="445" r:id="rId11"/>
    <p:sldId id="573" r:id="rId12"/>
    <p:sldId id="448" r:id="rId13"/>
    <p:sldId id="446" r:id="rId14"/>
    <p:sldId id="584" r:id="rId15"/>
    <p:sldId id="476" r:id="rId16"/>
    <p:sldId id="596" r:id="rId17"/>
    <p:sldId id="575" r:id="rId18"/>
    <p:sldId id="451" r:id="rId19"/>
    <p:sldId id="588" r:id="rId20"/>
    <p:sldId id="810" r:id="rId21"/>
    <p:sldId id="811" r:id="rId22"/>
    <p:sldId id="812" r:id="rId23"/>
    <p:sldId id="813" r:id="rId24"/>
    <p:sldId id="814" r:id="rId25"/>
    <p:sldId id="815" r:id="rId26"/>
    <p:sldId id="754" r:id="rId27"/>
    <p:sldId id="755" r:id="rId28"/>
    <p:sldId id="760" r:id="rId29"/>
    <p:sldId id="761" r:id="rId30"/>
    <p:sldId id="762" r:id="rId31"/>
    <p:sldId id="763" r:id="rId32"/>
    <p:sldId id="764" r:id="rId33"/>
    <p:sldId id="765" r:id="rId34"/>
    <p:sldId id="766" r:id="rId35"/>
    <p:sldId id="767" r:id="rId36"/>
    <p:sldId id="768" r:id="rId37"/>
    <p:sldId id="769" r:id="rId38"/>
    <p:sldId id="770" r:id="rId39"/>
    <p:sldId id="773" r:id="rId40"/>
    <p:sldId id="774" r:id="rId41"/>
    <p:sldId id="775" r:id="rId42"/>
    <p:sldId id="776" r:id="rId43"/>
    <p:sldId id="777" r:id="rId44"/>
    <p:sldId id="778" r:id="rId45"/>
    <p:sldId id="779" r:id="rId46"/>
    <p:sldId id="780" r:id="rId47"/>
    <p:sldId id="781" r:id="rId48"/>
    <p:sldId id="782" r:id="rId49"/>
    <p:sldId id="783" r:id="rId50"/>
    <p:sldId id="816" r:id="rId51"/>
    <p:sldId id="784" r:id="rId52"/>
    <p:sldId id="785" r:id="rId53"/>
    <p:sldId id="786" r:id="rId54"/>
    <p:sldId id="787" r:id="rId55"/>
    <p:sldId id="788" r:id="rId56"/>
    <p:sldId id="789" r:id="rId57"/>
    <p:sldId id="790" r:id="rId58"/>
    <p:sldId id="791" r:id="rId59"/>
    <p:sldId id="792" r:id="rId60"/>
    <p:sldId id="793" r:id="rId61"/>
    <p:sldId id="809" r:id="rId62"/>
    <p:sldId id="794" r:id="rId63"/>
    <p:sldId id="806" r:id="rId64"/>
    <p:sldId id="807" r:id="rId65"/>
    <p:sldId id="808" r:id="rId6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1C1C1C"/>
    <a:srgbClr val="FF0000"/>
    <a:srgbClr val="FF7C80"/>
    <a:srgbClr val="FF6600"/>
    <a:srgbClr val="FFFF99"/>
    <a:srgbClr val="FFFFCC"/>
    <a:srgbClr val="99FF66"/>
    <a:srgbClr val="66FF66"/>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380" autoAdjust="0"/>
    <p:restoredTop sz="96846" autoAdjust="0"/>
  </p:normalViewPr>
  <p:slideViewPr>
    <p:cSldViewPr>
      <p:cViewPr varScale="1">
        <p:scale>
          <a:sx n="51" d="100"/>
          <a:sy n="51" d="100"/>
        </p:scale>
        <p:origin x="-1172" y="-72"/>
      </p:cViewPr>
      <p:guideLst>
        <p:guide orient="horz" pos="2053"/>
        <p:guide pos="2880"/>
      </p:guideLst>
    </p:cSldViewPr>
  </p:slideViewPr>
  <p:outlineViewPr>
    <p:cViewPr>
      <p:scale>
        <a:sx n="33" d="100"/>
        <a:sy n="33" d="100"/>
      </p:scale>
      <p:origin x="0" y="5034"/>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8AC3CA85-E024-4EBB-9F7D-F0B0A4107C7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ln>
        </p:spPr>
      </p:sp>
      <p:sp>
        <p:nvSpPr>
          <p:cNvPr id="59395" name="备注占位符 2"/>
          <p:cNvSpPr>
            <a:spLocks noGrp="1"/>
          </p:cNvSpPr>
          <p:nvPr>
            <p:ph type="body" idx="1"/>
          </p:nvPr>
        </p:nvSpPr>
        <p:spPr bwMode="auto">
          <a:noFill/>
        </p:spPr>
        <p:txBody>
          <a:bodyPr wrap="square" numCol="1" anchor="t" anchorCtr="0" compatLnSpc="1"/>
          <a:lstStyle/>
          <a:p>
            <a:endParaRPr lang="zh-CN" altLang="en-US" smtClean="0"/>
          </a:p>
        </p:txBody>
      </p:sp>
      <p:sp>
        <p:nvSpPr>
          <p:cNvPr id="59396" name="灯片编号占位符 3"/>
          <p:cNvSpPr>
            <a:spLocks noGrp="1"/>
          </p:cNvSpPr>
          <p:nvPr>
            <p:ph type="sldNum" sz="quarter" idx="5"/>
          </p:nvPr>
        </p:nvSpPr>
        <p:spPr bwMode="auto">
          <a:noFill/>
          <a:ln>
            <a:miter lim="800000"/>
          </a:ln>
        </p:spPr>
        <p:txBody>
          <a:bodyPr wrap="square" numCol="1" anchorCtr="0" compatLnSpc="1"/>
          <a:lstStyle/>
          <a:p>
            <a:fld id="{BFFE5806-2E40-4AFC-B54A-216F4DE38138}" type="slidenum">
              <a:rPr lang="zh-CN" altLang="en-US" smtClean="0">
                <a:latin typeface="Arial" panose="020B0604020202020204" pitchFamily="34" charset="0"/>
              </a:rPr>
              <a:pPr/>
              <a:t>22</a:t>
            </a:fld>
            <a:endParaRPr lang="zh-CN" altLang="en-US"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6"/>
          <p:cNvSpPr>
            <a:spLocks noGrp="1" noChangeArrowheads="1"/>
          </p:cNvSpPr>
          <p:nvPr>
            <p:ph type="sldNum" sz="quarter" idx="10"/>
          </p:nvPr>
        </p:nvSpPr>
        <p:spPr/>
        <p:txBody>
          <a:bodyPr/>
          <a:lstStyle>
            <a:lvl1pPr>
              <a:defRPr/>
            </a:lvl1pPr>
          </a:lstStyle>
          <a:p>
            <a:pPr>
              <a:defRPr/>
            </a:pPr>
            <a:fld id="{E72F9BB4-F274-4709-9E58-5F15E64D6E44}" type="slidenum">
              <a:rPr lang="zh-CN" altLang="en-US"/>
              <a:pPr>
                <a:defRPr/>
              </a:pPr>
              <a:t>‹#›</a:t>
            </a:fld>
            <a:endParaRPr lang="en-US" dirty="0"/>
          </a:p>
        </p:txBody>
      </p:sp>
      <p:sp>
        <p:nvSpPr>
          <p:cNvPr id="5" name="Rectangle 108"/>
          <p:cNvSpPr>
            <a:spLocks noGrp="1" noChangeArrowheads="1"/>
          </p:cNvSpPr>
          <p:nvPr>
            <p:ph type="ftr" sz="quarter" idx="11"/>
          </p:nvPr>
        </p:nvSpPr>
        <p:spPr/>
        <p:txBody>
          <a:bodyPr/>
          <a:lstStyle>
            <a:lvl1pPr>
              <a:defRPr/>
            </a:lvl1pPr>
          </a:lstStyle>
          <a:p>
            <a:pPr>
              <a:defRPr/>
            </a:pPr>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sldNum" sz="quarter" idx="10"/>
          </p:nvPr>
        </p:nvSpPr>
        <p:spPr/>
        <p:txBody>
          <a:bodyPr/>
          <a:lstStyle>
            <a:lvl1pPr>
              <a:defRPr/>
            </a:lvl1pPr>
          </a:lstStyle>
          <a:p>
            <a:pPr>
              <a:defRPr/>
            </a:pPr>
            <a:fld id="{D2BD60F2-9F0A-4086-9C83-317A17ABB696}" type="slidenum">
              <a:rPr lang="zh-CN" altLang="en-US"/>
              <a:pPr>
                <a:defRPr/>
              </a:pPr>
              <a:t>‹#›</a:t>
            </a:fld>
            <a:endParaRPr lang="en-US" dirty="0"/>
          </a:p>
        </p:txBody>
      </p:sp>
      <p:sp>
        <p:nvSpPr>
          <p:cNvPr id="5" name="Rectangle 108"/>
          <p:cNvSpPr>
            <a:spLocks noGrp="1" noChangeArrowheads="1"/>
          </p:cNvSpPr>
          <p:nvPr>
            <p:ph type="ftr" sz="quarter" idx="11"/>
          </p:nvPr>
        </p:nvSpPr>
        <p:spPr/>
        <p:txBody>
          <a:bodyPr/>
          <a:lstStyle>
            <a:lvl1pPr>
              <a:defRPr/>
            </a:lvl1pPr>
          </a:lstStyle>
          <a:p>
            <a:pPr>
              <a:defRPr/>
            </a:pPr>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00850" y="107950"/>
            <a:ext cx="2114550" cy="60182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07950"/>
            <a:ext cx="6191250" cy="60182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sldNum" sz="quarter" idx="10"/>
          </p:nvPr>
        </p:nvSpPr>
        <p:spPr/>
        <p:txBody>
          <a:bodyPr/>
          <a:lstStyle>
            <a:lvl1pPr>
              <a:defRPr/>
            </a:lvl1pPr>
          </a:lstStyle>
          <a:p>
            <a:pPr>
              <a:defRPr/>
            </a:pPr>
            <a:fld id="{0100F40A-D48E-4692-991E-A91856E99886}" type="slidenum">
              <a:rPr lang="zh-CN" altLang="en-US"/>
              <a:pPr>
                <a:defRPr/>
              </a:pPr>
              <a:t>‹#›</a:t>
            </a:fld>
            <a:endParaRPr lang="en-US" dirty="0"/>
          </a:p>
        </p:txBody>
      </p:sp>
      <p:sp>
        <p:nvSpPr>
          <p:cNvPr id="5" name="Rectangle 108"/>
          <p:cNvSpPr>
            <a:spLocks noGrp="1" noChangeArrowheads="1"/>
          </p:cNvSpPr>
          <p:nvPr>
            <p:ph type="ftr" sz="quarter" idx="11"/>
          </p:nvPr>
        </p:nvSpPr>
        <p:spPr/>
        <p:txBody>
          <a:bodyPr/>
          <a:lstStyle>
            <a:lvl1pPr>
              <a:defRPr/>
            </a:lvl1pPr>
          </a:lstStyle>
          <a:p>
            <a:pPr>
              <a:defRPr/>
            </a:pPr>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6_标题幻灯片">
    <p:spTree>
      <p:nvGrpSpPr>
        <p:cNvPr id="1" name=""/>
        <p:cNvGrpSpPr/>
        <p:nvPr/>
      </p:nvGrpSpPr>
      <p:grpSpPr>
        <a:xfrm>
          <a:off x="0" y="0"/>
          <a:ext cx="0" cy="0"/>
          <a:chOff x="0" y="0"/>
          <a:chExt cx="0" cy="0"/>
        </a:xfrm>
      </p:grpSpPr>
      <p:cxnSp>
        <p:nvCxnSpPr>
          <p:cNvPr id="3" name="直接连接符 2"/>
          <p:cNvCxnSpPr/>
          <p:nvPr userDrawn="1"/>
        </p:nvCxnSpPr>
        <p:spPr>
          <a:xfrm>
            <a:off x="0" y="99906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74"/>
          <p:cNvSpPr>
            <a:spLocks noGrp="1" noChangeArrowheads="1"/>
          </p:cNvSpPr>
          <p:nvPr>
            <p:ph type="dt" sz="half" idx="10"/>
          </p:nvPr>
        </p:nvSpPr>
        <p:spPr/>
        <p:txBody>
          <a:bodyPr/>
          <a:lstStyle>
            <a:lvl1pPr>
              <a:defRPr/>
            </a:lvl1pPr>
          </a:lstStyle>
          <a:p>
            <a:pPr>
              <a:defRPr/>
            </a:pPr>
            <a:endParaRPr lang="en-US" dirty="0"/>
          </a:p>
        </p:txBody>
      </p:sp>
      <p:sp>
        <p:nvSpPr>
          <p:cNvPr id="5" name="Rectangle 75"/>
          <p:cNvSpPr>
            <a:spLocks noGrp="1" noChangeArrowheads="1"/>
          </p:cNvSpPr>
          <p:nvPr>
            <p:ph type="ftr" sz="quarter" idx="11"/>
          </p:nvPr>
        </p:nvSpPr>
        <p:spPr/>
        <p:txBody>
          <a:bodyPr/>
          <a:lstStyle>
            <a:lvl1pPr>
              <a:defRPr/>
            </a:lvl1pPr>
          </a:lstStyle>
          <a:p>
            <a:pPr>
              <a:defRPr/>
            </a:pPr>
            <a:endParaRPr lang="en-US" dirty="0"/>
          </a:p>
        </p:txBody>
      </p:sp>
      <p:sp>
        <p:nvSpPr>
          <p:cNvPr id="6" name="Rectangle 76"/>
          <p:cNvSpPr>
            <a:spLocks noGrp="1" noChangeArrowheads="1"/>
          </p:cNvSpPr>
          <p:nvPr>
            <p:ph type="sldNum" sz="quarter" idx="12"/>
          </p:nvPr>
        </p:nvSpPr>
        <p:spPr/>
        <p:txBody>
          <a:bodyPr/>
          <a:lstStyle>
            <a:lvl1pPr>
              <a:defRPr/>
            </a:lvl1pPr>
          </a:lstStyle>
          <a:p>
            <a:pPr>
              <a:defRPr/>
            </a:pPr>
            <a:fld id="{74710FDB-3C2E-4D7A-91EE-E5F85A482A3C}" type="slidenum">
              <a:rPr lang="zh-CN" altLang="en-US"/>
              <a:pPr>
                <a:defRPr/>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74"/>
          <p:cNvSpPr>
            <a:spLocks noGrp="1" noChangeArrowheads="1"/>
          </p:cNvSpPr>
          <p:nvPr>
            <p:ph type="dt" sz="half" idx="10"/>
          </p:nvPr>
        </p:nvSpPr>
        <p:spPr/>
        <p:txBody>
          <a:bodyPr/>
          <a:lstStyle>
            <a:lvl1pPr>
              <a:defRPr/>
            </a:lvl1pPr>
          </a:lstStyle>
          <a:p>
            <a:pPr>
              <a:defRPr/>
            </a:pPr>
            <a:endParaRPr lang="en-US" dirty="0"/>
          </a:p>
        </p:txBody>
      </p:sp>
      <p:sp>
        <p:nvSpPr>
          <p:cNvPr id="5" name="Rectangle 75"/>
          <p:cNvSpPr>
            <a:spLocks noGrp="1" noChangeArrowheads="1"/>
          </p:cNvSpPr>
          <p:nvPr>
            <p:ph type="ftr" sz="quarter" idx="11"/>
          </p:nvPr>
        </p:nvSpPr>
        <p:spPr/>
        <p:txBody>
          <a:bodyPr/>
          <a:lstStyle>
            <a:lvl1pPr>
              <a:defRPr/>
            </a:lvl1pPr>
          </a:lstStyle>
          <a:p>
            <a:pPr>
              <a:defRPr/>
            </a:pPr>
            <a:endParaRPr lang="en-US" dirty="0"/>
          </a:p>
        </p:txBody>
      </p:sp>
      <p:sp>
        <p:nvSpPr>
          <p:cNvPr id="6" name="Rectangle 76"/>
          <p:cNvSpPr>
            <a:spLocks noGrp="1" noChangeArrowheads="1"/>
          </p:cNvSpPr>
          <p:nvPr>
            <p:ph type="sldNum" sz="quarter" idx="12"/>
          </p:nvPr>
        </p:nvSpPr>
        <p:spPr/>
        <p:txBody>
          <a:bodyPr/>
          <a:lstStyle>
            <a:lvl1pPr>
              <a:defRPr/>
            </a:lvl1pPr>
          </a:lstStyle>
          <a:p>
            <a:pPr>
              <a:defRPr/>
            </a:pPr>
            <a:fld id="{318D0F27-EDBA-4DBB-91D5-2D40DE3A3FA0}" type="slidenum">
              <a:rPr lang="zh-CN" altLang="en-US"/>
              <a:pPr>
                <a:defRPr/>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74"/>
          <p:cNvSpPr>
            <a:spLocks noGrp="1" noChangeArrowheads="1"/>
          </p:cNvSpPr>
          <p:nvPr>
            <p:ph type="dt" sz="half" idx="10"/>
          </p:nvPr>
        </p:nvSpPr>
        <p:spPr/>
        <p:txBody>
          <a:bodyPr/>
          <a:lstStyle>
            <a:lvl1pPr>
              <a:defRPr/>
            </a:lvl1pPr>
          </a:lstStyle>
          <a:p>
            <a:pPr>
              <a:defRPr/>
            </a:pPr>
            <a:endParaRPr lang="en-US" dirty="0"/>
          </a:p>
        </p:txBody>
      </p:sp>
      <p:sp>
        <p:nvSpPr>
          <p:cNvPr id="5" name="Rectangle 75"/>
          <p:cNvSpPr>
            <a:spLocks noGrp="1" noChangeArrowheads="1"/>
          </p:cNvSpPr>
          <p:nvPr>
            <p:ph type="ftr" sz="quarter" idx="11"/>
          </p:nvPr>
        </p:nvSpPr>
        <p:spPr/>
        <p:txBody>
          <a:bodyPr/>
          <a:lstStyle>
            <a:lvl1pPr>
              <a:defRPr/>
            </a:lvl1pPr>
          </a:lstStyle>
          <a:p>
            <a:pPr>
              <a:defRPr/>
            </a:pPr>
            <a:endParaRPr lang="en-US" dirty="0"/>
          </a:p>
        </p:txBody>
      </p:sp>
      <p:sp>
        <p:nvSpPr>
          <p:cNvPr id="6" name="Rectangle 76"/>
          <p:cNvSpPr>
            <a:spLocks noGrp="1" noChangeArrowheads="1"/>
          </p:cNvSpPr>
          <p:nvPr>
            <p:ph type="sldNum" sz="quarter" idx="12"/>
          </p:nvPr>
        </p:nvSpPr>
        <p:spPr/>
        <p:txBody>
          <a:bodyPr/>
          <a:lstStyle>
            <a:lvl1pPr>
              <a:defRPr/>
            </a:lvl1pPr>
          </a:lstStyle>
          <a:p>
            <a:pPr>
              <a:defRPr/>
            </a:pPr>
            <a:fld id="{3F40F6F1-9E04-4803-B7D0-61E8DE8B2B8B}" type="slidenum">
              <a:rPr lang="zh-CN" altLang="en-US"/>
              <a:pPr>
                <a:defRPr/>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74"/>
          <p:cNvSpPr>
            <a:spLocks noGrp="1" noChangeArrowheads="1"/>
          </p:cNvSpPr>
          <p:nvPr>
            <p:ph type="dt" sz="half" idx="10"/>
          </p:nvPr>
        </p:nvSpPr>
        <p:spPr/>
        <p:txBody>
          <a:bodyPr/>
          <a:lstStyle>
            <a:lvl1pPr>
              <a:defRPr/>
            </a:lvl1pPr>
          </a:lstStyle>
          <a:p>
            <a:pPr>
              <a:defRPr/>
            </a:pPr>
            <a:endParaRPr lang="en-US" dirty="0"/>
          </a:p>
        </p:txBody>
      </p:sp>
      <p:sp>
        <p:nvSpPr>
          <p:cNvPr id="6" name="Rectangle 75"/>
          <p:cNvSpPr>
            <a:spLocks noGrp="1" noChangeArrowheads="1"/>
          </p:cNvSpPr>
          <p:nvPr>
            <p:ph type="ftr" sz="quarter" idx="11"/>
          </p:nvPr>
        </p:nvSpPr>
        <p:spPr/>
        <p:txBody>
          <a:bodyPr/>
          <a:lstStyle>
            <a:lvl1pPr>
              <a:defRPr/>
            </a:lvl1pPr>
          </a:lstStyle>
          <a:p>
            <a:pPr>
              <a:defRPr/>
            </a:pPr>
            <a:endParaRPr lang="en-US" dirty="0"/>
          </a:p>
        </p:txBody>
      </p:sp>
      <p:sp>
        <p:nvSpPr>
          <p:cNvPr id="7" name="Rectangle 76"/>
          <p:cNvSpPr>
            <a:spLocks noGrp="1" noChangeArrowheads="1"/>
          </p:cNvSpPr>
          <p:nvPr>
            <p:ph type="sldNum" sz="quarter" idx="12"/>
          </p:nvPr>
        </p:nvSpPr>
        <p:spPr/>
        <p:txBody>
          <a:bodyPr/>
          <a:lstStyle>
            <a:lvl1pPr>
              <a:defRPr/>
            </a:lvl1pPr>
          </a:lstStyle>
          <a:p>
            <a:pPr>
              <a:defRPr/>
            </a:pPr>
            <a:fld id="{3CF18B9F-350D-4B0F-BBFC-2FF067924A03}" type="slidenum">
              <a:rPr lang="zh-CN" altLang="en-US"/>
              <a:pPr>
                <a:defRPr/>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74"/>
          <p:cNvSpPr>
            <a:spLocks noGrp="1" noChangeArrowheads="1"/>
          </p:cNvSpPr>
          <p:nvPr>
            <p:ph type="dt" sz="half" idx="10"/>
          </p:nvPr>
        </p:nvSpPr>
        <p:spPr/>
        <p:txBody>
          <a:bodyPr/>
          <a:lstStyle>
            <a:lvl1pPr>
              <a:defRPr/>
            </a:lvl1pPr>
          </a:lstStyle>
          <a:p>
            <a:pPr>
              <a:defRPr/>
            </a:pPr>
            <a:endParaRPr lang="en-US" dirty="0"/>
          </a:p>
        </p:txBody>
      </p:sp>
      <p:sp>
        <p:nvSpPr>
          <p:cNvPr id="8" name="Rectangle 75"/>
          <p:cNvSpPr>
            <a:spLocks noGrp="1" noChangeArrowheads="1"/>
          </p:cNvSpPr>
          <p:nvPr>
            <p:ph type="ftr" sz="quarter" idx="11"/>
          </p:nvPr>
        </p:nvSpPr>
        <p:spPr/>
        <p:txBody>
          <a:bodyPr/>
          <a:lstStyle>
            <a:lvl1pPr>
              <a:defRPr/>
            </a:lvl1pPr>
          </a:lstStyle>
          <a:p>
            <a:pPr>
              <a:defRPr/>
            </a:pPr>
            <a:endParaRPr lang="en-US" dirty="0"/>
          </a:p>
        </p:txBody>
      </p:sp>
      <p:sp>
        <p:nvSpPr>
          <p:cNvPr id="9" name="Rectangle 76"/>
          <p:cNvSpPr>
            <a:spLocks noGrp="1" noChangeArrowheads="1"/>
          </p:cNvSpPr>
          <p:nvPr>
            <p:ph type="sldNum" sz="quarter" idx="12"/>
          </p:nvPr>
        </p:nvSpPr>
        <p:spPr/>
        <p:txBody>
          <a:bodyPr/>
          <a:lstStyle>
            <a:lvl1pPr>
              <a:defRPr/>
            </a:lvl1pPr>
          </a:lstStyle>
          <a:p>
            <a:pPr>
              <a:defRPr/>
            </a:pPr>
            <a:fld id="{F62F14F3-65EE-42DA-952F-D222EDA0A6B3}" type="slidenum">
              <a:rPr lang="zh-CN" altLang="en-US"/>
              <a:pPr>
                <a:defRPr/>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74"/>
          <p:cNvSpPr>
            <a:spLocks noGrp="1" noChangeArrowheads="1"/>
          </p:cNvSpPr>
          <p:nvPr>
            <p:ph type="dt" sz="half" idx="10"/>
          </p:nvPr>
        </p:nvSpPr>
        <p:spPr/>
        <p:txBody>
          <a:bodyPr/>
          <a:lstStyle>
            <a:lvl1pPr>
              <a:defRPr/>
            </a:lvl1pPr>
          </a:lstStyle>
          <a:p>
            <a:pPr>
              <a:defRPr/>
            </a:pPr>
            <a:endParaRPr lang="en-US" dirty="0"/>
          </a:p>
        </p:txBody>
      </p:sp>
      <p:sp>
        <p:nvSpPr>
          <p:cNvPr id="4" name="Rectangle 75"/>
          <p:cNvSpPr>
            <a:spLocks noGrp="1" noChangeArrowheads="1"/>
          </p:cNvSpPr>
          <p:nvPr>
            <p:ph type="ftr" sz="quarter" idx="11"/>
          </p:nvPr>
        </p:nvSpPr>
        <p:spPr/>
        <p:txBody>
          <a:bodyPr/>
          <a:lstStyle>
            <a:lvl1pPr>
              <a:defRPr/>
            </a:lvl1pPr>
          </a:lstStyle>
          <a:p>
            <a:pPr>
              <a:defRPr/>
            </a:pPr>
            <a:endParaRPr lang="en-US" dirty="0"/>
          </a:p>
        </p:txBody>
      </p:sp>
      <p:sp>
        <p:nvSpPr>
          <p:cNvPr id="5" name="Rectangle 76"/>
          <p:cNvSpPr>
            <a:spLocks noGrp="1" noChangeArrowheads="1"/>
          </p:cNvSpPr>
          <p:nvPr>
            <p:ph type="sldNum" sz="quarter" idx="12"/>
          </p:nvPr>
        </p:nvSpPr>
        <p:spPr/>
        <p:txBody>
          <a:bodyPr/>
          <a:lstStyle>
            <a:lvl1pPr>
              <a:defRPr/>
            </a:lvl1pPr>
          </a:lstStyle>
          <a:p>
            <a:pPr>
              <a:defRPr/>
            </a:pPr>
            <a:fld id="{6DD7A15C-DEDE-43F0-8D0F-3A51FB210A97}" type="slidenum">
              <a:rPr lang="zh-CN" altLang="en-US"/>
              <a:pPr>
                <a:defRPr/>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74"/>
          <p:cNvSpPr>
            <a:spLocks noGrp="1" noChangeArrowheads="1"/>
          </p:cNvSpPr>
          <p:nvPr>
            <p:ph type="dt" sz="half" idx="10"/>
          </p:nvPr>
        </p:nvSpPr>
        <p:spPr/>
        <p:txBody>
          <a:bodyPr/>
          <a:lstStyle>
            <a:lvl1pPr>
              <a:defRPr/>
            </a:lvl1pPr>
          </a:lstStyle>
          <a:p>
            <a:pPr>
              <a:defRPr/>
            </a:pPr>
            <a:endParaRPr lang="en-US" dirty="0"/>
          </a:p>
        </p:txBody>
      </p:sp>
      <p:sp>
        <p:nvSpPr>
          <p:cNvPr id="3" name="Rectangle 75"/>
          <p:cNvSpPr>
            <a:spLocks noGrp="1" noChangeArrowheads="1"/>
          </p:cNvSpPr>
          <p:nvPr>
            <p:ph type="ftr" sz="quarter" idx="11"/>
          </p:nvPr>
        </p:nvSpPr>
        <p:spPr/>
        <p:txBody>
          <a:bodyPr/>
          <a:lstStyle>
            <a:lvl1pPr>
              <a:defRPr/>
            </a:lvl1pPr>
          </a:lstStyle>
          <a:p>
            <a:pPr>
              <a:defRPr/>
            </a:pPr>
            <a:endParaRPr lang="en-US" dirty="0"/>
          </a:p>
        </p:txBody>
      </p:sp>
      <p:sp>
        <p:nvSpPr>
          <p:cNvPr id="4" name="Rectangle 76"/>
          <p:cNvSpPr>
            <a:spLocks noGrp="1" noChangeArrowheads="1"/>
          </p:cNvSpPr>
          <p:nvPr>
            <p:ph type="sldNum" sz="quarter" idx="12"/>
          </p:nvPr>
        </p:nvSpPr>
        <p:spPr/>
        <p:txBody>
          <a:bodyPr/>
          <a:lstStyle>
            <a:lvl1pPr>
              <a:defRPr/>
            </a:lvl1pPr>
          </a:lstStyle>
          <a:p>
            <a:pPr>
              <a:defRPr/>
            </a:pPr>
            <a:fld id="{66892DFF-E70C-4429-9083-2E3250C6E7A7}" type="slidenum">
              <a:rPr lang="zh-CN" altLang="en-US"/>
              <a:pPr>
                <a:defRPr/>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sldNum" sz="quarter" idx="10"/>
          </p:nvPr>
        </p:nvSpPr>
        <p:spPr/>
        <p:txBody>
          <a:bodyPr/>
          <a:lstStyle>
            <a:lvl1pPr>
              <a:defRPr/>
            </a:lvl1pPr>
          </a:lstStyle>
          <a:p>
            <a:pPr>
              <a:defRPr/>
            </a:pPr>
            <a:fld id="{82F0F038-07F1-481E-8676-3C89454FCB81}" type="slidenum">
              <a:rPr lang="zh-CN" altLang="en-US"/>
              <a:pPr>
                <a:defRPr/>
              </a:pPr>
              <a:t>‹#›</a:t>
            </a:fld>
            <a:endParaRPr lang="en-US" dirty="0"/>
          </a:p>
        </p:txBody>
      </p:sp>
      <p:sp>
        <p:nvSpPr>
          <p:cNvPr id="5" name="Rectangle 108"/>
          <p:cNvSpPr>
            <a:spLocks noGrp="1" noChangeArrowheads="1"/>
          </p:cNvSpPr>
          <p:nvPr>
            <p:ph type="ftr" sz="quarter" idx="11"/>
          </p:nvPr>
        </p:nvSpPr>
        <p:spPr/>
        <p:txBody>
          <a:bodyPr/>
          <a:lstStyle>
            <a:lvl1pPr>
              <a:defRPr/>
            </a:lvl1pPr>
          </a:lstStyle>
          <a:p>
            <a:pPr>
              <a:defRPr/>
            </a:pPr>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74"/>
          <p:cNvSpPr>
            <a:spLocks noGrp="1" noChangeArrowheads="1"/>
          </p:cNvSpPr>
          <p:nvPr>
            <p:ph type="dt" sz="half" idx="10"/>
          </p:nvPr>
        </p:nvSpPr>
        <p:spPr/>
        <p:txBody>
          <a:bodyPr/>
          <a:lstStyle>
            <a:lvl1pPr>
              <a:defRPr/>
            </a:lvl1pPr>
          </a:lstStyle>
          <a:p>
            <a:pPr>
              <a:defRPr/>
            </a:pPr>
            <a:endParaRPr lang="en-US" dirty="0"/>
          </a:p>
        </p:txBody>
      </p:sp>
      <p:sp>
        <p:nvSpPr>
          <p:cNvPr id="6" name="Rectangle 75"/>
          <p:cNvSpPr>
            <a:spLocks noGrp="1" noChangeArrowheads="1"/>
          </p:cNvSpPr>
          <p:nvPr>
            <p:ph type="ftr" sz="quarter" idx="11"/>
          </p:nvPr>
        </p:nvSpPr>
        <p:spPr/>
        <p:txBody>
          <a:bodyPr/>
          <a:lstStyle>
            <a:lvl1pPr>
              <a:defRPr/>
            </a:lvl1pPr>
          </a:lstStyle>
          <a:p>
            <a:pPr>
              <a:defRPr/>
            </a:pPr>
            <a:endParaRPr lang="en-US" dirty="0"/>
          </a:p>
        </p:txBody>
      </p:sp>
      <p:sp>
        <p:nvSpPr>
          <p:cNvPr id="7" name="Rectangle 76"/>
          <p:cNvSpPr>
            <a:spLocks noGrp="1" noChangeArrowheads="1"/>
          </p:cNvSpPr>
          <p:nvPr>
            <p:ph type="sldNum" sz="quarter" idx="12"/>
          </p:nvPr>
        </p:nvSpPr>
        <p:spPr/>
        <p:txBody>
          <a:bodyPr/>
          <a:lstStyle>
            <a:lvl1pPr>
              <a:defRPr/>
            </a:lvl1pPr>
          </a:lstStyle>
          <a:p>
            <a:pPr>
              <a:defRPr/>
            </a:pPr>
            <a:fld id="{9AD156AB-4D92-480F-A9E1-52686EEA258F}" type="slidenum">
              <a:rPr lang="zh-CN" altLang="en-US"/>
              <a:pPr>
                <a:defRPr/>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74"/>
          <p:cNvSpPr>
            <a:spLocks noGrp="1" noChangeArrowheads="1"/>
          </p:cNvSpPr>
          <p:nvPr>
            <p:ph type="dt" sz="half" idx="10"/>
          </p:nvPr>
        </p:nvSpPr>
        <p:spPr/>
        <p:txBody>
          <a:bodyPr/>
          <a:lstStyle>
            <a:lvl1pPr>
              <a:defRPr/>
            </a:lvl1pPr>
          </a:lstStyle>
          <a:p>
            <a:pPr>
              <a:defRPr/>
            </a:pPr>
            <a:endParaRPr lang="en-US" dirty="0"/>
          </a:p>
        </p:txBody>
      </p:sp>
      <p:sp>
        <p:nvSpPr>
          <p:cNvPr id="6" name="Rectangle 75"/>
          <p:cNvSpPr>
            <a:spLocks noGrp="1" noChangeArrowheads="1"/>
          </p:cNvSpPr>
          <p:nvPr>
            <p:ph type="ftr" sz="quarter" idx="11"/>
          </p:nvPr>
        </p:nvSpPr>
        <p:spPr/>
        <p:txBody>
          <a:bodyPr/>
          <a:lstStyle>
            <a:lvl1pPr>
              <a:defRPr/>
            </a:lvl1pPr>
          </a:lstStyle>
          <a:p>
            <a:pPr>
              <a:defRPr/>
            </a:pPr>
            <a:endParaRPr lang="en-US" dirty="0"/>
          </a:p>
        </p:txBody>
      </p:sp>
      <p:sp>
        <p:nvSpPr>
          <p:cNvPr id="7" name="Rectangle 76"/>
          <p:cNvSpPr>
            <a:spLocks noGrp="1" noChangeArrowheads="1"/>
          </p:cNvSpPr>
          <p:nvPr>
            <p:ph type="sldNum" sz="quarter" idx="12"/>
          </p:nvPr>
        </p:nvSpPr>
        <p:spPr/>
        <p:txBody>
          <a:bodyPr/>
          <a:lstStyle>
            <a:lvl1pPr>
              <a:defRPr/>
            </a:lvl1pPr>
          </a:lstStyle>
          <a:p>
            <a:pPr>
              <a:defRPr/>
            </a:pPr>
            <a:fld id="{1CA09826-AC20-4916-AAEF-C561F0CC4496}" type="slidenum">
              <a:rPr lang="zh-CN" altLang="en-US"/>
              <a:pPr>
                <a:defRPr/>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74"/>
          <p:cNvSpPr>
            <a:spLocks noGrp="1" noChangeArrowheads="1"/>
          </p:cNvSpPr>
          <p:nvPr>
            <p:ph type="dt" sz="half" idx="10"/>
          </p:nvPr>
        </p:nvSpPr>
        <p:spPr/>
        <p:txBody>
          <a:bodyPr/>
          <a:lstStyle>
            <a:lvl1pPr>
              <a:defRPr/>
            </a:lvl1pPr>
          </a:lstStyle>
          <a:p>
            <a:pPr>
              <a:defRPr/>
            </a:pPr>
            <a:endParaRPr lang="en-US" dirty="0"/>
          </a:p>
        </p:txBody>
      </p:sp>
      <p:sp>
        <p:nvSpPr>
          <p:cNvPr id="5" name="Rectangle 75"/>
          <p:cNvSpPr>
            <a:spLocks noGrp="1" noChangeArrowheads="1"/>
          </p:cNvSpPr>
          <p:nvPr>
            <p:ph type="ftr" sz="quarter" idx="11"/>
          </p:nvPr>
        </p:nvSpPr>
        <p:spPr/>
        <p:txBody>
          <a:bodyPr/>
          <a:lstStyle>
            <a:lvl1pPr>
              <a:defRPr/>
            </a:lvl1pPr>
          </a:lstStyle>
          <a:p>
            <a:pPr>
              <a:defRPr/>
            </a:pPr>
            <a:endParaRPr lang="en-US" dirty="0"/>
          </a:p>
        </p:txBody>
      </p:sp>
      <p:sp>
        <p:nvSpPr>
          <p:cNvPr id="6" name="Rectangle 76"/>
          <p:cNvSpPr>
            <a:spLocks noGrp="1" noChangeArrowheads="1"/>
          </p:cNvSpPr>
          <p:nvPr>
            <p:ph type="sldNum" sz="quarter" idx="12"/>
          </p:nvPr>
        </p:nvSpPr>
        <p:spPr/>
        <p:txBody>
          <a:bodyPr/>
          <a:lstStyle>
            <a:lvl1pPr>
              <a:defRPr/>
            </a:lvl1pPr>
          </a:lstStyle>
          <a:p>
            <a:pPr>
              <a:defRPr/>
            </a:pPr>
            <a:fld id="{E0DE53E0-9BAC-43E9-AAAD-83197950F508}" type="slidenum">
              <a:rPr lang="zh-CN" altLang="en-US"/>
              <a:pPr>
                <a:defRPr/>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00850" y="107950"/>
            <a:ext cx="2114550" cy="60182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07950"/>
            <a:ext cx="6191250" cy="60182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74"/>
          <p:cNvSpPr>
            <a:spLocks noGrp="1" noChangeArrowheads="1"/>
          </p:cNvSpPr>
          <p:nvPr>
            <p:ph type="dt" sz="half" idx="10"/>
          </p:nvPr>
        </p:nvSpPr>
        <p:spPr/>
        <p:txBody>
          <a:bodyPr/>
          <a:lstStyle>
            <a:lvl1pPr>
              <a:defRPr/>
            </a:lvl1pPr>
          </a:lstStyle>
          <a:p>
            <a:pPr>
              <a:defRPr/>
            </a:pPr>
            <a:endParaRPr lang="en-US" dirty="0"/>
          </a:p>
        </p:txBody>
      </p:sp>
      <p:sp>
        <p:nvSpPr>
          <p:cNvPr id="5" name="Rectangle 75"/>
          <p:cNvSpPr>
            <a:spLocks noGrp="1" noChangeArrowheads="1"/>
          </p:cNvSpPr>
          <p:nvPr>
            <p:ph type="ftr" sz="quarter" idx="11"/>
          </p:nvPr>
        </p:nvSpPr>
        <p:spPr/>
        <p:txBody>
          <a:bodyPr/>
          <a:lstStyle>
            <a:lvl1pPr>
              <a:defRPr/>
            </a:lvl1pPr>
          </a:lstStyle>
          <a:p>
            <a:pPr>
              <a:defRPr/>
            </a:pPr>
            <a:endParaRPr lang="en-US" dirty="0"/>
          </a:p>
        </p:txBody>
      </p:sp>
      <p:sp>
        <p:nvSpPr>
          <p:cNvPr id="6" name="Rectangle 76"/>
          <p:cNvSpPr>
            <a:spLocks noGrp="1" noChangeArrowheads="1"/>
          </p:cNvSpPr>
          <p:nvPr>
            <p:ph type="sldNum" sz="quarter" idx="12"/>
          </p:nvPr>
        </p:nvSpPr>
        <p:spPr/>
        <p:txBody>
          <a:bodyPr/>
          <a:lstStyle>
            <a:lvl1pPr>
              <a:defRPr/>
            </a:lvl1pPr>
          </a:lstStyle>
          <a:p>
            <a:pPr>
              <a:defRPr/>
            </a:pPr>
            <a:fld id="{45AFEA2D-165C-4E7B-BA91-765DD35933CB}" type="slidenum">
              <a:rPr lang="zh-CN" altLang="en-US"/>
              <a:pPr>
                <a:defRPr/>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sldNum" sz="quarter" idx="10"/>
          </p:nvPr>
        </p:nvSpPr>
        <p:spPr/>
        <p:txBody>
          <a:bodyPr/>
          <a:lstStyle>
            <a:lvl1pPr>
              <a:defRPr/>
            </a:lvl1pPr>
          </a:lstStyle>
          <a:p>
            <a:pPr>
              <a:defRPr/>
            </a:pPr>
            <a:fld id="{4199F28B-E3DC-4D3E-BBB9-629FEFD6C648}" type="slidenum">
              <a:rPr lang="zh-CN" altLang="en-US"/>
              <a:pPr>
                <a:defRPr/>
              </a:pPr>
              <a:t>‹#›</a:t>
            </a:fld>
            <a:endParaRPr lang="en-US" dirty="0"/>
          </a:p>
        </p:txBody>
      </p:sp>
      <p:sp>
        <p:nvSpPr>
          <p:cNvPr id="5" name="Rectangle 108"/>
          <p:cNvSpPr>
            <a:spLocks noGrp="1" noChangeArrowheads="1"/>
          </p:cNvSpPr>
          <p:nvPr>
            <p:ph type="ftr" sz="quarter" idx="11"/>
          </p:nvPr>
        </p:nvSpPr>
        <p:spPr/>
        <p:txBody>
          <a:bodyPr/>
          <a:lstStyle>
            <a:lvl1pPr>
              <a:defRPr/>
            </a:lvl1pPr>
          </a:lstStyle>
          <a:p>
            <a:pPr>
              <a:defRPr/>
            </a:pPr>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sldNum" sz="quarter" idx="10"/>
          </p:nvPr>
        </p:nvSpPr>
        <p:spPr/>
        <p:txBody>
          <a:bodyPr/>
          <a:lstStyle>
            <a:lvl1pPr>
              <a:defRPr/>
            </a:lvl1pPr>
          </a:lstStyle>
          <a:p>
            <a:pPr>
              <a:defRPr/>
            </a:pPr>
            <a:fld id="{4601AC58-6AF6-49CA-A9E2-9E584BECD9B4}" type="slidenum">
              <a:rPr lang="zh-CN" altLang="en-US"/>
              <a:pPr>
                <a:defRPr/>
              </a:pPr>
              <a:t>‹#›</a:t>
            </a:fld>
            <a:endParaRPr lang="en-US" dirty="0"/>
          </a:p>
        </p:txBody>
      </p:sp>
      <p:sp>
        <p:nvSpPr>
          <p:cNvPr id="6" name="Rectangle 108"/>
          <p:cNvSpPr>
            <a:spLocks noGrp="1" noChangeArrowheads="1"/>
          </p:cNvSpPr>
          <p:nvPr>
            <p:ph type="ftr" sz="quarter" idx="11"/>
          </p:nvPr>
        </p:nvSpPr>
        <p:spPr/>
        <p:txBody>
          <a:bodyPr/>
          <a:lstStyle>
            <a:lvl1pPr>
              <a:defRPr/>
            </a:lvl1pPr>
          </a:lstStyle>
          <a:p>
            <a:pPr>
              <a:defRPr/>
            </a:pPr>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sldNum" sz="quarter" idx="10"/>
          </p:nvPr>
        </p:nvSpPr>
        <p:spPr/>
        <p:txBody>
          <a:bodyPr/>
          <a:lstStyle>
            <a:lvl1pPr>
              <a:defRPr/>
            </a:lvl1pPr>
          </a:lstStyle>
          <a:p>
            <a:pPr>
              <a:defRPr/>
            </a:pPr>
            <a:fld id="{FF596051-1E64-4554-992A-4EF67EA7F7D0}" type="slidenum">
              <a:rPr lang="zh-CN" altLang="en-US"/>
              <a:pPr>
                <a:defRPr/>
              </a:pPr>
              <a:t>‹#›</a:t>
            </a:fld>
            <a:endParaRPr lang="en-US" dirty="0"/>
          </a:p>
        </p:txBody>
      </p:sp>
      <p:sp>
        <p:nvSpPr>
          <p:cNvPr id="8" name="Rectangle 108"/>
          <p:cNvSpPr>
            <a:spLocks noGrp="1" noChangeArrowheads="1"/>
          </p:cNvSpPr>
          <p:nvPr>
            <p:ph type="ftr" sz="quarter" idx="11"/>
          </p:nvPr>
        </p:nvSpPr>
        <p:spPr/>
        <p:txBody>
          <a:bodyPr/>
          <a:lstStyle>
            <a:lvl1pPr>
              <a:defRPr/>
            </a:lvl1pPr>
          </a:lstStyle>
          <a:p>
            <a:pPr>
              <a:defRPr/>
            </a:pPr>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sldNum" sz="quarter" idx="10"/>
          </p:nvPr>
        </p:nvSpPr>
        <p:spPr/>
        <p:txBody>
          <a:bodyPr/>
          <a:lstStyle>
            <a:lvl1pPr>
              <a:defRPr/>
            </a:lvl1pPr>
          </a:lstStyle>
          <a:p>
            <a:pPr>
              <a:defRPr/>
            </a:pPr>
            <a:fld id="{E41F9419-84DA-4F4F-A9E4-D67424F21148}" type="slidenum">
              <a:rPr lang="zh-CN" altLang="en-US"/>
              <a:pPr>
                <a:defRPr/>
              </a:pPr>
              <a:t>‹#›</a:t>
            </a:fld>
            <a:endParaRPr lang="en-US" dirty="0"/>
          </a:p>
        </p:txBody>
      </p:sp>
      <p:sp>
        <p:nvSpPr>
          <p:cNvPr id="4" name="Rectangle 108"/>
          <p:cNvSpPr>
            <a:spLocks noGrp="1" noChangeArrowheads="1"/>
          </p:cNvSpPr>
          <p:nvPr>
            <p:ph type="ftr" sz="quarter" idx="11"/>
          </p:nvPr>
        </p:nvSpPr>
        <p:spPr/>
        <p:txBody>
          <a:bodyPr/>
          <a:lstStyle>
            <a:lvl1pPr>
              <a:defRPr/>
            </a:lvl1pPr>
          </a:lstStyle>
          <a:p>
            <a:pPr>
              <a:defRPr/>
            </a:pPr>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fld id="{773FE235-A9B8-49AA-B91F-CA9B9A8A0F44}" type="slidenum">
              <a:rPr lang="zh-CN" altLang="en-US"/>
              <a:pPr>
                <a:defRPr/>
              </a:pPr>
              <a:t>‹#›</a:t>
            </a:fld>
            <a:endParaRPr lang="en-US" dirty="0"/>
          </a:p>
        </p:txBody>
      </p:sp>
      <p:sp>
        <p:nvSpPr>
          <p:cNvPr id="3" name="Rectangle 108"/>
          <p:cNvSpPr>
            <a:spLocks noGrp="1" noChangeArrowheads="1"/>
          </p:cNvSpPr>
          <p:nvPr>
            <p:ph type="ftr" sz="quarter" idx="11"/>
          </p:nvPr>
        </p:nvSpPr>
        <p:spPr/>
        <p:txBody>
          <a:bodyPr/>
          <a:lstStyle>
            <a:lvl1pPr>
              <a:defRPr/>
            </a:lvl1pPr>
          </a:lstStyle>
          <a:p>
            <a:pPr>
              <a:defRPr/>
            </a:pPr>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sldNum" sz="quarter" idx="10"/>
          </p:nvPr>
        </p:nvSpPr>
        <p:spPr/>
        <p:txBody>
          <a:bodyPr/>
          <a:lstStyle>
            <a:lvl1pPr>
              <a:defRPr/>
            </a:lvl1pPr>
          </a:lstStyle>
          <a:p>
            <a:pPr>
              <a:defRPr/>
            </a:pPr>
            <a:fld id="{7A076C40-620A-44A9-A89D-535A23B5EA38}" type="slidenum">
              <a:rPr lang="zh-CN" altLang="en-US"/>
              <a:pPr>
                <a:defRPr/>
              </a:pPr>
              <a:t>‹#›</a:t>
            </a:fld>
            <a:endParaRPr lang="en-US" dirty="0"/>
          </a:p>
        </p:txBody>
      </p:sp>
      <p:sp>
        <p:nvSpPr>
          <p:cNvPr id="6" name="Rectangle 108"/>
          <p:cNvSpPr>
            <a:spLocks noGrp="1" noChangeArrowheads="1"/>
          </p:cNvSpPr>
          <p:nvPr>
            <p:ph type="ftr" sz="quarter" idx="11"/>
          </p:nvPr>
        </p:nvSpPr>
        <p:spPr/>
        <p:txBody>
          <a:bodyPr/>
          <a:lstStyle>
            <a:lvl1pPr>
              <a:defRPr/>
            </a:lvl1pPr>
          </a:lstStyle>
          <a:p>
            <a:pPr>
              <a:defRPr/>
            </a:pPr>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sldNum" sz="quarter" idx="10"/>
          </p:nvPr>
        </p:nvSpPr>
        <p:spPr/>
        <p:txBody>
          <a:bodyPr/>
          <a:lstStyle>
            <a:lvl1pPr>
              <a:defRPr/>
            </a:lvl1pPr>
          </a:lstStyle>
          <a:p>
            <a:pPr>
              <a:defRPr/>
            </a:pPr>
            <a:fld id="{79DB2B3A-CADC-4E97-A01B-70D6DB2D3585}" type="slidenum">
              <a:rPr lang="zh-CN" altLang="en-US"/>
              <a:pPr>
                <a:defRPr/>
              </a:pPr>
              <a:t>‹#›</a:t>
            </a:fld>
            <a:endParaRPr lang="en-US" dirty="0"/>
          </a:p>
        </p:txBody>
      </p:sp>
      <p:sp>
        <p:nvSpPr>
          <p:cNvPr id="6" name="Rectangle 108"/>
          <p:cNvSpPr>
            <a:spLocks noGrp="1" noChangeArrowheads="1"/>
          </p:cNvSpPr>
          <p:nvPr>
            <p:ph type="ftr" sz="quarter" idx="11"/>
          </p:nvPr>
        </p:nvSpPr>
        <p:spPr/>
        <p:txBody>
          <a:bodyPr/>
          <a:lstStyle>
            <a:lvl1pPr>
              <a:defRPr/>
            </a:lvl1pPr>
          </a:lstStyle>
          <a:p>
            <a:pPr>
              <a:defRPr/>
            </a:pPr>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vmlDrawing" Target="../drawings/vmlDrawing2.v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oleObject" Target="../embeddings/oleObject2.bin"/><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89"/>
          <p:cNvSpPr>
            <a:spLocks noChangeArrowheads="1"/>
          </p:cNvSpPr>
          <p:nvPr/>
        </p:nvSpPr>
        <p:spPr bwMode="auto">
          <a:xfrm>
            <a:off x="31750" y="1052513"/>
            <a:ext cx="250825" cy="5805487"/>
          </a:xfrm>
          <a:prstGeom prst="rect">
            <a:avLst/>
          </a:prstGeom>
          <a:solidFill>
            <a:schemeClr val="accent1"/>
          </a:solidFill>
          <a:ln w="9525">
            <a:noFill/>
            <a:miter lim="800000"/>
          </a:ln>
          <a:effectLst/>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1027" name="Rectangle 90"/>
          <p:cNvSpPr>
            <a:spLocks noChangeArrowheads="1"/>
          </p:cNvSpPr>
          <p:nvPr/>
        </p:nvSpPr>
        <p:spPr bwMode="auto">
          <a:xfrm>
            <a:off x="8893175" y="1052513"/>
            <a:ext cx="250825" cy="5805487"/>
          </a:xfrm>
          <a:prstGeom prst="rect">
            <a:avLst/>
          </a:prstGeom>
          <a:solidFill>
            <a:schemeClr val="accent1"/>
          </a:solidFill>
          <a:ln w="9525">
            <a:noFill/>
            <a:miter lim="800000"/>
          </a:ln>
          <a:effectLst/>
        </p:spPr>
        <p:txBody>
          <a:bodyPr wrap="none" anchor="ctr"/>
          <a:lstStyle/>
          <a:p>
            <a:pPr>
              <a:defRPr/>
            </a:pPr>
            <a:endParaRPr lang="zh-CN" altLang="en-US">
              <a:latin typeface="Arial" panose="020B0604020202020204" pitchFamily="34" charset="0"/>
              <a:ea typeface="宋体" panose="02010600030101010101" pitchFamily="2" charset="-122"/>
            </a:endParaRPr>
          </a:p>
        </p:txBody>
      </p:sp>
      <p:graphicFrame>
        <p:nvGraphicFramePr>
          <p:cNvPr id="2" name="Object 91"/>
          <p:cNvGraphicFramePr>
            <a:graphicFrameLocks noChangeAspect="1"/>
          </p:cNvGraphicFramePr>
          <p:nvPr/>
        </p:nvGraphicFramePr>
        <p:xfrm>
          <a:off x="0" y="0"/>
          <a:ext cx="9091613" cy="1196975"/>
        </p:xfrm>
        <a:graphic>
          <a:graphicData uri="http://schemas.openxmlformats.org/presentationml/2006/ole">
            <p:oleObj spid="_x0000_s1025" r:id="rId15" imgW="9092063" imgH="1345557" progId="">
              <p:embed/>
            </p:oleObj>
          </a:graphicData>
        </a:graphic>
      </p:graphicFrame>
      <p:sp>
        <p:nvSpPr>
          <p:cNvPr id="1029" name="Rectangle 92"/>
          <p:cNvSpPr>
            <a:spLocks noChangeArrowheads="1"/>
          </p:cNvSpPr>
          <p:nvPr/>
        </p:nvSpPr>
        <p:spPr bwMode="auto">
          <a:xfrm>
            <a:off x="0" y="6453188"/>
            <a:ext cx="9109075" cy="404812"/>
          </a:xfrm>
          <a:prstGeom prst="rect">
            <a:avLst/>
          </a:prstGeom>
          <a:solidFill>
            <a:schemeClr val="hlink"/>
          </a:solidFill>
          <a:ln w="9525">
            <a:noFill/>
            <a:miter lim="800000"/>
          </a:ln>
          <a:effectLst/>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1030" name="Rectangle 6"/>
          <p:cNvSpPr>
            <a:spLocks noGrp="1" noChangeArrowheads="1"/>
          </p:cNvSpPr>
          <p:nvPr>
            <p:ph type="sldNum" sz="quarter" idx="4"/>
          </p:nvPr>
        </p:nvSpPr>
        <p:spPr bwMode="auto">
          <a:xfrm>
            <a:off x="381000" y="6477000"/>
            <a:ext cx="838200" cy="304800"/>
          </a:xfrm>
          <a:prstGeom prst="rect">
            <a:avLst/>
          </a:prstGeom>
          <a:noFill/>
          <a:ln w="9525">
            <a:noFill/>
            <a:miter lim="800000"/>
          </a:ln>
          <a:effectLst/>
        </p:spPr>
        <p:txBody>
          <a:bodyPr vert="horz" wrap="square" lIns="91440" tIns="45720" rIns="91440" bIns="45720" numCol="1" anchor="t" anchorCtr="0" compatLnSpc="1"/>
          <a:lstStyle>
            <a:lvl1pPr algn="ctr">
              <a:defRPr sz="1200" b="1">
                <a:solidFill>
                  <a:schemeClr val="bg1"/>
                </a:solidFill>
                <a:latin typeface="Verdana" panose="020B0604030504040204" pitchFamily="34" charset="0"/>
                <a:ea typeface="宋体" panose="02010600030101010101" pitchFamily="2" charset="-122"/>
              </a:defRPr>
            </a:lvl1pPr>
          </a:lstStyle>
          <a:p>
            <a:pPr>
              <a:defRPr/>
            </a:pPr>
            <a:fld id="{81C2E04A-50AE-4C1A-8525-A97DE706C0D6}" type="slidenum">
              <a:rPr lang="zh-CN" altLang="en-US"/>
              <a:pPr>
                <a:defRPr/>
              </a:pPr>
              <a:t>‹#›</a:t>
            </a:fld>
            <a:endParaRPr lang="en-US" dirty="0"/>
          </a:p>
        </p:txBody>
      </p:sp>
      <p:grpSp>
        <p:nvGrpSpPr>
          <p:cNvPr id="1032" name="Group 7"/>
          <p:cNvGrpSpPr/>
          <p:nvPr/>
        </p:nvGrpSpPr>
        <p:grpSpPr bwMode="auto">
          <a:xfrm>
            <a:off x="0" y="0"/>
            <a:ext cx="9150350" cy="6859588"/>
            <a:chOff x="0" y="0"/>
            <a:chExt cx="5764" cy="4321"/>
          </a:xfrm>
        </p:grpSpPr>
        <p:sp>
          <p:nvSpPr>
            <p:cNvPr id="3" name="AutoShape 94"/>
            <p:cNvSpPr>
              <a:spLocks noChangeArrowheads="1"/>
            </p:cNvSpPr>
            <p:nvPr/>
          </p:nvSpPr>
          <p:spPr bwMode="auto">
            <a:xfrm>
              <a:off x="27" y="24"/>
              <a:ext cx="5712" cy="4274"/>
            </a:xfrm>
            <a:prstGeom prst="roundRect">
              <a:avLst>
                <a:gd name="adj" fmla="val 6227"/>
              </a:avLst>
            </a:prstGeom>
            <a:noFill/>
            <a:ln w="76200" cmpd="sng">
              <a:solidFill>
                <a:schemeClr val="bg1"/>
              </a:solidFill>
              <a:round/>
            </a:ln>
            <a:effectLst/>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1033" name="Freeform 95"/>
            <p:cNvSpPr/>
            <p:nvPr/>
          </p:nvSpPr>
          <p:spPr bwMode="auto">
            <a:xfrm>
              <a:off x="0" y="0"/>
              <a:ext cx="288" cy="282"/>
            </a:xfrm>
            <a:custGeom>
              <a:avLst/>
              <a:gdLst/>
              <a:ahLst/>
              <a:cxnLst>
                <a:cxn ang="0">
                  <a:pos x="2" y="282"/>
                </a:cxn>
                <a:cxn ang="0">
                  <a:pos x="82" y="144"/>
                </a:cxn>
                <a:cxn ang="0">
                  <a:pos x="165" y="36"/>
                </a:cxn>
                <a:cxn ang="0">
                  <a:pos x="288" y="0"/>
                </a:cxn>
                <a:cxn ang="0">
                  <a:pos x="0" y="0"/>
                </a:cxn>
              </a:cxnLst>
              <a:rect l="0" t="0" r="r" b="b"/>
              <a:pathLst>
                <a:path w="288" h="282">
                  <a:moveTo>
                    <a:pt x="2" y="282"/>
                  </a:moveTo>
                  <a:lnTo>
                    <a:pt x="82" y="144"/>
                  </a:lnTo>
                  <a:lnTo>
                    <a:pt x="165" y="36"/>
                  </a:lnTo>
                  <a:lnTo>
                    <a:pt x="288" y="0"/>
                  </a:lnTo>
                  <a:lnTo>
                    <a:pt x="0" y="0"/>
                  </a:lnTo>
                </a:path>
              </a:pathLst>
            </a:custGeom>
            <a:solidFill>
              <a:schemeClr val="bg1"/>
            </a:solidFill>
            <a:ln w="9525">
              <a:noFill/>
              <a:round/>
            </a:ln>
            <a:effectLst/>
          </p:spPr>
          <p:txBody>
            <a:bodyPr/>
            <a:lstStyle/>
            <a:p>
              <a:pPr>
                <a:defRPr/>
              </a:pPr>
              <a:endParaRPr lang="zh-CN" altLang="en-US">
                <a:latin typeface="Arial" panose="020B0604020202020204" pitchFamily="34" charset="0"/>
                <a:ea typeface="宋体" panose="02010600030101010101" pitchFamily="2" charset="-122"/>
              </a:endParaRPr>
            </a:p>
          </p:txBody>
        </p:sp>
        <p:sp>
          <p:nvSpPr>
            <p:cNvPr id="1034" name="Freeform 96"/>
            <p:cNvSpPr/>
            <p:nvPr/>
          </p:nvSpPr>
          <p:spPr bwMode="auto">
            <a:xfrm>
              <a:off x="5" y="3985"/>
              <a:ext cx="244" cy="336"/>
            </a:xfrm>
            <a:custGeom>
              <a:avLst/>
              <a:gdLst/>
              <a:ahLst/>
              <a:cxnLst>
                <a:cxn ang="0">
                  <a:pos x="243" y="335"/>
                </a:cxn>
                <a:cxn ang="0">
                  <a:pos x="122" y="239"/>
                </a:cxn>
                <a:cxn ang="0">
                  <a:pos x="30" y="144"/>
                </a:cxn>
                <a:cxn ang="0">
                  <a:pos x="0" y="0"/>
                </a:cxn>
                <a:cxn ang="0">
                  <a:pos x="1" y="336"/>
                </a:cxn>
              </a:cxnLst>
              <a:rect l="0" t="0" r="r" b="b"/>
              <a:pathLst>
                <a:path w="243" h="336">
                  <a:moveTo>
                    <a:pt x="243" y="335"/>
                  </a:moveTo>
                  <a:lnTo>
                    <a:pt x="122" y="239"/>
                  </a:lnTo>
                  <a:lnTo>
                    <a:pt x="30" y="144"/>
                  </a:lnTo>
                  <a:lnTo>
                    <a:pt x="0" y="0"/>
                  </a:lnTo>
                  <a:lnTo>
                    <a:pt x="1" y="336"/>
                  </a:lnTo>
                </a:path>
              </a:pathLst>
            </a:custGeom>
            <a:solidFill>
              <a:schemeClr val="bg1"/>
            </a:solidFill>
            <a:ln w="9525">
              <a:noFill/>
              <a:round/>
            </a:ln>
            <a:effectLst/>
          </p:spPr>
          <p:txBody>
            <a:bodyPr/>
            <a:lstStyle/>
            <a:p>
              <a:pPr>
                <a:defRPr/>
              </a:pPr>
              <a:endParaRPr lang="zh-CN" altLang="en-US">
                <a:latin typeface="Arial" panose="020B0604020202020204" pitchFamily="34" charset="0"/>
                <a:ea typeface="宋体" panose="02010600030101010101" pitchFamily="2" charset="-122"/>
              </a:endParaRPr>
            </a:p>
          </p:txBody>
        </p:sp>
        <p:sp>
          <p:nvSpPr>
            <p:cNvPr id="1035" name="Freeform 97"/>
            <p:cNvSpPr/>
            <p:nvPr/>
          </p:nvSpPr>
          <p:spPr bwMode="auto">
            <a:xfrm>
              <a:off x="5511" y="4029"/>
              <a:ext cx="253" cy="290"/>
            </a:xfrm>
            <a:custGeom>
              <a:avLst/>
              <a:gdLst/>
              <a:ahLst/>
              <a:cxnLst>
                <a:cxn ang="0">
                  <a:pos x="229" y="0"/>
                </a:cxn>
                <a:cxn ang="0">
                  <a:pos x="164" y="144"/>
                </a:cxn>
                <a:cxn ang="0">
                  <a:pos x="98" y="253"/>
                </a:cxn>
                <a:cxn ang="0">
                  <a:pos x="0" y="290"/>
                </a:cxn>
                <a:cxn ang="0">
                  <a:pos x="232" y="287"/>
                </a:cxn>
              </a:cxnLst>
              <a:rect l="0" t="0" r="r" b="b"/>
              <a:pathLst>
                <a:path w="232" h="290">
                  <a:moveTo>
                    <a:pt x="229" y="0"/>
                  </a:moveTo>
                  <a:lnTo>
                    <a:pt x="164" y="144"/>
                  </a:lnTo>
                  <a:lnTo>
                    <a:pt x="98" y="253"/>
                  </a:lnTo>
                  <a:lnTo>
                    <a:pt x="0" y="290"/>
                  </a:lnTo>
                  <a:lnTo>
                    <a:pt x="232" y="287"/>
                  </a:lnTo>
                </a:path>
              </a:pathLst>
            </a:custGeom>
            <a:solidFill>
              <a:schemeClr val="bg1"/>
            </a:solidFill>
            <a:ln w="9525" cmpd="sng">
              <a:solidFill>
                <a:schemeClr val="bg1"/>
              </a:solidFill>
              <a:round/>
            </a:ln>
            <a:effectLst/>
          </p:spPr>
          <p:txBody>
            <a:bodyPr/>
            <a:lstStyle/>
            <a:p>
              <a:pPr>
                <a:defRPr/>
              </a:pPr>
              <a:endParaRPr lang="zh-CN" altLang="en-US">
                <a:latin typeface="Arial" panose="020B0604020202020204" pitchFamily="34" charset="0"/>
                <a:ea typeface="宋体" panose="02010600030101010101" pitchFamily="2" charset="-122"/>
              </a:endParaRPr>
            </a:p>
          </p:txBody>
        </p:sp>
        <p:sp>
          <p:nvSpPr>
            <p:cNvPr id="4" name="Freeform 98"/>
            <p:cNvSpPr/>
            <p:nvPr/>
          </p:nvSpPr>
          <p:spPr bwMode="auto">
            <a:xfrm>
              <a:off x="5472" y="0"/>
              <a:ext cx="288" cy="288"/>
            </a:xfrm>
            <a:custGeom>
              <a:avLst/>
              <a:gdLst/>
              <a:ahLst/>
              <a:cxnLst>
                <a:cxn ang="0">
                  <a:pos x="0" y="0"/>
                </a:cxn>
                <a:cxn ang="0">
                  <a:pos x="144" y="82"/>
                </a:cxn>
                <a:cxn ang="0">
                  <a:pos x="252" y="165"/>
                </a:cxn>
                <a:cxn ang="0">
                  <a:pos x="288" y="288"/>
                </a:cxn>
                <a:cxn ang="0">
                  <a:pos x="288" y="0"/>
                </a:cxn>
              </a:cxnLst>
              <a:rect l="0" t="0" r="r" b="b"/>
              <a:pathLst>
                <a:path w="288" h="288">
                  <a:moveTo>
                    <a:pt x="0" y="0"/>
                  </a:moveTo>
                  <a:lnTo>
                    <a:pt x="144" y="82"/>
                  </a:lnTo>
                  <a:lnTo>
                    <a:pt x="252" y="165"/>
                  </a:lnTo>
                  <a:lnTo>
                    <a:pt x="288" y="288"/>
                  </a:lnTo>
                  <a:lnTo>
                    <a:pt x="288" y="0"/>
                  </a:lnTo>
                </a:path>
              </a:pathLst>
            </a:custGeom>
            <a:solidFill>
              <a:schemeClr val="bg1"/>
            </a:solidFill>
            <a:ln w="9525">
              <a:noFill/>
              <a:round/>
            </a:ln>
            <a:effectLst/>
          </p:spPr>
          <p:txBody>
            <a:bodyPr/>
            <a:lstStyle/>
            <a:p>
              <a:pPr>
                <a:defRPr/>
              </a:pPr>
              <a:endParaRPr lang="zh-CN" altLang="en-US">
                <a:latin typeface="Arial" panose="020B0604020202020204" pitchFamily="34" charset="0"/>
                <a:ea typeface="宋体" panose="02010600030101010101" pitchFamily="2" charset="-122"/>
              </a:endParaRPr>
            </a:p>
          </p:txBody>
        </p:sp>
      </p:grpSp>
      <p:sp>
        <p:nvSpPr>
          <p:cNvPr id="1037" name="Oval 99"/>
          <p:cNvSpPr>
            <a:spLocks noChangeArrowheads="1"/>
          </p:cNvSpPr>
          <p:nvPr/>
        </p:nvSpPr>
        <p:spPr bwMode="auto">
          <a:xfrm>
            <a:off x="7451725" y="260350"/>
            <a:ext cx="865188" cy="865188"/>
          </a:xfrm>
          <a:prstGeom prst="ellipse">
            <a:avLst/>
          </a:prstGeom>
          <a:solidFill>
            <a:schemeClr val="accent1"/>
          </a:solidFill>
          <a:ln w="9525">
            <a:noFill/>
            <a:round/>
          </a:ln>
          <a:effectLst/>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1038" name="Oval 100"/>
          <p:cNvSpPr>
            <a:spLocks noChangeArrowheads="1"/>
          </p:cNvSpPr>
          <p:nvPr/>
        </p:nvSpPr>
        <p:spPr bwMode="auto">
          <a:xfrm>
            <a:off x="6516688" y="260350"/>
            <a:ext cx="865187" cy="865188"/>
          </a:xfrm>
          <a:prstGeom prst="ellipse">
            <a:avLst/>
          </a:prstGeom>
          <a:solidFill>
            <a:schemeClr val="accent1"/>
          </a:solidFill>
          <a:ln w="9525">
            <a:noFill/>
            <a:round/>
          </a:ln>
          <a:effectLst/>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1039" name="Oval 101"/>
          <p:cNvSpPr>
            <a:spLocks noChangeArrowheads="1"/>
          </p:cNvSpPr>
          <p:nvPr/>
        </p:nvSpPr>
        <p:spPr bwMode="auto">
          <a:xfrm>
            <a:off x="5580063" y="260350"/>
            <a:ext cx="865187" cy="865188"/>
          </a:xfrm>
          <a:prstGeom prst="ellipse">
            <a:avLst/>
          </a:prstGeom>
          <a:solidFill>
            <a:schemeClr val="accent1"/>
          </a:solidFill>
          <a:ln w="9525">
            <a:noFill/>
            <a:round/>
          </a:ln>
          <a:effectLst/>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1036" name="Rectangle 2"/>
          <p:cNvSpPr>
            <a:spLocks noGrp="1" noChangeArrowheads="1"/>
          </p:cNvSpPr>
          <p:nvPr>
            <p:ph type="title"/>
          </p:nvPr>
        </p:nvSpPr>
        <p:spPr bwMode="auto">
          <a:xfrm>
            <a:off x="990600" y="107950"/>
            <a:ext cx="7924800" cy="944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041" name="Rectangle 108"/>
          <p:cNvSpPr>
            <a:spLocks noGrp="1" noChangeArrowheads="1"/>
          </p:cNvSpPr>
          <p:nvPr>
            <p:ph type="ftr" sz="quarter" idx="3"/>
          </p:nvPr>
        </p:nvSpPr>
        <p:spPr bwMode="auto">
          <a:xfrm>
            <a:off x="6248400" y="6477000"/>
            <a:ext cx="2590800" cy="304800"/>
          </a:xfrm>
          <a:prstGeom prst="rect">
            <a:avLst/>
          </a:prstGeom>
          <a:noFill/>
          <a:ln w="9525">
            <a:noFill/>
            <a:miter lim="800000"/>
          </a:ln>
          <a:effectLst/>
        </p:spPr>
        <p:txBody>
          <a:bodyPr vert="horz" wrap="square" lIns="91440" tIns="45720" rIns="91440" bIns="45720" numCol="1" anchor="t" anchorCtr="0" compatLnSpc="1"/>
          <a:lstStyle>
            <a:lvl1pPr algn="r">
              <a:defRPr sz="1200" b="1">
                <a:solidFill>
                  <a:schemeClr val="bg1"/>
                </a:solidFill>
                <a:latin typeface="Verdana" panose="020B0604030504040204" pitchFamily="34" charset="0"/>
                <a:ea typeface="宋体" panose="02010600030101010101" pitchFamily="2" charset="-122"/>
              </a:defRPr>
            </a:lvl1pPr>
          </a:lstStyle>
          <a:p>
            <a:pPr>
              <a:defRPr/>
            </a:pPr>
            <a:endParaRPr lang="en-US" dirty="0"/>
          </a:p>
        </p:txBody>
      </p:sp>
      <p:sp>
        <p:nvSpPr>
          <p:cNvPr id="5" name="Rectangle 109"/>
          <p:cNvSpPr>
            <a:spLocks noGrp="1" noChangeArrowheads="1"/>
          </p:cNvSpPr>
          <p:nvPr>
            <p:ph type="body" idx="1"/>
          </p:nvPr>
        </p:nvSpPr>
        <p:spPr bwMode="auto">
          <a:xfrm>
            <a:off x="457200" y="1371600"/>
            <a:ext cx="8229600" cy="47545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hf hdr="0" ftr="0" dt="0"/>
  <p:txStyles>
    <p:title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eaLnBrk="0" fontAlgn="base" hangingPunct="0">
        <a:spcBef>
          <a:spcPct val="0"/>
        </a:spcBef>
        <a:spcAft>
          <a:spcPct val="0"/>
        </a:spcAft>
        <a:defRPr sz="3600" b="1">
          <a:solidFill>
            <a:schemeClr val="bg1"/>
          </a:solidFill>
          <a:latin typeface="Arial" panose="020B0604020202020204" pitchFamily="34" charset="0"/>
        </a:defRPr>
      </a:lvl6pPr>
      <a:lvl7pPr marL="914400" algn="r" rtl="0" eaLnBrk="0" fontAlgn="base" hangingPunct="0">
        <a:spcBef>
          <a:spcPct val="0"/>
        </a:spcBef>
        <a:spcAft>
          <a:spcPct val="0"/>
        </a:spcAft>
        <a:defRPr sz="3600" b="1">
          <a:solidFill>
            <a:schemeClr val="bg1"/>
          </a:solidFill>
          <a:latin typeface="Arial" panose="020B0604020202020204" pitchFamily="34" charset="0"/>
        </a:defRPr>
      </a:lvl7pPr>
      <a:lvl8pPr marL="1371600" algn="r" rtl="0" eaLnBrk="0" fontAlgn="base" hangingPunct="0">
        <a:spcBef>
          <a:spcPct val="0"/>
        </a:spcBef>
        <a:spcAft>
          <a:spcPct val="0"/>
        </a:spcAft>
        <a:defRPr sz="3600" b="1">
          <a:solidFill>
            <a:schemeClr val="bg1"/>
          </a:solidFill>
          <a:latin typeface="Arial" panose="020B0604020202020204" pitchFamily="34" charset="0"/>
        </a:defRPr>
      </a:lvl8pPr>
      <a:lvl9pPr marL="1828800" algn="r" rtl="0" eaLnBrk="0" fontAlgn="base" hangingPunct="0">
        <a:spcBef>
          <a:spcPct val="0"/>
        </a:spcBef>
        <a:spcAft>
          <a:spcPct val="0"/>
        </a:spcAft>
        <a:defRPr sz="3600" b="1">
          <a:solidFill>
            <a:schemeClr val="bg1"/>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2050" name="Rectangle 88"/>
          <p:cNvSpPr>
            <a:spLocks noChangeArrowheads="1"/>
          </p:cNvSpPr>
          <p:nvPr/>
        </p:nvSpPr>
        <p:spPr bwMode="auto">
          <a:xfrm>
            <a:off x="84138" y="4581525"/>
            <a:ext cx="8994775" cy="2276475"/>
          </a:xfrm>
          <a:prstGeom prst="rect">
            <a:avLst/>
          </a:prstGeom>
          <a:solidFill>
            <a:schemeClr val="accent1"/>
          </a:solidFill>
          <a:ln w="9525">
            <a:noFill/>
            <a:miter lim="800000"/>
          </a:ln>
          <a:effectLst/>
        </p:spPr>
        <p:txBody>
          <a:bodyPr wrap="none" anchor="ctr"/>
          <a:lstStyle/>
          <a:p>
            <a:pPr>
              <a:defRPr/>
            </a:pPr>
            <a:endParaRPr lang="zh-CN" altLang="en-US">
              <a:latin typeface="Arial" panose="020B0604020202020204" pitchFamily="34" charset="0"/>
              <a:ea typeface="宋体" panose="02010600030101010101" pitchFamily="2" charset="-122"/>
            </a:endParaRPr>
          </a:p>
        </p:txBody>
      </p:sp>
      <p:pic>
        <p:nvPicPr>
          <p:cNvPr id="2053" name="Picture 89" descr="AA053737"/>
          <p:cNvPicPr>
            <a:picLocks noChangeAspect="1" noChangeArrowheads="1"/>
          </p:cNvPicPr>
          <p:nvPr/>
        </p:nvPicPr>
        <p:blipFill>
          <a:blip r:embed="rId14" cstate="print"/>
          <a:srcRect t="46793" b="14693"/>
          <a:stretch>
            <a:fillRect/>
          </a:stretch>
        </p:blipFill>
        <p:spPr bwMode="auto">
          <a:xfrm>
            <a:off x="0" y="2276475"/>
            <a:ext cx="9144000" cy="2232025"/>
          </a:xfrm>
          <a:prstGeom prst="rect">
            <a:avLst/>
          </a:prstGeom>
          <a:noFill/>
          <a:ln w="9525">
            <a:noFill/>
            <a:miter lim="800000"/>
            <a:headEnd/>
            <a:tailEnd/>
          </a:ln>
        </p:spPr>
      </p:pic>
      <p:graphicFrame>
        <p:nvGraphicFramePr>
          <p:cNvPr id="2" name="Object 90"/>
          <p:cNvGraphicFramePr>
            <a:graphicFrameLocks noChangeAspect="1"/>
          </p:cNvGraphicFramePr>
          <p:nvPr/>
        </p:nvGraphicFramePr>
        <p:xfrm>
          <a:off x="0" y="0"/>
          <a:ext cx="9144000" cy="2201863"/>
        </p:xfrm>
        <a:graphic>
          <a:graphicData uri="http://schemas.openxmlformats.org/presentationml/2006/ole">
            <p:oleObj spid="_x0000_s2049" r:id="rId15" imgW="13003175" imgH="3047619" progId="">
              <p:embed/>
            </p:oleObj>
          </a:graphicData>
        </a:graphic>
      </p:graphicFrame>
      <p:grpSp>
        <p:nvGrpSpPr>
          <p:cNvPr id="2054" name="Group 5"/>
          <p:cNvGrpSpPr/>
          <p:nvPr/>
        </p:nvGrpSpPr>
        <p:grpSpPr bwMode="auto">
          <a:xfrm>
            <a:off x="0" y="0"/>
            <a:ext cx="9150350" cy="6859588"/>
            <a:chOff x="0" y="0"/>
            <a:chExt cx="5764" cy="4321"/>
          </a:xfrm>
        </p:grpSpPr>
        <p:sp>
          <p:nvSpPr>
            <p:cNvPr id="3" name="AutoShape 92"/>
            <p:cNvSpPr>
              <a:spLocks noChangeArrowheads="1"/>
            </p:cNvSpPr>
            <p:nvPr/>
          </p:nvSpPr>
          <p:spPr bwMode="auto">
            <a:xfrm>
              <a:off x="27" y="24"/>
              <a:ext cx="5712" cy="4274"/>
            </a:xfrm>
            <a:prstGeom prst="roundRect">
              <a:avLst>
                <a:gd name="adj" fmla="val 6227"/>
              </a:avLst>
            </a:prstGeom>
            <a:noFill/>
            <a:ln w="76200" cmpd="sng">
              <a:solidFill>
                <a:schemeClr val="bg1"/>
              </a:solidFill>
              <a:round/>
            </a:ln>
            <a:effectLst/>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2055" name="Freeform 93"/>
            <p:cNvSpPr/>
            <p:nvPr/>
          </p:nvSpPr>
          <p:spPr bwMode="auto">
            <a:xfrm>
              <a:off x="0" y="0"/>
              <a:ext cx="288" cy="282"/>
            </a:xfrm>
            <a:custGeom>
              <a:avLst/>
              <a:gdLst/>
              <a:ahLst/>
              <a:cxnLst>
                <a:cxn ang="0">
                  <a:pos x="2" y="282"/>
                </a:cxn>
                <a:cxn ang="0">
                  <a:pos x="82" y="144"/>
                </a:cxn>
                <a:cxn ang="0">
                  <a:pos x="165" y="36"/>
                </a:cxn>
                <a:cxn ang="0">
                  <a:pos x="288" y="0"/>
                </a:cxn>
                <a:cxn ang="0">
                  <a:pos x="0" y="0"/>
                </a:cxn>
              </a:cxnLst>
              <a:rect l="0" t="0" r="r" b="b"/>
              <a:pathLst>
                <a:path w="288" h="282">
                  <a:moveTo>
                    <a:pt x="2" y="282"/>
                  </a:moveTo>
                  <a:lnTo>
                    <a:pt x="82" y="144"/>
                  </a:lnTo>
                  <a:lnTo>
                    <a:pt x="165" y="36"/>
                  </a:lnTo>
                  <a:lnTo>
                    <a:pt x="288" y="0"/>
                  </a:lnTo>
                  <a:lnTo>
                    <a:pt x="0" y="0"/>
                  </a:lnTo>
                </a:path>
              </a:pathLst>
            </a:custGeom>
            <a:solidFill>
              <a:schemeClr val="bg1"/>
            </a:solidFill>
            <a:ln w="9525">
              <a:noFill/>
              <a:round/>
            </a:ln>
            <a:effectLst/>
          </p:spPr>
          <p:txBody>
            <a:bodyPr/>
            <a:lstStyle/>
            <a:p>
              <a:pPr>
                <a:defRPr/>
              </a:pPr>
              <a:endParaRPr lang="zh-CN" altLang="en-US">
                <a:latin typeface="Arial" panose="020B0604020202020204" pitchFamily="34" charset="0"/>
                <a:ea typeface="宋体" panose="02010600030101010101" pitchFamily="2" charset="-122"/>
              </a:endParaRPr>
            </a:p>
          </p:txBody>
        </p:sp>
        <p:sp>
          <p:nvSpPr>
            <p:cNvPr id="2056" name="Freeform 94"/>
            <p:cNvSpPr/>
            <p:nvPr/>
          </p:nvSpPr>
          <p:spPr bwMode="auto">
            <a:xfrm>
              <a:off x="5" y="3985"/>
              <a:ext cx="244" cy="336"/>
            </a:xfrm>
            <a:custGeom>
              <a:avLst/>
              <a:gdLst/>
              <a:ahLst/>
              <a:cxnLst>
                <a:cxn ang="0">
                  <a:pos x="243" y="335"/>
                </a:cxn>
                <a:cxn ang="0">
                  <a:pos x="122" y="239"/>
                </a:cxn>
                <a:cxn ang="0">
                  <a:pos x="30" y="144"/>
                </a:cxn>
                <a:cxn ang="0">
                  <a:pos x="0" y="0"/>
                </a:cxn>
                <a:cxn ang="0">
                  <a:pos x="1" y="336"/>
                </a:cxn>
              </a:cxnLst>
              <a:rect l="0" t="0" r="r" b="b"/>
              <a:pathLst>
                <a:path w="243" h="336">
                  <a:moveTo>
                    <a:pt x="243" y="335"/>
                  </a:moveTo>
                  <a:lnTo>
                    <a:pt x="122" y="239"/>
                  </a:lnTo>
                  <a:lnTo>
                    <a:pt x="30" y="144"/>
                  </a:lnTo>
                  <a:lnTo>
                    <a:pt x="0" y="0"/>
                  </a:lnTo>
                  <a:lnTo>
                    <a:pt x="1" y="336"/>
                  </a:lnTo>
                </a:path>
              </a:pathLst>
            </a:custGeom>
            <a:solidFill>
              <a:schemeClr val="bg1"/>
            </a:solidFill>
            <a:ln w="9525">
              <a:noFill/>
              <a:round/>
            </a:ln>
            <a:effectLst/>
          </p:spPr>
          <p:txBody>
            <a:bodyPr/>
            <a:lstStyle/>
            <a:p>
              <a:pPr>
                <a:defRPr/>
              </a:pPr>
              <a:endParaRPr lang="zh-CN" altLang="en-US">
                <a:latin typeface="Arial" panose="020B0604020202020204" pitchFamily="34" charset="0"/>
                <a:ea typeface="宋体" panose="02010600030101010101" pitchFamily="2" charset="-122"/>
              </a:endParaRPr>
            </a:p>
          </p:txBody>
        </p:sp>
        <p:sp>
          <p:nvSpPr>
            <p:cNvPr id="2057" name="Freeform 95"/>
            <p:cNvSpPr/>
            <p:nvPr/>
          </p:nvSpPr>
          <p:spPr bwMode="auto">
            <a:xfrm>
              <a:off x="5511" y="4029"/>
              <a:ext cx="253" cy="290"/>
            </a:xfrm>
            <a:custGeom>
              <a:avLst/>
              <a:gdLst/>
              <a:ahLst/>
              <a:cxnLst>
                <a:cxn ang="0">
                  <a:pos x="229" y="0"/>
                </a:cxn>
                <a:cxn ang="0">
                  <a:pos x="164" y="144"/>
                </a:cxn>
                <a:cxn ang="0">
                  <a:pos x="98" y="253"/>
                </a:cxn>
                <a:cxn ang="0">
                  <a:pos x="0" y="290"/>
                </a:cxn>
                <a:cxn ang="0">
                  <a:pos x="232" y="287"/>
                </a:cxn>
              </a:cxnLst>
              <a:rect l="0" t="0" r="r" b="b"/>
              <a:pathLst>
                <a:path w="232" h="290">
                  <a:moveTo>
                    <a:pt x="229" y="0"/>
                  </a:moveTo>
                  <a:lnTo>
                    <a:pt x="164" y="144"/>
                  </a:lnTo>
                  <a:lnTo>
                    <a:pt x="98" y="253"/>
                  </a:lnTo>
                  <a:lnTo>
                    <a:pt x="0" y="290"/>
                  </a:lnTo>
                  <a:lnTo>
                    <a:pt x="232" y="287"/>
                  </a:lnTo>
                </a:path>
              </a:pathLst>
            </a:custGeom>
            <a:solidFill>
              <a:schemeClr val="bg1"/>
            </a:solidFill>
            <a:ln w="9525" cmpd="sng">
              <a:solidFill>
                <a:schemeClr val="bg1"/>
              </a:solidFill>
              <a:round/>
            </a:ln>
            <a:effectLst/>
          </p:spPr>
          <p:txBody>
            <a:bodyPr/>
            <a:lstStyle/>
            <a:p>
              <a:pPr>
                <a:defRPr/>
              </a:pPr>
              <a:endParaRPr lang="zh-CN" altLang="en-US">
                <a:latin typeface="Arial" panose="020B0604020202020204" pitchFamily="34" charset="0"/>
                <a:ea typeface="宋体" panose="02010600030101010101" pitchFamily="2" charset="-122"/>
              </a:endParaRPr>
            </a:p>
          </p:txBody>
        </p:sp>
        <p:sp>
          <p:nvSpPr>
            <p:cNvPr id="4" name="Freeform 96"/>
            <p:cNvSpPr/>
            <p:nvPr/>
          </p:nvSpPr>
          <p:spPr bwMode="auto">
            <a:xfrm>
              <a:off x="5472" y="0"/>
              <a:ext cx="288" cy="288"/>
            </a:xfrm>
            <a:custGeom>
              <a:avLst/>
              <a:gdLst/>
              <a:ahLst/>
              <a:cxnLst>
                <a:cxn ang="0">
                  <a:pos x="0" y="0"/>
                </a:cxn>
                <a:cxn ang="0">
                  <a:pos x="144" y="82"/>
                </a:cxn>
                <a:cxn ang="0">
                  <a:pos x="252" y="165"/>
                </a:cxn>
                <a:cxn ang="0">
                  <a:pos x="288" y="288"/>
                </a:cxn>
                <a:cxn ang="0">
                  <a:pos x="288" y="0"/>
                </a:cxn>
              </a:cxnLst>
              <a:rect l="0" t="0" r="r" b="b"/>
              <a:pathLst>
                <a:path w="288" h="288">
                  <a:moveTo>
                    <a:pt x="0" y="0"/>
                  </a:moveTo>
                  <a:lnTo>
                    <a:pt x="144" y="82"/>
                  </a:lnTo>
                  <a:lnTo>
                    <a:pt x="252" y="165"/>
                  </a:lnTo>
                  <a:lnTo>
                    <a:pt x="288" y="288"/>
                  </a:lnTo>
                  <a:lnTo>
                    <a:pt x="288" y="0"/>
                  </a:lnTo>
                </a:path>
              </a:pathLst>
            </a:custGeom>
            <a:solidFill>
              <a:schemeClr val="bg1"/>
            </a:solidFill>
            <a:ln w="9525">
              <a:noFill/>
              <a:round/>
            </a:ln>
            <a:effectLst/>
          </p:spPr>
          <p:txBody>
            <a:bodyPr/>
            <a:lstStyle/>
            <a:p>
              <a:pPr>
                <a:defRPr/>
              </a:pPr>
              <a:endParaRPr lang="zh-CN" altLang="en-US">
                <a:latin typeface="Arial" panose="020B0604020202020204" pitchFamily="34" charset="0"/>
                <a:ea typeface="宋体" panose="02010600030101010101" pitchFamily="2" charset="-122"/>
              </a:endParaRPr>
            </a:p>
          </p:txBody>
        </p:sp>
      </p:grpSp>
      <p:sp>
        <p:nvSpPr>
          <p:cNvPr id="2059" name="Oval 97"/>
          <p:cNvSpPr>
            <a:spLocks noChangeArrowheads="1"/>
          </p:cNvSpPr>
          <p:nvPr/>
        </p:nvSpPr>
        <p:spPr bwMode="auto">
          <a:xfrm>
            <a:off x="7956550" y="1844675"/>
            <a:ext cx="215900" cy="215900"/>
          </a:xfrm>
          <a:prstGeom prst="ellipse">
            <a:avLst/>
          </a:prstGeom>
          <a:solidFill>
            <a:schemeClr val="bg1"/>
          </a:solidFill>
          <a:ln w="9525">
            <a:noFill/>
            <a:round/>
          </a:ln>
          <a:effectLst/>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2060" name="Oval 98"/>
          <p:cNvSpPr>
            <a:spLocks noChangeArrowheads="1"/>
          </p:cNvSpPr>
          <p:nvPr/>
        </p:nvSpPr>
        <p:spPr bwMode="auto">
          <a:xfrm>
            <a:off x="8316913" y="1844675"/>
            <a:ext cx="215900" cy="215900"/>
          </a:xfrm>
          <a:prstGeom prst="ellipse">
            <a:avLst/>
          </a:prstGeom>
          <a:solidFill>
            <a:schemeClr val="bg1"/>
          </a:solidFill>
          <a:ln w="9525">
            <a:noFill/>
            <a:round/>
          </a:ln>
          <a:effectLst/>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2061" name="Oval 99"/>
          <p:cNvSpPr>
            <a:spLocks noChangeArrowheads="1"/>
          </p:cNvSpPr>
          <p:nvPr/>
        </p:nvSpPr>
        <p:spPr bwMode="auto">
          <a:xfrm>
            <a:off x="8677275" y="1844675"/>
            <a:ext cx="215900" cy="215900"/>
          </a:xfrm>
          <a:prstGeom prst="ellipse">
            <a:avLst/>
          </a:prstGeom>
          <a:solidFill>
            <a:schemeClr val="bg1"/>
          </a:solidFill>
          <a:ln w="9525">
            <a:noFill/>
            <a:round/>
          </a:ln>
          <a:effectLst/>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2058" name="Rectangle 2"/>
          <p:cNvSpPr>
            <a:spLocks noGrp="1" noChangeArrowheads="1"/>
          </p:cNvSpPr>
          <p:nvPr>
            <p:ph type="title"/>
          </p:nvPr>
        </p:nvSpPr>
        <p:spPr bwMode="auto">
          <a:xfrm>
            <a:off x="990600" y="107950"/>
            <a:ext cx="7924800" cy="944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5" name="Rectangle 109"/>
          <p:cNvSpPr>
            <a:spLocks noGrp="1" noChangeArrowheads="1"/>
          </p:cNvSpPr>
          <p:nvPr>
            <p:ph type="body" idx="1"/>
          </p:nvPr>
        </p:nvSpPr>
        <p:spPr bwMode="auto">
          <a:xfrm>
            <a:off x="457200" y="1371600"/>
            <a:ext cx="8229600" cy="47545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64" name="Rectangle 74"/>
          <p:cNvSpPr>
            <a:spLocks noGrp="1" noChangeArrowheads="1"/>
          </p:cNvSpPr>
          <p:nvPr>
            <p:ph type="dt" sz="half" idx="2"/>
          </p:nvPr>
        </p:nvSpPr>
        <p:spPr bwMode="auto">
          <a:xfrm>
            <a:off x="457200" y="6564313"/>
            <a:ext cx="2133600" cy="157162"/>
          </a:xfrm>
          <a:prstGeom prst="rect">
            <a:avLst/>
          </a:prstGeom>
          <a:noFill/>
          <a:ln w="9525">
            <a:noFill/>
            <a:miter lim="800000"/>
          </a:ln>
          <a:effectLst/>
        </p:spPr>
        <p:txBody>
          <a:bodyPr vert="horz" wrap="square" lIns="91440" tIns="45720" rIns="91440" bIns="45720" numCol="1" anchor="t" anchorCtr="0" compatLnSpc="1"/>
          <a:lstStyle>
            <a:lvl1pPr>
              <a:defRPr sz="1400">
                <a:latin typeface="Times New Roman" panose="02020603050405020304" pitchFamily="18" charset="0"/>
                <a:ea typeface="宋体" panose="02010600030101010101" pitchFamily="2" charset="-122"/>
              </a:defRPr>
            </a:lvl1pPr>
          </a:lstStyle>
          <a:p>
            <a:pPr>
              <a:defRPr/>
            </a:pPr>
            <a:endParaRPr lang="en-US" dirty="0"/>
          </a:p>
        </p:txBody>
      </p:sp>
      <p:sp>
        <p:nvSpPr>
          <p:cNvPr id="2065" name="Rectangle 75"/>
          <p:cNvSpPr>
            <a:spLocks noGrp="1" noChangeArrowheads="1"/>
          </p:cNvSpPr>
          <p:nvPr>
            <p:ph type="ftr" sz="quarter" idx="3"/>
          </p:nvPr>
        </p:nvSpPr>
        <p:spPr bwMode="auto">
          <a:xfrm>
            <a:off x="3124200" y="6550025"/>
            <a:ext cx="2895600" cy="171450"/>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Times New Roman" panose="02020603050405020304" pitchFamily="18" charset="0"/>
                <a:ea typeface="宋体" panose="02010600030101010101" pitchFamily="2" charset="-122"/>
              </a:defRPr>
            </a:lvl1pPr>
          </a:lstStyle>
          <a:p>
            <a:pPr>
              <a:defRPr/>
            </a:pPr>
            <a:endParaRPr lang="en-US" dirty="0"/>
          </a:p>
        </p:txBody>
      </p:sp>
      <p:sp>
        <p:nvSpPr>
          <p:cNvPr id="2066" name="Rectangle 76"/>
          <p:cNvSpPr>
            <a:spLocks noGrp="1" noChangeArrowheads="1"/>
          </p:cNvSpPr>
          <p:nvPr>
            <p:ph type="sldNum" sz="quarter" idx="4"/>
          </p:nvPr>
        </p:nvSpPr>
        <p:spPr bwMode="auto">
          <a:xfrm>
            <a:off x="6553200" y="6535738"/>
            <a:ext cx="2133600" cy="185737"/>
          </a:xfrm>
          <a:prstGeom prst="rect">
            <a:avLst/>
          </a:prstGeom>
          <a:noFill/>
          <a:ln w="9525">
            <a:noFill/>
            <a:miter lim="800000"/>
          </a:ln>
          <a:effectLst/>
        </p:spPr>
        <p:txBody>
          <a:bodyPr vert="horz" wrap="square" lIns="91440" tIns="45720" rIns="91440" bIns="45720" numCol="1" anchor="t" anchorCtr="0" compatLnSpc="1"/>
          <a:lstStyle>
            <a:lvl1pPr algn="r">
              <a:defRPr sz="1400">
                <a:latin typeface="Times New Roman" panose="02020603050405020304" pitchFamily="18" charset="0"/>
                <a:ea typeface="宋体" panose="02010600030101010101" pitchFamily="2" charset="-122"/>
              </a:defRPr>
            </a:lvl1pPr>
          </a:lstStyle>
          <a:p>
            <a:pPr>
              <a:defRPr/>
            </a:pPr>
            <a:fld id="{0185E5AC-3716-4331-AF08-1FC6018CFB27}" type="slidenum">
              <a:rPr lang="zh-CN" alt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hf hdr="0" ftr="0" dt="0"/>
  <p:txStyles>
    <p:title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eaLnBrk="0" fontAlgn="base" hangingPunct="0">
        <a:spcBef>
          <a:spcPct val="0"/>
        </a:spcBef>
        <a:spcAft>
          <a:spcPct val="0"/>
        </a:spcAft>
        <a:defRPr sz="3600" b="1">
          <a:solidFill>
            <a:schemeClr val="bg1"/>
          </a:solidFill>
          <a:latin typeface="Arial" panose="020B0604020202020204" pitchFamily="34" charset="0"/>
        </a:defRPr>
      </a:lvl6pPr>
      <a:lvl7pPr marL="914400" algn="r" rtl="0" eaLnBrk="0" fontAlgn="base" hangingPunct="0">
        <a:spcBef>
          <a:spcPct val="0"/>
        </a:spcBef>
        <a:spcAft>
          <a:spcPct val="0"/>
        </a:spcAft>
        <a:defRPr sz="3600" b="1">
          <a:solidFill>
            <a:schemeClr val="bg1"/>
          </a:solidFill>
          <a:latin typeface="Arial" panose="020B0604020202020204" pitchFamily="34" charset="0"/>
        </a:defRPr>
      </a:lvl7pPr>
      <a:lvl8pPr marL="1371600" algn="r" rtl="0" eaLnBrk="0" fontAlgn="base" hangingPunct="0">
        <a:spcBef>
          <a:spcPct val="0"/>
        </a:spcBef>
        <a:spcAft>
          <a:spcPct val="0"/>
        </a:spcAft>
        <a:defRPr sz="3600" b="1">
          <a:solidFill>
            <a:schemeClr val="bg1"/>
          </a:solidFill>
          <a:latin typeface="Arial" panose="020B0604020202020204" pitchFamily="34" charset="0"/>
        </a:defRPr>
      </a:lvl8pPr>
      <a:lvl9pPr marL="1828800" algn="r" rtl="0" eaLnBrk="0" fontAlgn="base" hangingPunct="0">
        <a:spcBef>
          <a:spcPct val="0"/>
        </a:spcBef>
        <a:spcAft>
          <a:spcPct val="0"/>
        </a:spcAft>
        <a:defRPr sz="3600" b="1">
          <a:solidFill>
            <a:schemeClr val="bg1"/>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 Id="rId5" Type="http://schemas.openxmlformats.org/officeDocument/2006/relationships/image" Target="../media/image27.png"/><Relationship Id="rId4" Type="http://schemas.microsoft.com/office/2007/relationships/hdphoto" Target="../media/image28.jpeg"/></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oleObject" Target="../embeddings/Microsoft_Office_Excel_97-2003____1.xls"/><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e7ada7773912b31bd586fbdf8618367adbb4e17a.jpg"/>
          <p:cNvPicPr>
            <a:picLocks noChangeAspect="1"/>
          </p:cNvPicPr>
          <p:nvPr/>
        </p:nvPicPr>
        <p:blipFill>
          <a:blip r:embed="rId2"/>
          <a:srcRect/>
          <a:stretch>
            <a:fillRect/>
          </a:stretch>
        </p:blipFill>
        <p:spPr>
          <a:xfrm>
            <a:off x="0" y="-27305"/>
            <a:ext cx="9144000" cy="6858000"/>
          </a:xfrm>
          <a:prstGeom prst="rect">
            <a:avLst/>
          </a:prstGeom>
        </p:spPr>
      </p:pic>
      <p:sp>
        <p:nvSpPr>
          <p:cNvPr id="3" name="标题 2"/>
          <p:cNvSpPr>
            <a:spLocks noGrp="1"/>
          </p:cNvSpPr>
          <p:nvPr>
            <p:ph type="ctrTitle"/>
          </p:nvPr>
        </p:nvSpPr>
        <p:spPr>
          <a:xfrm>
            <a:off x="714348" y="1571612"/>
            <a:ext cx="7772400" cy="1470025"/>
          </a:xfrm>
        </p:spPr>
        <p:txBody>
          <a:bodyPr/>
          <a:lstStyle/>
          <a:p>
            <a:pPr algn="ctr"/>
            <a:r>
              <a:rPr lang="zh-CN" altLang="en-US" sz="4400" b="0" dirty="0" smtClean="0">
                <a:solidFill>
                  <a:srgbClr val="FF0000"/>
                </a:solidFill>
                <a:latin typeface="华文琥珀" pitchFamily="2" charset="-122"/>
                <a:ea typeface="华文琥珀" pitchFamily="2" charset="-122"/>
              </a:rPr>
              <a:t>陕西省健全医用耗材供应</a:t>
            </a:r>
            <a:r>
              <a:rPr lang="en-US" altLang="zh-CN" sz="4400" b="0" dirty="0" smtClean="0">
                <a:solidFill>
                  <a:srgbClr val="FF0000"/>
                </a:solidFill>
                <a:latin typeface="华文琥珀" pitchFamily="2" charset="-122"/>
                <a:ea typeface="华文琥珀" pitchFamily="2" charset="-122"/>
              </a:rPr>
              <a:t/>
            </a:r>
            <a:br>
              <a:rPr lang="en-US" altLang="zh-CN" sz="4400" b="0" dirty="0" smtClean="0">
                <a:solidFill>
                  <a:srgbClr val="FF0000"/>
                </a:solidFill>
                <a:latin typeface="华文琥珀" pitchFamily="2" charset="-122"/>
                <a:ea typeface="华文琥珀" pitchFamily="2" charset="-122"/>
              </a:rPr>
            </a:br>
            <a:r>
              <a:rPr lang="zh-CN" altLang="en-US" sz="4400" b="0" dirty="0" smtClean="0">
                <a:solidFill>
                  <a:srgbClr val="FF0000"/>
                </a:solidFill>
                <a:latin typeface="华文琥珀" pitchFamily="2" charset="-122"/>
                <a:ea typeface="华文琥珀" pitchFamily="2" charset="-122"/>
              </a:rPr>
              <a:t>保障体系政策解读</a:t>
            </a:r>
            <a:endParaRPr lang="zh-CN" altLang="en-US" sz="4400" b="0" dirty="0">
              <a:solidFill>
                <a:srgbClr val="FF0000"/>
              </a:solidFill>
              <a:latin typeface="华文琥珀" pitchFamily="2" charset="-122"/>
              <a:ea typeface="华文琥珀" pitchFamily="2" charset="-122"/>
            </a:endParaRPr>
          </a:p>
        </p:txBody>
      </p:sp>
      <p:sp>
        <p:nvSpPr>
          <p:cNvPr id="4" name="副标题 3"/>
          <p:cNvSpPr>
            <a:spLocks noGrp="1"/>
          </p:cNvSpPr>
          <p:nvPr>
            <p:ph type="subTitle" idx="1"/>
          </p:nvPr>
        </p:nvSpPr>
        <p:spPr>
          <a:xfrm>
            <a:off x="3571868" y="4357694"/>
            <a:ext cx="5143536" cy="1281106"/>
          </a:xfrm>
        </p:spPr>
        <p:txBody>
          <a:bodyPr/>
          <a:lstStyle/>
          <a:p>
            <a:r>
              <a:rPr lang="zh-CN" altLang="en-US" sz="3200" dirty="0" smtClean="0">
                <a:solidFill>
                  <a:srgbClr val="FF0000"/>
                </a:solidFill>
                <a:latin typeface="华文新魏" pitchFamily="2" charset="-122"/>
                <a:ea typeface="华文新魏" pitchFamily="2" charset="-122"/>
              </a:rPr>
              <a:t>陕西省卫生计生委药政处</a:t>
            </a:r>
          </a:p>
          <a:p>
            <a:r>
              <a:rPr lang="en-US" altLang="zh-CN" sz="3200" dirty="0" smtClean="0">
                <a:solidFill>
                  <a:srgbClr val="FF0000"/>
                </a:solidFill>
                <a:latin typeface="华文新魏" pitchFamily="2" charset="-122"/>
                <a:ea typeface="华文新魏" pitchFamily="2" charset="-122"/>
              </a:rPr>
              <a:t>2016.8</a:t>
            </a:r>
            <a:endParaRPr lang="en-US" altLang="zh-CN" sz="3200" dirty="0">
              <a:solidFill>
                <a:srgbClr val="FF0000"/>
              </a:solidFill>
              <a:latin typeface="华文新魏" pitchFamily="2" charset="-122"/>
              <a:ea typeface="华文新魏" pitchFamily="2" charset="-122"/>
            </a:endParaRPr>
          </a:p>
        </p:txBody>
      </p:sp>
      <p:sp>
        <p:nvSpPr>
          <p:cNvPr id="2" name="灯片编号占位符 1"/>
          <p:cNvSpPr>
            <a:spLocks noGrp="1"/>
          </p:cNvSpPr>
          <p:nvPr>
            <p:ph type="sldNum" sz="quarter" idx="12"/>
          </p:nvPr>
        </p:nvSpPr>
        <p:spPr/>
        <p:txBody>
          <a:bodyPr/>
          <a:lstStyle/>
          <a:p>
            <a:pPr>
              <a:defRPr/>
            </a:pPr>
            <a:fld id="{773FE235-A9B8-49AA-B91F-CA9B9A8A0F44}" type="slidenum">
              <a:rPr lang="zh-CN" altLang="en-US" smtClean="0"/>
              <a:pPr>
                <a:defRPr/>
              </a:pPr>
              <a:t>1</a:t>
            </a:fld>
            <a:endParaRPr lang="en-US" dirty="0"/>
          </a:p>
        </p:txBody>
      </p: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11505" y="980440"/>
            <a:ext cx="7924800" cy="741045"/>
          </a:xfrm>
        </p:spPr>
        <p:txBody>
          <a:bodyPr/>
          <a:lstStyle/>
          <a:p>
            <a:pPr algn="l"/>
            <a:r>
              <a:rPr lang="zh-CN" altLang="en-US" sz="4000" dirty="0">
                <a:solidFill>
                  <a:srgbClr val="FF0000"/>
                </a:solidFill>
              </a:rPr>
              <a:t>全省医疗机构收入结构：</a:t>
            </a:r>
          </a:p>
        </p:txBody>
      </p:sp>
      <p:sp>
        <p:nvSpPr>
          <p:cNvPr id="2" name="灯片编号占位符 1"/>
          <p:cNvSpPr>
            <a:spLocks noGrp="1"/>
          </p:cNvSpPr>
          <p:nvPr>
            <p:ph type="sldNum" sz="quarter" idx="10"/>
          </p:nvPr>
        </p:nvSpPr>
        <p:spPr/>
        <p:txBody>
          <a:bodyPr/>
          <a:lstStyle/>
          <a:p>
            <a:pPr>
              <a:defRPr/>
            </a:pPr>
            <a:fld id="{773FE235-A9B8-49AA-B91F-CA9B9A8A0F44}" type="slidenum">
              <a:rPr lang="zh-CN" altLang="en-US" smtClean="0"/>
              <a:pPr>
                <a:defRPr/>
              </a:pPr>
              <a:t>10</a:t>
            </a:fld>
            <a:endParaRPr lang="en-US" dirty="0"/>
          </a:p>
        </p:txBody>
      </p:sp>
      <p:sp>
        <p:nvSpPr>
          <p:cNvPr id="5" name="下箭头 4"/>
          <p:cNvSpPr/>
          <p:nvPr/>
        </p:nvSpPr>
        <p:spPr bwMode="auto">
          <a:xfrm>
            <a:off x="1285852" y="2857496"/>
            <a:ext cx="1143008" cy="1643074"/>
          </a:xfrm>
          <a:prstGeom prst="downArrow">
            <a:avLst>
              <a:gd name="adj1" fmla="val 52223"/>
              <a:gd name="adj2" fmla="val 50000"/>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6" name="下箭头 5"/>
          <p:cNvSpPr/>
          <p:nvPr/>
        </p:nvSpPr>
        <p:spPr bwMode="auto">
          <a:xfrm>
            <a:off x="1142976" y="2857496"/>
            <a:ext cx="1571636" cy="1643074"/>
          </a:xfrm>
          <a:prstGeom prst="downArrow">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7" name="下箭头 6"/>
          <p:cNvSpPr/>
          <p:nvPr/>
        </p:nvSpPr>
        <p:spPr bwMode="auto">
          <a:xfrm>
            <a:off x="3143240" y="3143248"/>
            <a:ext cx="2286016" cy="2071702"/>
          </a:xfrm>
          <a:prstGeom prst="downArrow">
            <a:avLst>
              <a:gd name="adj1" fmla="val 56667"/>
              <a:gd name="adj2" fmla="val 29770"/>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pic>
        <p:nvPicPr>
          <p:cNvPr id="9" name="内容占位符 8"/>
          <p:cNvPicPr>
            <a:picLocks noGrp="1" noChangeAspect="1"/>
          </p:cNvPicPr>
          <p:nvPr>
            <p:ph idx="1"/>
          </p:nvPr>
        </p:nvPicPr>
        <p:blipFill>
          <a:blip r:embed="rId2"/>
          <a:srcRect/>
          <a:stretch>
            <a:fillRect/>
          </a:stretch>
        </p:blipFill>
        <p:spPr>
          <a:xfrm>
            <a:off x="828040" y="1629410"/>
            <a:ext cx="7892415" cy="4055745"/>
          </a:xfrm>
          <a:prstGeom prst="rect">
            <a:avLst/>
          </a:prstGeom>
        </p:spPr>
      </p:pic>
      <p:sp>
        <p:nvSpPr>
          <p:cNvPr id="10" name="文本框 9"/>
          <p:cNvSpPr txBox="1"/>
          <p:nvPr/>
        </p:nvSpPr>
        <p:spPr>
          <a:xfrm>
            <a:off x="683260" y="5733415"/>
            <a:ext cx="7912100" cy="640080"/>
          </a:xfrm>
          <a:prstGeom prst="rect">
            <a:avLst/>
          </a:prstGeom>
          <a:noFill/>
        </p:spPr>
        <p:txBody>
          <a:bodyPr wrap="square" rtlCol="0" anchor="t">
            <a:spAutoFit/>
          </a:bodyPr>
          <a:lstStyle/>
          <a:p>
            <a:r>
              <a:rPr lang="zh-CN" altLang="en-US" b="1">
                <a:solidFill>
                  <a:srgbClr val="FF0000"/>
                </a:solidFill>
                <a:latin typeface="华文楷体" charset="0"/>
                <a:ea typeface="华文楷体" charset="0"/>
              </a:rPr>
              <a:t>医院医疗收入中检查化验收入占24.4%，药品、耗材收入占47.4%，而体现医务人员技术劳务部分的项目（护理、手术、治疗等）占24.5%，占比偏低。</a:t>
            </a:r>
          </a:p>
        </p:txBody>
      </p:sp>
    </p:spTree>
  </p:cSld>
  <p:clrMapOvr>
    <a:masterClrMapping/>
  </p:clrMapOvr>
  <p:transition spd="slow">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773FE235-A9B8-49AA-B91F-CA9B9A8A0F44}" type="slidenum">
              <a:rPr lang="zh-CN" altLang="en-US" smtClean="0"/>
              <a:pPr>
                <a:defRPr/>
              </a:pPr>
              <a:t>11</a:t>
            </a:fld>
            <a:endParaRPr lang="en-US" dirty="0"/>
          </a:p>
        </p:txBody>
      </p:sp>
      <p:sp>
        <p:nvSpPr>
          <p:cNvPr id="3" name="标题 2"/>
          <p:cNvSpPr>
            <a:spLocks noGrp="1"/>
          </p:cNvSpPr>
          <p:nvPr>
            <p:ph type="title" idx="4294967295"/>
          </p:nvPr>
        </p:nvSpPr>
        <p:spPr>
          <a:xfrm>
            <a:off x="1219200" y="107950"/>
            <a:ext cx="7924800" cy="944563"/>
          </a:xfrm>
        </p:spPr>
        <p:txBody>
          <a:bodyPr/>
          <a:lstStyle/>
          <a:p>
            <a:r>
              <a:rPr lang="zh-CN" altLang="en-US" sz="4400" dirty="0" smtClean="0">
                <a:solidFill>
                  <a:schemeClr val="accent3"/>
                </a:solidFill>
              </a:rPr>
              <a:t>理顺医疗服务价格</a:t>
            </a:r>
            <a:endParaRPr lang="zh-CN" altLang="en-US" sz="4400" dirty="0">
              <a:solidFill>
                <a:schemeClr val="accent3"/>
              </a:solidFill>
            </a:endParaRPr>
          </a:p>
        </p:txBody>
      </p:sp>
      <p:sp>
        <p:nvSpPr>
          <p:cNvPr id="4" name="内容占位符 3"/>
          <p:cNvSpPr>
            <a:spLocks noGrp="1"/>
          </p:cNvSpPr>
          <p:nvPr>
            <p:ph idx="9"/>
          </p:nvPr>
        </p:nvSpPr>
        <p:spPr>
          <a:xfrm>
            <a:off x="742950" y="1371600"/>
            <a:ext cx="8401050" cy="4754563"/>
          </a:xfrm>
        </p:spPr>
        <p:txBody>
          <a:bodyPr/>
          <a:lstStyle/>
          <a:p>
            <a:r>
              <a:rPr lang="zh-CN" altLang="en-US" dirty="0" smtClean="0"/>
              <a:t>原则：总量控制、结构调整、有升有降、逐步到位</a:t>
            </a:r>
            <a:endParaRPr lang="en-US" altLang="zh-CN" dirty="0" smtClean="0"/>
          </a:p>
          <a:p>
            <a:pPr>
              <a:buNone/>
            </a:pPr>
            <a:endParaRPr lang="zh-CN" altLang="en-US" sz="2400" kern="1200" dirty="0" smtClean="0">
              <a:solidFill>
                <a:srgbClr val="FF0000"/>
              </a:solidFill>
              <a:latin typeface="Arial" panose="020B0604020202020204" pitchFamily="34" charset="0"/>
            </a:endParaRPr>
          </a:p>
        </p:txBody>
      </p:sp>
      <p:sp>
        <p:nvSpPr>
          <p:cNvPr id="5" name="下箭头 4"/>
          <p:cNvSpPr/>
          <p:nvPr/>
        </p:nvSpPr>
        <p:spPr bwMode="auto">
          <a:xfrm>
            <a:off x="1285852" y="2857496"/>
            <a:ext cx="1143008" cy="1643074"/>
          </a:xfrm>
          <a:prstGeom prst="downArrow">
            <a:avLst>
              <a:gd name="adj1" fmla="val 52223"/>
              <a:gd name="adj2" fmla="val 50000"/>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6" name="下箭头 5"/>
          <p:cNvSpPr/>
          <p:nvPr/>
        </p:nvSpPr>
        <p:spPr bwMode="auto">
          <a:xfrm>
            <a:off x="1142976" y="2857496"/>
            <a:ext cx="1571636" cy="1643074"/>
          </a:xfrm>
          <a:prstGeom prst="downArrow">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8" name="下箭头 7"/>
          <p:cNvSpPr/>
          <p:nvPr/>
        </p:nvSpPr>
        <p:spPr bwMode="auto">
          <a:xfrm>
            <a:off x="2214546" y="2214554"/>
            <a:ext cx="1643074" cy="2786082"/>
          </a:xfrm>
          <a:prstGeom prst="downArrow">
            <a:avLst>
              <a:gd name="adj1" fmla="val 51546"/>
              <a:gd name="adj2" fmla="val 50000"/>
            </a:avLst>
          </a:prstGeom>
          <a:gradFill>
            <a:gsLst>
              <a:gs pos="0">
                <a:srgbClr val="5E9EFF"/>
              </a:gs>
              <a:gs pos="39999">
                <a:srgbClr val="85C2FF"/>
              </a:gs>
              <a:gs pos="70000">
                <a:srgbClr val="C4D6EB"/>
              </a:gs>
              <a:gs pos="100000">
                <a:srgbClr val="FFEBFA"/>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r>
              <a:rPr lang="zh-CN" altLang="en-US" sz="2400" b="1" dirty="0" smtClean="0">
                <a:solidFill>
                  <a:srgbClr val="FF0000"/>
                </a:solidFill>
                <a:latin typeface="Arial" panose="020B0604020202020204" pitchFamily="34" charset="0"/>
              </a:rPr>
              <a:t>降低药品医用耗材费用</a:t>
            </a:r>
          </a:p>
        </p:txBody>
      </p:sp>
      <p:sp>
        <p:nvSpPr>
          <p:cNvPr id="9" name="下箭头 8"/>
          <p:cNvSpPr/>
          <p:nvPr/>
        </p:nvSpPr>
        <p:spPr bwMode="auto">
          <a:xfrm>
            <a:off x="571472" y="2143116"/>
            <a:ext cx="1643074" cy="2857520"/>
          </a:xfrm>
          <a:prstGeom prst="downArrow">
            <a:avLst>
              <a:gd name="adj1" fmla="val 51546"/>
              <a:gd name="adj2" fmla="val 50000"/>
            </a:avLst>
          </a:prstGeom>
          <a:gradFill>
            <a:gsLst>
              <a:gs pos="0">
                <a:srgbClr val="5E9EFF"/>
              </a:gs>
              <a:gs pos="39999">
                <a:srgbClr val="85C2FF"/>
              </a:gs>
              <a:gs pos="70000">
                <a:srgbClr val="C4D6EB"/>
              </a:gs>
              <a:gs pos="100000">
                <a:srgbClr val="FFEBFA"/>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r>
              <a:rPr lang="zh-CN" altLang="en-US" sz="2400" b="1" dirty="0" smtClean="0">
                <a:solidFill>
                  <a:srgbClr val="FF0000"/>
                </a:solidFill>
                <a:latin typeface="Arial" panose="020B0604020202020204" pitchFamily="34" charset="0"/>
              </a:rPr>
              <a:t>取消药品加成</a:t>
            </a:r>
            <a:endParaRPr kumimoji="0" lang="zh-CN" altLang="en-US" sz="2400" b="1" i="0" u="none" strike="noStrike" cap="none" normalizeH="0" baseline="0" dirty="0" smtClean="0">
              <a:ln>
                <a:noFill/>
              </a:ln>
              <a:solidFill>
                <a:srgbClr val="FF0000"/>
              </a:solidFill>
              <a:effectLst/>
              <a:latin typeface="Arial" panose="020B0604020202020204" pitchFamily="34" charset="0"/>
            </a:endParaRPr>
          </a:p>
        </p:txBody>
      </p:sp>
      <p:sp>
        <p:nvSpPr>
          <p:cNvPr id="10" name="上箭头 9"/>
          <p:cNvSpPr/>
          <p:nvPr/>
        </p:nvSpPr>
        <p:spPr bwMode="auto">
          <a:xfrm>
            <a:off x="5357818" y="2214554"/>
            <a:ext cx="2214578" cy="2643206"/>
          </a:xfrm>
          <a:prstGeom prst="upArrow">
            <a:avLst>
              <a:gd name="adj1" fmla="val 58127"/>
              <a:gd name="adj2" fmla="val 50000"/>
            </a:avLst>
          </a:prstGeom>
          <a:gradFill>
            <a:gsLst>
              <a:gs pos="0">
                <a:srgbClr val="FFF200"/>
              </a:gs>
              <a:gs pos="45000">
                <a:srgbClr val="FF7A00"/>
              </a:gs>
              <a:gs pos="70000">
                <a:srgbClr val="FF0300"/>
              </a:gs>
              <a:gs pos="100000">
                <a:srgbClr val="4D0808"/>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defTabSz="914400" rtl="0" eaLnBrk="1" fontAlgn="base" latinLnBrk="0" hangingPunct="1">
              <a:spcBef>
                <a:spcPct val="0"/>
              </a:spcBef>
              <a:spcAft>
                <a:spcPct val="0"/>
              </a:spcAft>
              <a:buClrTx/>
              <a:buSzTx/>
              <a:buFontTx/>
              <a:buNone/>
            </a:pPr>
            <a:r>
              <a:rPr lang="zh-CN" altLang="en-US" sz="2000" b="1" dirty="0" smtClean="0">
                <a:solidFill>
                  <a:schemeClr val="tx1">
                    <a:lumMod val="60000"/>
                    <a:lumOff val="40000"/>
                  </a:schemeClr>
                </a:solidFill>
                <a:latin typeface="Arial" panose="020B0604020202020204" pitchFamily="34" charset="0"/>
              </a:rPr>
              <a:t>合理提高诊疗、手术、护理、床位、中医等 服务价格</a:t>
            </a:r>
          </a:p>
        </p:txBody>
      </p:sp>
      <p:sp>
        <p:nvSpPr>
          <p:cNvPr id="11" name="下箭头 10"/>
          <p:cNvSpPr/>
          <p:nvPr/>
        </p:nvSpPr>
        <p:spPr bwMode="auto">
          <a:xfrm>
            <a:off x="3857620" y="2214554"/>
            <a:ext cx="1643074" cy="2928958"/>
          </a:xfrm>
          <a:prstGeom prst="downArrow">
            <a:avLst>
              <a:gd name="adj1" fmla="val 71863"/>
              <a:gd name="adj2" fmla="val 58162"/>
            </a:avLst>
          </a:prstGeom>
          <a:gradFill>
            <a:gsLst>
              <a:gs pos="0">
                <a:srgbClr val="5E9EFF"/>
              </a:gs>
              <a:gs pos="39999">
                <a:srgbClr val="85C2FF"/>
              </a:gs>
              <a:gs pos="70000">
                <a:srgbClr val="C4D6EB"/>
              </a:gs>
              <a:gs pos="100000">
                <a:srgbClr val="FFEBFA"/>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spcBef>
                <a:spcPct val="0"/>
              </a:spcBef>
              <a:spcAft>
                <a:spcPct val="0"/>
              </a:spcAft>
              <a:buClrTx/>
              <a:buSzTx/>
              <a:buFontTx/>
              <a:buNone/>
            </a:pPr>
            <a:r>
              <a:rPr lang="zh-CN" altLang="en-US" sz="2400" b="1" dirty="0" smtClean="0">
                <a:solidFill>
                  <a:srgbClr val="FF0000"/>
                </a:solidFill>
                <a:latin typeface="Arial" panose="020B0604020202020204" pitchFamily="34" charset="0"/>
              </a:rPr>
              <a:t>降低大型 医用设备检查治疗价格</a:t>
            </a:r>
          </a:p>
        </p:txBody>
      </p:sp>
      <p:sp>
        <p:nvSpPr>
          <p:cNvPr id="12" name="右箭头 11"/>
          <p:cNvSpPr/>
          <p:nvPr/>
        </p:nvSpPr>
        <p:spPr bwMode="auto">
          <a:xfrm flipH="1">
            <a:off x="7500958" y="2857496"/>
            <a:ext cx="1214446" cy="1785950"/>
          </a:xfrm>
          <a:prstGeom prst="rightArrow">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r>
              <a:rPr kumimoji="0" lang="zh-CN" altLang="en-US" sz="2800" b="1" i="0" u="none" strike="noStrike" cap="none" normalizeH="0" baseline="0" dirty="0" smtClean="0">
                <a:ln>
                  <a:noFill/>
                </a:ln>
                <a:solidFill>
                  <a:srgbClr val="FF0000"/>
                </a:solidFill>
                <a:effectLst/>
                <a:latin typeface="Arial" panose="020B0604020202020204" pitchFamily="34" charset="0"/>
              </a:rPr>
              <a:t>  医</a:t>
            </a:r>
            <a:endParaRPr kumimoji="0" lang="en-US" altLang="zh-CN" sz="2800" b="1" i="0" u="none" strike="noStrike" cap="none" normalizeH="0" baseline="0" dirty="0" smtClean="0">
              <a:ln>
                <a:noFill/>
              </a:ln>
              <a:solidFill>
                <a:srgbClr val="FF0000"/>
              </a:solidFill>
              <a:effectLst/>
              <a:latin typeface="Arial" panose="020B0604020202020204" pitchFamily="34" charset="0"/>
            </a:endParaRPr>
          </a:p>
          <a:p>
            <a:pPr marL="0" marR="0" indent="0" algn="l" defTabSz="914400" rtl="0" eaLnBrk="1" fontAlgn="base" latinLnBrk="0" hangingPunct="1">
              <a:spcBef>
                <a:spcPct val="0"/>
              </a:spcBef>
              <a:spcAft>
                <a:spcPct val="0"/>
              </a:spcAft>
              <a:buClrTx/>
              <a:buSzTx/>
              <a:buFontTx/>
              <a:buNone/>
            </a:pPr>
            <a:r>
              <a:rPr kumimoji="0" lang="zh-CN" altLang="en-US" sz="2800" b="1" i="0" u="none" strike="noStrike" cap="none" normalizeH="0" baseline="0" dirty="0" smtClean="0">
                <a:ln>
                  <a:noFill/>
                </a:ln>
                <a:solidFill>
                  <a:srgbClr val="FF0000"/>
                </a:solidFill>
                <a:effectLst/>
                <a:latin typeface="Arial" panose="020B0604020202020204" pitchFamily="34" charset="0"/>
              </a:rPr>
              <a:t>  保</a:t>
            </a:r>
          </a:p>
        </p:txBody>
      </p:sp>
      <p:cxnSp>
        <p:nvCxnSpPr>
          <p:cNvPr id="14" name="直接连接符 13"/>
          <p:cNvCxnSpPr/>
          <p:nvPr/>
        </p:nvCxnSpPr>
        <p:spPr bwMode="auto">
          <a:xfrm>
            <a:off x="1142976" y="5214950"/>
            <a:ext cx="6357982" cy="1588"/>
          </a:xfrm>
          <a:prstGeom prst="line">
            <a:avLst/>
          </a:prstGeom>
          <a:noFill/>
          <a:ln w="50800" cap="flat" cmpd="sng" algn="ctr">
            <a:solidFill>
              <a:srgbClr val="FF0000"/>
            </a:solidFill>
            <a:prstDash val="solid"/>
            <a:round/>
            <a:headEnd type="none" w="med" len="med"/>
            <a:tailEnd type="none" w="med" len="med"/>
          </a:ln>
          <a:effectLst/>
        </p:spPr>
      </p:cxnSp>
      <p:sp>
        <p:nvSpPr>
          <p:cNvPr id="16" name="圆角矩形 15"/>
          <p:cNvSpPr/>
          <p:nvPr/>
        </p:nvSpPr>
        <p:spPr bwMode="auto">
          <a:xfrm>
            <a:off x="857224" y="5429264"/>
            <a:ext cx="7286676" cy="928694"/>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spcBef>
                <a:spcPct val="0"/>
              </a:spcBef>
              <a:spcAft>
                <a:spcPct val="0"/>
              </a:spcAft>
              <a:buClrTx/>
              <a:buSzTx/>
              <a:buFontTx/>
              <a:buNone/>
            </a:pPr>
            <a:r>
              <a:rPr kumimoji="0" lang="zh-CN" altLang="en-US" sz="2800" b="1" i="0" u="none" strike="noStrike" cap="none" normalizeH="0" baseline="0" dirty="0" smtClean="0">
                <a:ln>
                  <a:noFill/>
                </a:ln>
                <a:solidFill>
                  <a:srgbClr val="FF0000"/>
                </a:solidFill>
                <a:effectLst/>
                <a:latin typeface="Arial" panose="020B0604020202020204" pitchFamily="34" charset="0"/>
              </a:rPr>
              <a:t>公立医院良性运行、医保基金可承受、群众整体负担</a:t>
            </a:r>
            <a:r>
              <a:rPr kumimoji="0" lang="zh-CN" altLang="en-US" sz="2800" b="1" i="0" u="none" strike="noStrike" cap="none" normalizeH="0" dirty="0" smtClean="0">
                <a:ln>
                  <a:noFill/>
                </a:ln>
                <a:solidFill>
                  <a:srgbClr val="FF0000"/>
                </a:solidFill>
                <a:effectLst/>
                <a:latin typeface="Arial" panose="020B0604020202020204" pitchFamily="34" charset="0"/>
              </a:rPr>
              <a:t>不增加</a:t>
            </a:r>
            <a:endParaRPr kumimoji="0" lang="zh-CN" altLang="en-US" sz="2800" b="1" i="0" u="none" strike="noStrike" cap="none" normalizeH="0" baseline="0" dirty="0" smtClean="0">
              <a:ln>
                <a:noFill/>
              </a:ln>
              <a:solidFill>
                <a:srgbClr val="FF0000"/>
              </a:solidFill>
              <a:effectLst/>
              <a:latin typeface="Arial" panose="020B0604020202020204" pitchFamily="34" charset="0"/>
            </a:endParaRPr>
          </a:p>
        </p:txBody>
      </p:sp>
    </p:spTree>
  </p:cSld>
  <p:clrMapOvr>
    <a:masterClrMapping/>
  </p:clrMapOvr>
  <p:transition spd="slow">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105474" name="Object 148"/>
          <p:cNvGraphicFramePr>
            <a:graphicFrameLocks noChangeAspect="1"/>
          </p:cNvGraphicFramePr>
          <p:nvPr/>
        </p:nvGraphicFramePr>
        <p:xfrm>
          <a:off x="2057400" y="4583113"/>
          <a:ext cx="4495800" cy="2351087"/>
        </p:xfrm>
        <a:graphic>
          <a:graphicData uri="http://schemas.openxmlformats.org/presentationml/2006/ole">
            <p:oleObj spid="_x0000_s35843" r:id="rId3" imgW="9906020" imgH="5210258" progId="MSGraph.Chart.8">
              <p:embed/>
            </p:oleObj>
          </a:graphicData>
        </a:graphic>
      </p:graphicFrame>
      <p:sp>
        <p:nvSpPr>
          <p:cNvPr id="105475" name="AutoShape 3"/>
          <p:cNvSpPr>
            <a:spLocks noChangeArrowheads="1"/>
          </p:cNvSpPr>
          <p:nvPr/>
        </p:nvSpPr>
        <p:spPr bwMode="auto">
          <a:xfrm>
            <a:off x="2743200" y="5029200"/>
            <a:ext cx="2514600" cy="1524000"/>
          </a:xfrm>
          <a:prstGeom prst="roundRect">
            <a:avLst>
              <a:gd name="adj" fmla="val 16667"/>
            </a:avLst>
          </a:prstGeom>
          <a:noFill/>
          <a:ln w="12700" cmpd="sng">
            <a:solidFill>
              <a:srgbClr val="1C1C1C"/>
            </a:solidFill>
            <a:prstDash val="dash"/>
            <a:round/>
          </a:ln>
        </p:spPr>
        <p:txBody>
          <a:bodyPr wrap="none" anchor="ctr"/>
          <a:lstStyle/>
          <a:p>
            <a:pPr>
              <a:buClr>
                <a:srgbClr val="CC0000"/>
              </a:buClr>
            </a:pPr>
            <a:endParaRPr lang="zh-CN" altLang="en-US"/>
          </a:p>
        </p:txBody>
      </p:sp>
      <p:graphicFrame>
        <p:nvGraphicFramePr>
          <p:cNvPr id="105476" name="Object 4"/>
          <p:cNvGraphicFramePr>
            <a:graphicFrameLocks noChangeAspect="1"/>
          </p:cNvGraphicFramePr>
          <p:nvPr/>
        </p:nvGraphicFramePr>
        <p:xfrm>
          <a:off x="5724525" y="1052513"/>
          <a:ext cx="4343400" cy="2271712"/>
        </p:xfrm>
        <a:graphic>
          <a:graphicData uri="http://schemas.openxmlformats.org/presentationml/2006/ole">
            <p:oleObj spid="_x0000_s35842" r:id="rId4" imgW="9906020" imgH="5191093" progId="MSGraph.Chart.8">
              <p:embed/>
            </p:oleObj>
          </a:graphicData>
        </a:graphic>
      </p:graphicFrame>
      <p:graphicFrame>
        <p:nvGraphicFramePr>
          <p:cNvPr id="105477" name="Object 5"/>
          <p:cNvGraphicFramePr>
            <a:graphicFrameLocks noChangeAspect="1"/>
          </p:cNvGraphicFramePr>
          <p:nvPr/>
        </p:nvGraphicFramePr>
        <p:xfrm>
          <a:off x="381000" y="2286000"/>
          <a:ext cx="6781800" cy="3554413"/>
        </p:xfrm>
        <a:graphic>
          <a:graphicData uri="http://schemas.openxmlformats.org/presentationml/2006/ole">
            <p:oleObj spid="_x0000_s35841" r:id="rId5" imgW="9906020" imgH="5191093" progId="MSGraph.Chart.8">
              <p:embed/>
            </p:oleObj>
          </a:graphicData>
        </a:graphic>
      </p:graphicFrame>
      <p:sp>
        <p:nvSpPr>
          <p:cNvPr id="105478" name="AutoShape 6"/>
          <p:cNvSpPr>
            <a:spLocks noChangeArrowheads="1"/>
          </p:cNvSpPr>
          <p:nvPr/>
        </p:nvSpPr>
        <p:spPr bwMode="auto">
          <a:xfrm>
            <a:off x="3505200" y="908050"/>
            <a:ext cx="2667000" cy="2292350"/>
          </a:xfrm>
          <a:prstGeom prst="roundRect">
            <a:avLst>
              <a:gd name="adj" fmla="val 16667"/>
            </a:avLst>
          </a:prstGeom>
          <a:solidFill>
            <a:srgbClr val="FFFFFF">
              <a:alpha val="70000"/>
            </a:srgbClr>
          </a:solidFill>
          <a:ln w="12700" cmpd="sng">
            <a:solidFill>
              <a:srgbClr val="1C1C1C"/>
            </a:solidFill>
            <a:prstDash val="dash"/>
            <a:round/>
          </a:ln>
        </p:spPr>
        <p:txBody>
          <a:bodyPr wrap="none" anchor="ctr"/>
          <a:lstStyle/>
          <a:p>
            <a:pPr>
              <a:buClr>
                <a:srgbClr val="CC0000"/>
              </a:buClr>
            </a:pPr>
            <a:endParaRPr lang="zh-CN" altLang="en-US"/>
          </a:p>
        </p:txBody>
      </p:sp>
      <p:sp>
        <p:nvSpPr>
          <p:cNvPr id="105479" name="Text Box 7"/>
          <p:cNvSpPr txBox="1">
            <a:spLocks noChangeArrowheads="1"/>
          </p:cNvSpPr>
          <p:nvPr/>
        </p:nvSpPr>
        <p:spPr bwMode="auto">
          <a:xfrm>
            <a:off x="3644900" y="908050"/>
            <a:ext cx="2366963" cy="1370013"/>
          </a:xfrm>
          <a:prstGeom prst="rect">
            <a:avLst/>
          </a:prstGeom>
          <a:noFill/>
          <a:ln w="9525">
            <a:noFill/>
            <a:miter lim="800000"/>
          </a:ln>
          <a:effectLst>
            <a:outerShdw dist="17961" dir="2700000" algn="ctr" rotWithShape="0">
              <a:schemeClr val="tx2">
                <a:alpha val="50000"/>
              </a:schemeClr>
            </a:outerShdw>
          </a:effectLst>
        </p:spPr>
        <p:txBody>
          <a:bodyPr>
            <a:spAutoFit/>
          </a:bodyPr>
          <a:lstStyle/>
          <a:p>
            <a:pPr algn="ctr">
              <a:lnSpc>
                <a:spcPct val="120000"/>
              </a:lnSpc>
            </a:pPr>
            <a:r>
              <a:rPr lang="zh-CN" altLang="en-US" sz="1400" b="1" dirty="0">
                <a:solidFill>
                  <a:srgbClr val="9A2FBB"/>
                </a:solidFill>
              </a:rPr>
              <a:t>       基层医疗终端</a:t>
            </a:r>
          </a:p>
          <a:p>
            <a:pPr>
              <a:lnSpc>
                <a:spcPct val="120000"/>
              </a:lnSpc>
            </a:pPr>
            <a:r>
              <a:rPr lang="en-US" sz="1400" b="1" dirty="0">
                <a:solidFill>
                  <a:srgbClr val="9A2FBB"/>
                </a:solidFill>
              </a:rPr>
              <a:t>2012</a:t>
            </a:r>
            <a:r>
              <a:rPr lang="zh-CN" altLang="en-US" sz="1400" b="1" dirty="0">
                <a:solidFill>
                  <a:srgbClr val="9A2FBB"/>
                </a:solidFill>
              </a:rPr>
              <a:t>：</a:t>
            </a:r>
            <a:r>
              <a:rPr lang="en-US" sz="1400" b="1" dirty="0">
                <a:solidFill>
                  <a:srgbClr val="9A2FBB"/>
                </a:solidFill>
              </a:rPr>
              <a:t>703</a:t>
            </a:r>
            <a:r>
              <a:rPr lang="zh-CN" altLang="en-US" sz="1400" b="1" dirty="0">
                <a:solidFill>
                  <a:srgbClr val="9A2FBB"/>
                </a:solidFill>
              </a:rPr>
              <a:t>亿元，占</a:t>
            </a:r>
            <a:r>
              <a:rPr lang="en-US" sz="1400" b="1" dirty="0">
                <a:solidFill>
                  <a:srgbClr val="9A2FBB"/>
                </a:solidFill>
              </a:rPr>
              <a:t>6.5%</a:t>
            </a:r>
            <a:r>
              <a:rPr lang="zh-CN" altLang="en-US" sz="1400" b="1" dirty="0">
                <a:solidFill>
                  <a:srgbClr val="9A2FBB"/>
                </a:solidFill>
              </a:rPr>
              <a:t>，增长</a:t>
            </a:r>
            <a:r>
              <a:rPr lang="en-US" sz="1400" b="1" dirty="0">
                <a:solidFill>
                  <a:srgbClr val="9A2FBB"/>
                </a:solidFill>
              </a:rPr>
              <a:t>31.4%</a:t>
            </a:r>
          </a:p>
          <a:p>
            <a:pPr>
              <a:lnSpc>
                <a:spcPct val="120000"/>
              </a:lnSpc>
            </a:pPr>
            <a:r>
              <a:rPr lang="en-US" sz="1400" b="1" dirty="0">
                <a:solidFill>
                  <a:srgbClr val="9A2FBB"/>
                </a:solidFill>
              </a:rPr>
              <a:t>2013</a:t>
            </a:r>
            <a:r>
              <a:rPr lang="zh-CN" altLang="en-US" sz="1400" b="1" dirty="0">
                <a:solidFill>
                  <a:srgbClr val="9A2FBB"/>
                </a:solidFill>
              </a:rPr>
              <a:t>：</a:t>
            </a:r>
            <a:r>
              <a:rPr lang="en-US" sz="1400" b="1" dirty="0">
                <a:solidFill>
                  <a:srgbClr val="9A2FBB"/>
                </a:solidFill>
              </a:rPr>
              <a:t>893</a:t>
            </a:r>
            <a:r>
              <a:rPr lang="zh-CN" altLang="en-US" sz="1400" b="1" dirty="0">
                <a:solidFill>
                  <a:srgbClr val="9A2FBB"/>
                </a:solidFill>
              </a:rPr>
              <a:t>亿元，占</a:t>
            </a:r>
            <a:r>
              <a:rPr lang="en-US" sz="1400" b="1" dirty="0">
                <a:solidFill>
                  <a:srgbClr val="9A2FBB"/>
                </a:solidFill>
              </a:rPr>
              <a:t>7%</a:t>
            </a:r>
            <a:r>
              <a:rPr lang="zh-CN" altLang="en-US" sz="1400" b="1" dirty="0">
                <a:solidFill>
                  <a:srgbClr val="9A2FBB"/>
                </a:solidFill>
              </a:rPr>
              <a:t>，增长</a:t>
            </a:r>
            <a:r>
              <a:rPr lang="en-US" sz="1400" b="1" dirty="0">
                <a:solidFill>
                  <a:srgbClr val="9A2FBB"/>
                </a:solidFill>
              </a:rPr>
              <a:t>27%</a:t>
            </a:r>
          </a:p>
        </p:txBody>
      </p:sp>
      <p:sp>
        <p:nvSpPr>
          <p:cNvPr id="105480" name="Line 8"/>
          <p:cNvSpPr>
            <a:spLocks noChangeShapeType="1"/>
          </p:cNvSpPr>
          <p:nvPr/>
        </p:nvSpPr>
        <p:spPr bwMode="auto">
          <a:xfrm>
            <a:off x="3597275" y="2276475"/>
            <a:ext cx="2498725" cy="0"/>
          </a:xfrm>
          <a:prstGeom prst="line">
            <a:avLst/>
          </a:prstGeom>
          <a:noFill/>
          <a:ln w="9525" cmpd="sng">
            <a:solidFill>
              <a:srgbClr val="1C1C1C"/>
            </a:solidFill>
            <a:round/>
          </a:ln>
        </p:spPr>
        <p:txBody>
          <a:bodyPr wrap="none" anchor="ctr"/>
          <a:lstStyle/>
          <a:p>
            <a:endParaRPr lang="zh-CN" altLang="en-US"/>
          </a:p>
        </p:txBody>
      </p:sp>
      <p:sp>
        <p:nvSpPr>
          <p:cNvPr id="105481" name="Line 9"/>
          <p:cNvSpPr>
            <a:spLocks noChangeShapeType="1"/>
          </p:cNvSpPr>
          <p:nvPr/>
        </p:nvSpPr>
        <p:spPr bwMode="auto">
          <a:xfrm flipV="1">
            <a:off x="4572000" y="3200400"/>
            <a:ext cx="381000" cy="304800"/>
          </a:xfrm>
          <a:prstGeom prst="line">
            <a:avLst/>
          </a:prstGeom>
          <a:noFill/>
          <a:ln w="9525" cmpd="sng">
            <a:solidFill>
              <a:srgbClr val="1C1C1C"/>
            </a:solidFill>
            <a:round/>
            <a:headEnd type="oval" w="med" len="med"/>
            <a:tailEnd type="triangle" w="med" len="med"/>
          </a:ln>
        </p:spPr>
        <p:txBody>
          <a:bodyPr wrap="none" anchor="ctr"/>
          <a:lstStyle/>
          <a:p>
            <a:endParaRPr lang="zh-CN" altLang="en-US"/>
          </a:p>
        </p:txBody>
      </p:sp>
      <p:sp>
        <p:nvSpPr>
          <p:cNvPr id="105482" name="AutoShape 10"/>
          <p:cNvSpPr>
            <a:spLocks noChangeArrowheads="1"/>
          </p:cNvSpPr>
          <p:nvPr/>
        </p:nvSpPr>
        <p:spPr bwMode="auto">
          <a:xfrm>
            <a:off x="5778500" y="3756024"/>
            <a:ext cx="3048000" cy="2530495"/>
          </a:xfrm>
          <a:prstGeom prst="roundRect">
            <a:avLst>
              <a:gd name="adj" fmla="val 16667"/>
            </a:avLst>
          </a:prstGeom>
          <a:solidFill>
            <a:srgbClr val="FFFFFF">
              <a:alpha val="70000"/>
            </a:srgbClr>
          </a:solidFill>
          <a:ln w="12700" cmpd="sng">
            <a:solidFill>
              <a:srgbClr val="1C1C1C"/>
            </a:solidFill>
            <a:prstDash val="dash"/>
            <a:round/>
          </a:ln>
        </p:spPr>
        <p:txBody>
          <a:bodyPr wrap="none" anchor="ctr"/>
          <a:lstStyle/>
          <a:p>
            <a:pPr>
              <a:buClr>
                <a:srgbClr val="CC0000"/>
              </a:buClr>
            </a:pPr>
            <a:endParaRPr lang="zh-CN" altLang="en-US"/>
          </a:p>
        </p:txBody>
      </p:sp>
      <p:sp>
        <p:nvSpPr>
          <p:cNvPr id="105483" name="Text Box 11"/>
          <p:cNvSpPr txBox="1">
            <a:spLocks noChangeArrowheads="1"/>
          </p:cNvSpPr>
          <p:nvPr/>
        </p:nvSpPr>
        <p:spPr bwMode="auto">
          <a:xfrm>
            <a:off x="6000760" y="3571876"/>
            <a:ext cx="2597150" cy="1865126"/>
          </a:xfrm>
          <a:prstGeom prst="rect">
            <a:avLst/>
          </a:prstGeom>
          <a:noFill/>
          <a:ln w="9525">
            <a:noFill/>
            <a:miter lim="800000"/>
          </a:ln>
          <a:effectLst>
            <a:outerShdw dist="17961" algn="ctr" rotWithShape="0">
              <a:srgbClr val="080808"/>
            </a:outerShdw>
          </a:effectLst>
        </p:spPr>
        <p:txBody>
          <a:bodyPr>
            <a:spAutoFit/>
          </a:bodyPr>
          <a:lstStyle/>
          <a:p>
            <a:pPr algn="ctr">
              <a:lnSpc>
                <a:spcPct val="120000"/>
              </a:lnSpc>
            </a:pPr>
            <a:r>
              <a:rPr lang="zh-CN" altLang="en-US" sz="2400" b="1" dirty="0">
                <a:solidFill>
                  <a:srgbClr val="FF0000"/>
                </a:solidFill>
              </a:rPr>
              <a:t>          医院终端</a:t>
            </a:r>
          </a:p>
          <a:p>
            <a:pPr>
              <a:lnSpc>
                <a:spcPct val="120000"/>
              </a:lnSpc>
            </a:pPr>
            <a:r>
              <a:rPr lang="en-US" b="1" dirty="0">
                <a:solidFill>
                  <a:srgbClr val="FF0000"/>
                </a:solidFill>
              </a:rPr>
              <a:t>2012</a:t>
            </a:r>
            <a:r>
              <a:rPr lang="zh-CN" altLang="en-US" b="1" dirty="0">
                <a:solidFill>
                  <a:srgbClr val="FF0000"/>
                </a:solidFill>
              </a:rPr>
              <a:t>：</a:t>
            </a:r>
            <a:r>
              <a:rPr lang="en-US" b="1" dirty="0">
                <a:solidFill>
                  <a:srgbClr val="FF0000"/>
                </a:solidFill>
              </a:rPr>
              <a:t>7746</a:t>
            </a:r>
            <a:r>
              <a:rPr lang="zh-CN" altLang="en-US" b="1" dirty="0">
                <a:solidFill>
                  <a:srgbClr val="FF0000"/>
                </a:solidFill>
              </a:rPr>
              <a:t>亿元，占</a:t>
            </a:r>
            <a:r>
              <a:rPr lang="en-US" b="1" dirty="0">
                <a:solidFill>
                  <a:srgbClr val="FF0000"/>
                </a:solidFill>
              </a:rPr>
              <a:t>72.1%</a:t>
            </a:r>
            <a:r>
              <a:rPr lang="zh-CN" altLang="en-US" b="1" dirty="0">
                <a:solidFill>
                  <a:srgbClr val="FF0000"/>
                </a:solidFill>
              </a:rPr>
              <a:t>，增长</a:t>
            </a:r>
            <a:r>
              <a:rPr lang="en-US" b="1" dirty="0">
                <a:solidFill>
                  <a:srgbClr val="FF0000"/>
                </a:solidFill>
              </a:rPr>
              <a:t>18.37%</a:t>
            </a:r>
          </a:p>
          <a:p>
            <a:pPr>
              <a:lnSpc>
                <a:spcPct val="120000"/>
              </a:lnSpc>
            </a:pPr>
            <a:r>
              <a:rPr lang="en-US" b="1" dirty="0">
                <a:solidFill>
                  <a:srgbClr val="FF0000"/>
                </a:solidFill>
              </a:rPr>
              <a:t>2013</a:t>
            </a:r>
            <a:r>
              <a:rPr lang="zh-CN" altLang="en-US" b="1" dirty="0">
                <a:solidFill>
                  <a:srgbClr val="FF0000"/>
                </a:solidFill>
              </a:rPr>
              <a:t>： </a:t>
            </a:r>
            <a:r>
              <a:rPr lang="en-US" b="1" dirty="0">
                <a:solidFill>
                  <a:srgbClr val="FF0000"/>
                </a:solidFill>
              </a:rPr>
              <a:t>9217</a:t>
            </a:r>
            <a:r>
              <a:rPr lang="zh-CN" altLang="en-US" b="1" dirty="0">
                <a:solidFill>
                  <a:srgbClr val="FF0000"/>
                </a:solidFill>
              </a:rPr>
              <a:t>亿元，占</a:t>
            </a:r>
            <a:r>
              <a:rPr lang="en-US" b="1" dirty="0">
                <a:solidFill>
                  <a:srgbClr val="FF0000"/>
                </a:solidFill>
              </a:rPr>
              <a:t>72.2%</a:t>
            </a:r>
            <a:r>
              <a:rPr lang="zh-CN" altLang="en-US" b="1" dirty="0">
                <a:solidFill>
                  <a:srgbClr val="FF0000"/>
                </a:solidFill>
              </a:rPr>
              <a:t>，增长</a:t>
            </a:r>
            <a:r>
              <a:rPr lang="en-US" b="1" dirty="0">
                <a:solidFill>
                  <a:srgbClr val="FF0000"/>
                </a:solidFill>
              </a:rPr>
              <a:t>19%</a:t>
            </a:r>
          </a:p>
        </p:txBody>
      </p:sp>
      <p:sp>
        <p:nvSpPr>
          <p:cNvPr id="105484" name="Line 12"/>
          <p:cNvSpPr>
            <a:spLocks noChangeShapeType="1"/>
          </p:cNvSpPr>
          <p:nvPr/>
        </p:nvSpPr>
        <p:spPr bwMode="auto">
          <a:xfrm>
            <a:off x="5930900" y="5124450"/>
            <a:ext cx="2743200" cy="0"/>
          </a:xfrm>
          <a:prstGeom prst="line">
            <a:avLst/>
          </a:prstGeom>
          <a:noFill/>
          <a:ln w="9525" cmpd="sng">
            <a:solidFill>
              <a:srgbClr val="1C1C1C"/>
            </a:solidFill>
            <a:round/>
          </a:ln>
        </p:spPr>
        <p:txBody>
          <a:bodyPr wrap="none" anchor="ctr"/>
          <a:lstStyle/>
          <a:p>
            <a:endParaRPr lang="zh-CN" altLang="en-US"/>
          </a:p>
        </p:txBody>
      </p:sp>
      <p:sp>
        <p:nvSpPr>
          <p:cNvPr id="105485" name="Line 13"/>
          <p:cNvSpPr>
            <a:spLocks noChangeShapeType="1"/>
          </p:cNvSpPr>
          <p:nvPr/>
        </p:nvSpPr>
        <p:spPr bwMode="auto">
          <a:xfrm>
            <a:off x="5029200" y="4114800"/>
            <a:ext cx="762000" cy="76200"/>
          </a:xfrm>
          <a:prstGeom prst="line">
            <a:avLst/>
          </a:prstGeom>
          <a:noFill/>
          <a:ln w="9525" cmpd="sng">
            <a:solidFill>
              <a:srgbClr val="1C1C1C"/>
            </a:solidFill>
            <a:round/>
            <a:headEnd type="oval" w="med" len="med"/>
            <a:tailEnd type="triangle" w="med" len="med"/>
          </a:ln>
        </p:spPr>
        <p:txBody>
          <a:bodyPr wrap="none" anchor="ctr"/>
          <a:lstStyle/>
          <a:p>
            <a:endParaRPr lang="zh-CN" altLang="en-US"/>
          </a:p>
        </p:txBody>
      </p:sp>
      <p:sp>
        <p:nvSpPr>
          <p:cNvPr id="105486" name="AutoShape 14"/>
          <p:cNvSpPr>
            <a:spLocks noChangeArrowheads="1"/>
          </p:cNvSpPr>
          <p:nvPr/>
        </p:nvSpPr>
        <p:spPr bwMode="auto">
          <a:xfrm>
            <a:off x="381000" y="908050"/>
            <a:ext cx="2514600" cy="2305050"/>
          </a:xfrm>
          <a:prstGeom prst="roundRect">
            <a:avLst>
              <a:gd name="adj" fmla="val 16667"/>
            </a:avLst>
          </a:prstGeom>
          <a:solidFill>
            <a:srgbClr val="FFFFFF">
              <a:alpha val="70000"/>
            </a:srgbClr>
          </a:solidFill>
          <a:ln w="12700" cmpd="sng">
            <a:solidFill>
              <a:srgbClr val="1C1C1C"/>
            </a:solidFill>
            <a:prstDash val="dash"/>
            <a:round/>
          </a:ln>
        </p:spPr>
        <p:txBody>
          <a:bodyPr wrap="none" anchor="ctr"/>
          <a:lstStyle/>
          <a:p>
            <a:pPr>
              <a:buClr>
                <a:srgbClr val="CC0000"/>
              </a:buClr>
            </a:pPr>
            <a:endParaRPr lang="zh-CN" altLang="en-US"/>
          </a:p>
        </p:txBody>
      </p:sp>
      <p:sp>
        <p:nvSpPr>
          <p:cNvPr id="105487" name="Text Box 15"/>
          <p:cNvSpPr txBox="1">
            <a:spLocks noChangeArrowheads="1"/>
          </p:cNvSpPr>
          <p:nvPr/>
        </p:nvSpPr>
        <p:spPr bwMode="auto">
          <a:xfrm>
            <a:off x="393700" y="908050"/>
            <a:ext cx="2665413" cy="1370013"/>
          </a:xfrm>
          <a:prstGeom prst="rect">
            <a:avLst/>
          </a:prstGeom>
          <a:noFill/>
          <a:ln w="9525">
            <a:noFill/>
            <a:miter lim="800000"/>
          </a:ln>
          <a:effectLst>
            <a:outerShdw dist="17961" dir="2700000" algn="ctr" rotWithShape="0">
              <a:schemeClr val="tx2">
                <a:alpha val="50000"/>
              </a:schemeClr>
            </a:outerShdw>
          </a:effectLst>
        </p:spPr>
        <p:txBody>
          <a:bodyPr>
            <a:spAutoFit/>
          </a:bodyPr>
          <a:lstStyle/>
          <a:p>
            <a:pPr algn="ctr">
              <a:lnSpc>
                <a:spcPct val="120000"/>
              </a:lnSpc>
            </a:pPr>
            <a:r>
              <a:rPr lang="zh-CN" altLang="en-US" sz="1200" b="1" dirty="0">
                <a:solidFill>
                  <a:srgbClr val="89BC36"/>
                </a:solidFill>
              </a:rPr>
              <a:t>        </a:t>
            </a:r>
            <a:r>
              <a:rPr lang="zh-CN" altLang="en-US" sz="1400" b="1" dirty="0">
                <a:solidFill>
                  <a:srgbClr val="89BC36"/>
                </a:solidFill>
              </a:rPr>
              <a:t>药品零售终端</a:t>
            </a:r>
          </a:p>
          <a:p>
            <a:pPr>
              <a:lnSpc>
                <a:spcPct val="120000"/>
              </a:lnSpc>
            </a:pPr>
            <a:r>
              <a:rPr lang="en-US" sz="1400" b="1" dirty="0">
                <a:solidFill>
                  <a:srgbClr val="89BC36"/>
                </a:solidFill>
              </a:rPr>
              <a:t>2012</a:t>
            </a:r>
            <a:r>
              <a:rPr lang="zh-CN" altLang="en-US" sz="1400" b="1" dirty="0">
                <a:solidFill>
                  <a:srgbClr val="89BC36"/>
                </a:solidFill>
              </a:rPr>
              <a:t>：</a:t>
            </a:r>
            <a:r>
              <a:rPr lang="en-US" sz="1400" b="1" dirty="0">
                <a:solidFill>
                  <a:srgbClr val="89BC36"/>
                </a:solidFill>
              </a:rPr>
              <a:t>2300</a:t>
            </a:r>
            <a:r>
              <a:rPr lang="zh-CN" altLang="en-US" sz="1400" b="1" dirty="0">
                <a:solidFill>
                  <a:srgbClr val="89BC36"/>
                </a:solidFill>
              </a:rPr>
              <a:t>亿元，占</a:t>
            </a:r>
            <a:r>
              <a:rPr lang="en-US" sz="1400" b="1" dirty="0">
                <a:solidFill>
                  <a:srgbClr val="89BC36"/>
                </a:solidFill>
              </a:rPr>
              <a:t>21.4%</a:t>
            </a:r>
            <a:r>
              <a:rPr lang="zh-CN" altLang="en-US" sz="1400" b="1" dirty="0">
                <a:solidFill>
                  <a:srgbClr val="89BC36"/>
                </a:solidFill>
              </a:rPr>
              <a:t>，增长</a:t>
            </a:r>
            <a:r>
              <a:rPr lang="en-US" sz="1400" b="1" dirty="0">
                <a:solidFill>
                  <a:srgbClr val="89BC36"/>
                </a:solidFill>
              </a:rPr>
              <a:t>15%</a:t>
            </a:r>
          </a:p>
          <a:p>
            <a:pPr>
              <a:lnSpc>
                <a:spcPct val="120000"/>
              </a:lnSpc>
            </a:pPr>
            <a:r>
              <a:rPr lang="en-US" sz="1400" b="1" dirty="0">
                <a:solidFill>
                  <a:srgbClr val="89BC36"/>
                </a:solidFill>
              </a:rPr>
              <a:t>2013</a:t>
            </a:r>
            <a:r>
              <a:rPr lang="zh-CN" altLang="en-US" sz="1400" b="1" dirty="0">
                <a:solidFill>
                  <a:srgbClr val="89BC36"/>
                </a:solidFill>
              </a:rPr>
              <a:t>：</a:t>
            </a:r>
            <a:r>
              <a:rPr lang="en-US" sz="1400" b="1" dirty="0">
                <a:solidFill>
                  <a:srgbClr val="89BC36"/>
                </a:solidFill>
              </a:rPr>
              <a:t>2649</a:t>
            </a:r>
            <a:r>
              <a:rPr lang="zh-CN" altLang="en-US" sz="1400" b="1" dirty="0">
                <a:solidFill>
                  <a:srgbClr val="89BC36"/>
                </a:solidFill>
              </a:rPr>
              <a:t>亿元，占</a:t>
            </a:r>
            <a:r>
              <a:rPr lang="en-US" sz="1400" b="1" dirty="0">
                <a:solidFill>
                  <a:srgbClr val="89BC36"/>
                </a:solidFill>
              </a:rPr>
              <a:t>20.8%</a:t>
            </a:r>
            <a:r>
              <a:rPr lang="zh-CN" altLang="en-US" sz="1400" b="1" dirty="0">
                <a:solidFill>
                  <a:srgbClr val="89BC36"/>
                </a:solidFill>
              </a:rPr>
              <a:t>，增长</a:t>
            </a:r>
            <a:r>
              <a:rPr lang="en-US" sz="1400" b="1" dirty="0">
                <a:solidFill>
                  <a:srgbClr val="89BC36"/>
                </a:solidFill>
              </a:rPr>
              <a:t>15.2%</a:t>
            </a:r>
          </a:p>
        </p:txBody>
      </p:sp>
      <p:sp>
        <p:nvSpPr>
          <p:cNvPr id="105488" name="Line 16"/>
          <p:cNvSpPr>
            <a:spLocks noChangeShapeType="1"/>
          </p:cNvSpPr>
          <p:nvPr/>
        </p:nvSpPr>
        <p:spPr bwMode="auto">
          <a:xfrm>
            <a:off x="533400" y="2276475"/>
            <a:ext cx="2209800" cy="0"/>
          </a:xfrm>
          <a:prstGeom prst="line">
            <a:avLst/>
          </a:prstGeom>
          <a:noFill/>
          <a:ln w="9525" cmpd="sng">
            <a:solidFill>
              <a:srgbClr val="080808"/>
            </a:solidFill>
            <a:round/>
          </a:ln>
        </p:spPr>
        <p:txBody>
          <a:bodyPr wrap="none" anchor="ctr"/>
          <a:lstStyle/>
          <a:p>
            <a:endParaRPr lang="zh-CN" altLang="en-US"/>
          </a:p>
        </p:txBody>
      </p:sp>
      <p:grpSp>
        <p:nvGrpSpPr>
          <p:cNvPr id="2" name="Group 17"/>
          <p:cNvGrpSpPr/>
          <p:nvPr/>
        </p:nvGrpSpPr>
        <p:grpSpPr bwMode="auto">
          <a:xfrm>
            <a:off x="250825" y="692150"/>
            <a:ext cx="576263" cy="549275"/>
            <a:chOff x="0" y="0"/>
            <a:chExt cx="437" cy="437"/>
          </a:xfrm>
        </p:grpSpPr>
        <p:sp>
          <p:nvSpPr>
            <p:cNvPr id="105490" name="Oval 18"/>
            <p:cNvSpPr>
              <a:spLocks noChangeArrowheads="1"/>
            </p:cNvSpPr>
            <p:nvPr/>
          </p:nvSpPr>
          <p:spPr bwMode="auto">
            <a:xfrm>
              <a:off x="0" y="0"/>
              <a:ext cx="437" cy="437"/>
            </a:xfrm>
            <a:prstGeom prst="ellipse">
              <a:avLst/>
            </a:prstGeom>
            <a:solidFill>
              <a:schemeClr val="bg1">
                <a:alpha val="89999"/>
              </a:schemeClr>
            </a:solidFill>
            <a:ln w="9525" cmpd="sng">
              <a:solidFill>
                <a:srgbClr val="080808"/>
              </a:solidFill>
              <a:prstDash val="dash"/>
              <a:round/>
            </a:ln>
          </p:spPr>
          <p:txBody>
            <a:bodyPr wrap="none" anchor="ctr"/>
            <a:lstStyle/>
            <a:p>
              <a:pPr>
                <a:buClr>
                  <a:srgbClr val="CC0000"/>
                </a:buClr>
              </a:pPr>
              <a:endParaRPr lang="zh-CN" altLang="en-US"/>
            </a:p>
          </p:txBody>
        </p:sp>
        <p:sp>
          <p:nvSpPr>
            <p:cNvPr id="105491" name="Arc 19"/>
            <p:cNvSpPr/>
            <p:nvPr/>
          </p:nvSpPr>
          <p:spPr bwMode="auto">
            <a:xfrm rot="5400000">
              <a:off x="87" y="122"/>
              <a:ext cx="237" cy="165"/>
            </a:xfrm>
            <a:custGeom>
              <a:avLst/>
              <a:gdLst>
                <a:gd name="T0" fmla="*/ 0 w 31154"/>
                <a:gd name="T1" fmla="*/ 0 h 21600"/>
                <a:gd name="T2" fmla="*/ 31154 w 31154"/>
                <a:gd name="T3" fmla="*/ 21600 h 21600"/>
              </a:gdLst>
              <a:ahLst/>
              <a:cxnLst>
                <a:cxn ang="0">
                  <a:pos x="0" y="4462"/>
                </a:cxn>
                <a:cxn ang="0">
                  <a:pos x="13148" y="0"/>
                </a:cxn>
                <a:cxn ang="0">
                  <a:pos x="31154" y="9669"/>
                </a:cxn>
                <a:cxn ang="0">
                  <a:pos x="0" y="4462"/>
                </a:cxn>
                <a:cxn ang="0">
                  <a:pos x="13148" y="0"/>
                </a:cxn>
                <a:cxn ang="0">
                  <a:pos x="31154" y="9669"/>
                </a:cxn>
                <a:cxn ang="0">
                  <a:pos x="13148" y="21600"/>
                </a:cxn>
                <a:cxn ang="0">
                  <a:pos x="0" y="4462"/>
                </a:cxn>
              </a:cxnLst>
              <a:rect l="T0" t="T1" r="T2" b="T3"/>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lnTo>
                    <a:pt x="0" y="4462"/>
                  </a:lnTo>
                  <a:close/>
                </a:path>
              </a:pathLst>
            </a:custGeom>
            <a:gradFill rotWithShape="1">
              <a:gsLst>
                <a:gs pos="0">
                  <a:srgbClr val="89BC36"/>
                </a:gs>
                <a:gs pos="100000">
                  <a:srgbClr val="5B7D24"/>
                </a:gs>
              </a:gsLst>
              <a:lin ang="2700000" scaled="1"/>
            </a:gradFill>
            <a:ln w="9525">
              <a:noFill/>
              <a:round/>
            </a:ln>
            <a:effectLst>
              <a:outerShdw dist="45791" dir="3378596" algn="ctr" rotWithShape="0">
                <a:srgbClr val="1C1C1C"/>
              </a:outerShdw>
            </a:effectLst>
          </p:spPr>
          <p:txBody>
            <a:bodyPr rot="10800000" vert="eaVert" wrap="none" anchor="ctr"/>
            <a:lstStyle/>
            <a:p>
              <a:endParaRPr lang="zh-CN" altLang="en-US"/>
            </a:p>
          </p:txBody>
        </p:sp>
      </p:grpSp>
      <p:sp>
        <p:nvSpPr>
          <p:cNvPr id="105492" name="Line 20"/>
          <p:cNvSpPr>
            <a:spLocks noChangeShapeType="1"/>
          </p:cNvSpPr>
          <p:nvPr/>
        </p:nvSpPr>
        <p:spPr bwMode="auto">
          <a:xfrm flipH="1" flipV="1">
            <a:off x="2667000" y="3048000"/>
            <a:ext cx="685800" cy="530225"/>
          </a:xfrm>
          <a:prstGeom prst="line">
            <a:avLst/>
          </a:prstGeom>
          <a:noFill/>
          <a:ln w="9525" cmpd="sng">
            <a:solidFill>
              <a:srgbClr val="1C1C1C"/>
            </a:solidFill>
            <a:round/>
            <a:headEnd type="oval" w="med" len="med"/>
            <a:tailEnd type="triangle" w="med" len="med"/>
          </a:ln>
        </p:spPr>
        <p:txBody>
          <a:bodyPr wrap="none" anchor="ctr"/>
          <a:lstStyle/>
          <a:p>
            <a:endParaRPr lang="zh-CN" altLang="en-US"/>
          </a:p>
        </p:txBody>
      </p:sp>
      <p:sp>
        <p:nvSpPr>
          <p:cNvPr id="105493" name="Rectangle 21"/>
          <p:cNvSpPr>
            <a:spLocks noChangeArrowheads="1"/>
          </p:cNvSpPr>
          <p:nvPr/>
        </p:nvSpPr>
        <p:spPr bwMode="auto">
          <a:xfrm>
            <a:off x="533400" y="2244725"/>
            <a:ext cx="2438400" cy="968375"/>
          </a:xfrm>
          <a:prstGeom prst="rect">
            <a:avLst/>
          </a:prstGeom>
          <a:noFill/>
          <a:ln w="9525">
            <a:noFill/>
            <a:miter lim="800000"/>
          </a:ln>
        </p:spPr>
        <p:txBody>
          <a:bodyPr>
            <a:spAutoFit/>
          </a:bodyPr>
          <a:lstStyle/>
          <a:p>
            <a:pPr>
              <a:lnSpc>
                <a:spcPct val="120000"/>
              </a:lnSpc>
            </a:pPr>
            <a:r>
              <a:rPr lang="zh-CN" altLang="en-US" sz="1200" dirty="0">
                <a:solidFill>
                  <a:srgbClr val="000000"/>
                </a:solidFill>
              </a:rPr>
              <a:t>范围：</a:t>
            </a:r>
          </a:p>
          <a:p>
            <a:pPr>
              <a:lnSpc>
                <a:spcPct val="120000"/>
              </a:lnSpc>
            </a:pPr>
            <a:r>
              <a:rPr lang="zh-CN" altLang="en-US" sz="1200" dirty="0">
                <a:solidFill>
                  <a:srgbClr val="0000CC"/>
                </a:solidFill>
              </a:rPr>
              <a:t>县级以上的零售药店</a:t>
            </a:r>
          </a:p>
          <a:p>
            <a:pPr>
              <a:lnSpc>
                <a:spcPct val="120000"/>
              </a:lnSpc>
            </a:pPr>
            <a:r>
              <a:rPr lang="zh-CN" altLang="en-US" sz="1200" dirty="0">
                <a:solidFill>
                  <a:srgbClr val="000000"/>
                </a:solidFill>
              </a:rPr>
              <a:t>现有药店：</a:t>
            </a:r>
          </a:p>
          <a:p>
            <a:pPr>
              <a:lnSpc>
                <a:spcPct val="120000"/>
              </a:lnSpc>
            </a:pPr>
            <a:r>
              <a:rPr lang="en-US" sz="1200" dirty="0">
                <a:solidFill>
                  <a:srgbClr val="0000CC"/>
                </a:solidFill>
              </a:rPr>
              <a:t>42</a:t>
            </a:r>
            <a:r>
              <a:rPr lang="zh-CN" altLang="en-US" sz="1200" dirty="0">
                <a:solidFill>
                  <a:srgbClr val="0000CC"/>
                </a:solidFill>
              </a:rPr>
              <a:t>万多家</a:t>
            </a:r>
          </a:p>
        </p:txBody>
      </p:sp>
      <p:sp>
        <p:nvSpPr>
          <p:cNvPr id="105494" name="Rectangle 22"/>
          <p:cNvSpPr>
            <a:spLocks noChangeArrowheads="1"/>
          </p:cNvSpPr>
          <p:nvPr/>
        </p:nvSpPr>
        <p:spPr bwMode="auto">
          <a:xfrm>
            <a:off x="5929322" y="5286388"/>
            <a:ext cx="2971800" cy="968375"/>
          </a:xfrm>
          <a:prstGeom prst="rect">
            <a:avLst/>
          </a:prstGeom>
          <a:noFill/>
          <a:ln w="9525">
            <a:noFill/>
            <a:miter lim="800000"/>
          </a:ln>
        </p:spPr>
        <p:txBody>
          <a:bodyPr>
            <a:spAutoFit/>
          </a:bodyPr>
          <a:lstStyle/>
          <a:p>
            <a:pPr>
              <a:lnSpc>
                <a:spcPct val="120000"/>
              </a:lnSpc>
            </a:pPr>
            <a:r>
              <a:rPr lang="zh-CN" altLang="en-US" sz="1200" b="1" dirty="0">
                <a:solidFill>
                  <a:srgbClr val="000000"/>
                </a:solidFill>
              </a:rPr>
              <a:t>范围：</a:t>
            </a:r>
          </a:p>
          <a:p>
            <a:pPr>
              <a:lnSpc>
                <a:spcPct val="120000"/>
              </a:lnSpc>
            </a:pPr>
            <a:r>
              <a:rPr lang="zh-CN" altLang="en-US" sz="1200" b="1" dirty="0">
                <a:solidFill>
                  <a:srgbClr val="000000"/>
                </a:solidFill>
              </a:rPr>
              <a:t> </a:t>
            </a:r>
            <a:r>
              <a:rPr lang="zh-CN" altLang="en-US" sz="1200" b="1" dirty="0">
                <a:solidFill>
                  <a:srgbClr val="0000CC"/>
                </a:solidFill>
              </a:rPr>
              <a:t>县级以上的医院</a:t>
            </a:r>
          </a:p>
          <a:p>
            <a:pPr>
              <a:lnSpc>
                <a:spcPct val="120000"/>
              </a:lnSpc>
            </a:pPr>
            <a:r>
              <a:rPr lang="zh-CN" altLang="en-US" sz="1200" b="1" dirty="0">
                <a:solidFill>
                  <a:srgbClr val="000000"/>
                </a:solidFill>
              </a:rPr>
              <a:t>现有医院：</a:t>
            </a:r>
          </a:p>
          <a:p>
            <a:pPr>
              <a:lnSpc>
                <a:spcPct val="120000"/>
              </a:lnSpc>
            </a:pPr>
            <a:r>
              <a:rPr lang="en-US" sz="1200" b="1" dirty="0">
                <a:solidFill>
                  <a:srgbClr val="0000CC"/>
                </a:solidFill>
              </a:rPr>
              <a:t>21979</a:t>
            </a:r>
            <a:r>
              <a:rPr lang="zh-CN" altLang="en-US" sz="1200" b="1" dirty="0">
                <a:solidFill>
                  <a:srgbClr val="0000CC"/>
                </a:solidFill>
              </a:rPr>
              <a:t>家</a:t>
            </a:r>
          </a:p>
        </p:txBody>
      </p:sp>
      <p:sp>
        <p:nvSpPr>
          <p:cNvPr id="105495" name="Rectangle 23"/>
          <p:cNvSpPr>
            <a:spLocks noChangeArrowheads="1"/>
          </p:cNvSpPr>
          <p:nvPr/>
        </p:nvSpPr>
        <p:spPr bwMode="auto">
          <a:xfrm>
            <a:off x="2197100" y="228600"/>
            <a:ext cx="6911975" cy="457200"/>
          </a:xfrm>
          <a:prstGeom prst="rect">
            <a:avLst/>
          </a:prstGeom>
          <a:noFill/>
          <a:ln w="9525">
            <a:noFill/>
            <a:miter lim="800000"/>
          </a:ln>
        </p:spPr>
        <p:txBody>
          <a:bodyPr anchor="ctr"/>
          <a:lstStyle/>
          <a:p>
            <a:r>
              <a:rPr lang="zh-CN" altLang="en-US" sz="3600" i="1" dirty="0" smtClean="0">
                <a:solidFill>
                  <a:srgbClr val="FF0000"/>
                </a:solidFill>
                <a:effectLst>
                  <a:outerShdw blurRad="38100" dist="38100" dir="2700000" algn="tl">
                    <a:srgbClr val="000000"/>
                  </a:outerShdw>
                </a:effectLst>
                <a:ea typeface="黑体" panose="02010609060101010101" pitchFamily="49" charset="-122"/>
              </a:rPr>
              <a:t>我国</a:t>
            </a:r>
            <a:r>
              <a:rPr lang="zh-CN" altLang="en-US" sz="3600" i="1" dirty="0">
                <a:solidFill>
                  <a:srgbClr val="FF0000"/>
                </a:solidFill>
                <a:effectLst>
                  <a:outerShdw blurRad="38100" dist="38100" dir="2700000" algn="tl">
                    <a:srgbClr val="000000"/>
                  </a:outerShdw>
                </a:effectLst>
                <a:ea typeface="黑体" panose="02010609060101010101" pitchFamily="49" charset="-122"/>
              </a:rPr>
              <a:t>三大终端竞争格局</a:t>
            </a:r>
          </a:p>
        </p:txBody>
      </p:sp>
      <p:sp>
        <p:nvSpPr>
          <p:cNvPr id="105496" name="Rectangle 24"/>
          <p:cNvSpPr>
            <a:spLocks noChangeArrowheads="1"/>
          </p:cNvSpPr>
          <p:nvPr/>
        </p:nvSpPr>
        <p:spPr bwMode="auto">
          <a:xfrm>
            <a:off x="3733800" y="2303463"/>
            <a:ext cx="2422525" cy="765175"/>
          </a:xfrm>
          <a:prstGeom prst="rect">
            <a:avLst/>
          </a:prstGeom>
          <a:noFill/>
          <a:ln w="9525">
            <a:noFill/>
            <a:miter lim="800000"/>
          </a:ln>
        </p:spPr>
        <p:txBody>
          <a:bodyPr>
            <a:spAutoFit/>
          </a:bodyPr>
          <a:lstStyle/>
          <a:p>
            <a:pPr>
              <a:lnSpc>
                <a:spcPct val="130000"/>
              </a:lnSpc>
            </a:pPr>
            <a:r>
              <a:rPr lang="zh-CN" altLang="en-US" sz="1400">
                <a:solidFill>
                  <a:srgbClr val="000000"/>
                </a:solidFill>
              </a:rPr>
              <a:t>范围：</a:t>
            </a:r>
          </a:p>
          <a:p>
            <a:pPr>
              <a:lnSpc>
                <a:spcPct val="130000"/>
              </a:lnSpc>
            </a:pPr>
            <a:r>
              <a:rPr lang="zh-CN" altLang="en-US" sz="1000">
                <a:solidFill>
                  <a:srgbClr val="0000CC"/>
                </a:solidFill>
              </a:rPr>
              <a:t>城市社区卫生服务中心和服务站，县以下的卫生院、乡镇诊所和村卫生室</a:t>
            </a:r>
          </a:p>
        </p:txBody>
      </p:sp>
      <p:sp>
        <p:nvSpPr>
          <p:cNvPr id="105497" name="Text Box 25"/>
          <p:cNvSpPr txBox="1">
            <a:spLocks noChangeArrowheads="1"/>
          </p:cNvSpPr>
          <p:nvPr/>
        </p:nvSpPr>
        <p:spPr bwMode="auto">
          <a:xfrm>
            <a:off x="323850" y="3644900"/>
            <a:ext cx="2103438" cy="2031325"/>
          </a:xfrm>
          <a:prstGeom prst="rect">
            <a:avLst/>
          </a:prstGeom>
          <a:solidFill>
            <a:srgbClr val="CCCCFF"/>
          </a:solidFill>
          <a:ln w="9525">
            <a:noFill/>
            <a:miter lim="800000"/>
          </a:ln>
        </p:spPr>
        <p:txBody>
          <a:bodyPr>
            <a:spAutoFit/>
          </a:bodyPr>
          <a:lstStyle/>
          <a:p>
            <a:pPr>
              <a:lnSpc>
                <a:spcPct val="140000"/>
              </a:lnSpc>
            </a:pPr>
            <a:r>
              <a:rPr lang="zh-CN" altLang="en-US" sz="1800" b="1" dirty="0">
                <a:solidFill>
                  <a:srgbClr val="CC0000"/>
                </a:solidFill>
              </a:rPr>
              <a:t>中国药品市场规模：</a:t>
            </a:r>
          </a:p>
          <a:p>
            <a:pPr>
              <a:lnSpc>
                <a:spcPct val="140000"/>
              </a:lnSpc>
            </a:pPr>
            <a:r>
              <a:rPr lang="en-US" sz="1800" b="1" dirty="0">
                <a:solidFill>
                  <a:srgbClr val="CC0000"/>
                </a:solidFill>
              </a:rPr>
              <a:t>2012</a:t>
            </a:r>
            <a:r>
              <a:rPr lang="zh-CN" altLang="en-US" sz="1800" b="1" dirty="0">
                <a:solidFill>
                  <a:srgbClr val="CC0000"/>
                </a:solidFill>
              </a:rPr>
              <a:t>年 </a:t>
            </a:r>
            <a:r>
              <a:rPr lang="en-US" sz="1800" b="1" dirty="0">
                <a:solidFill>
                  <a:srgbClr val="CC0000"/>
                </a:solidFill>
              </a:rPr>
              <a:t>10749</a:t>
            </a:r>
            <a:r>
              <a:rPr lang="zh-CN" altLang="en-US" sz="1800" b="1" dirty="0">
                <a:solidFill>
                  <a:srgbClr val="CC0000"/>
                </a:solidFill>
              </a:rPr>
              <a:t>亿元，</a:t>
            </a:r>
          </a:p>
          <a:p>
            <a:pPr>
              <a:lnSpc>
                <a:spcPct val="140000"/>
              </a:lnSpc>
            </a:pPr>
            <a:r>
              <a:rPr lang="zh-CN" altLang="en-US" sz="1800" b="1" dirty="0">
                <a:solidFill>
                  <a:srgbClr val="CC0000"/>
                </a:solidFill>
              </a:rPr>
              <a:t>增长</a:t>
            </a:r>
            <a:r>
              <a:rPr lang="en-US" sz="1800" b="1" dirty="0">
                <a:solidFill>
                  <a:srgbClr val="CC0000"/>
                </a:solidFill>
              </a:rPr>
              <a:t>18.41%</a:t>
            </a:r>
          </a:p>
          <a:p>
            <a:pPr>
              <a:lnSpc>
                <a:spcPct val="140000"/>
              </a:lnSpc>
            </a:pPr>
            <a:r>
              <a:rPr lang="en-US" sz="1800" b="1" dirty="0" smtClean="0">
                <a:solidFill>
                  <a:srgbClr val="CC0000"/>
                </a:solidFill>
              </a:rPr>
              <a:t>2014</a:t>
            </a:r>
            <a:r>
              <a:rPr lang="zh-CN" altLang="en-US" sz="1800" b="1" dirty="0" smtClean="0">
                <a:solidFill>
                  <a:srgbClr val="CC0000"/>
                </a:solidFill>
              </a:rPr>
              <a:t>年 </a:t>
            </a:r>
            <a:r>
              <a:rPr lang="en-US" sz="1800" b="1" dirty="0" smtClean="0">
                <a:solidFill>
                  <a:srgbClr val="CC0000"/>
                </a:solidFill>
              </a:rPr>
              <a:t>15021</a:t>
            </a:r>
            <a:r>
              <a:rPr lang="zh-CN" altLang="en-US" sz="1800" b="1" dirty="0" smtClean="0">
                <a:solidFill>
                  <a:srgbClr val="CC0000"/>
                </a:solidFill>
              </a:rPr>
              <a:t>亿</a:t>
            </a:r>
            <a:r>
              <a:rPr lang="zh-CN" altLang="en-US" sz="1800" b="1" dirty="0">
                <a:solidFill>
                  <a:srgbClr val="CC0000"/>
                </a:solidFill>
              </a:rPr>
              <a:t>元，</a:t>
            </a:r>
          </a:p>
          <a:p>
            <a:pPr>
              <a:lnSpc>
                <a:spcPct val="140000"/>
              </a:lnSpc>
            </a:pPr>
            <a:r>
              <a:rPr lang="zh-CN" altLang="en-US" sz="1800" b="1" dirty="0">
                <a:solidFill>
                  <a:srgbClr val="CC0000"/>
                </a:solidFill>
              </a:rPr>
              <a:t>增长</a:t>
            </a:r>
            <a:r>
              <a:rPr lang="en-US" sz="1800" b="1" dirty="0" smtClean="0">
                <a:solidFill>
                  <a:srgbClr val="CC0000"/>
                </a:solidFill>
              </a:rPr>
              <a:t>15.2%</a:t>
            </a:r>
            <a:endParaRPr lang="en-US" sz="1800" b="1" dirty="0">
              <a:solidFill>
                <a:srgbClr val="CC0000"/>
              </a:solidFill>
            </a:endParaRPr>
          </a:p>
        </p:txBody>
      </p:sp>
      <p:grpSp>
        <p:nvGrpSpPr>
          <p:cNvPr id="3" name="Group 26"/>
          <p:cNvGrpSpPr/>
          <p:nvPr/>
        </p:nvGrpSpPr>
        <p:grpSpPr bwMode="auto">
          <a:xfrm>
            <a:off x="7467600" y="0"/>
            <a:ext cx="1752600" cy="360363"/>
            <a:chOff x="0" y="0"/>
            <a:chExt cx="1673" cy="227"/>
          </a:xfrm>
        </p:grpSpPr>
        <p:sp>
          <p:nvSpPr>
            <p:cNvPr id="105499" name="AutoShape 27"/>
            <p:cNvSpPr>
              <a:spLocks noChangeArrowheads="1"/>
            </p:cNvSpPr>
            <p:nvPr/>
          </p:nvSpPr>
          <p:spPr bwMode="auto">
            <a:xfrm rot="10800000">
              <a:off x="185" y="0"/>
              <a:ext cx="1464" cy="227"/>
            </a:xfrm>
            <a:prstGeom prst="homePlate">
              <a:avLst>
                <a:gd name="adj" fmla="val 34755"/>
              </a:avLst>
            </a:prstGeom>
            <a:solidFill>
              <a:srgbClr val="6600CC"/>
            </a:solidFill>
            <a:ln w="9525">
              <a:noFill/>
              <a:miter lim="800000"/>
            </a:ln>
          </p:spPr>
          <p:txBody>
            <a:bodyPr wrap="none" anchor="ctr"/>
            <a:lstStyle/>
            <a:p>
              <a:pPr>
                <a:buClr>
                  <a:srgbClr val="CC0000"/>
                </a:buClr>
              </a:pPr>
              <a:endParaRPr lang="zh-CN" altLang="en-US"/>
            </a:p>
          </p:txBody>
        </p:sp>
        <p:sp>
          <p:nvSpPr>
            <p:cNvPr id="105500" name="Text Box 28"/>
            <p:cNvSpPr txBox="1">
              <a:spLocks noChangeArrowheads="1"/>
            </p:cNvSpPr>
            <p:nvPr/>
          </p:nvSpPr>
          <p:spPr bwMode="auto">
            <a:xfrm>
              <a:off x="0" y="0"/>
              <a:ext cx="1673" cy="212"/>
            </a:xfrm>
            <a:prstGeom prst="rect">
              <a:avLst/>
            </a:prstGeom>
            <a:noFill/>
            <a:ln w="9525">
              <a:noFill/>
              <a:miter lim="800000"/>
            </a:ln>
          </p:spPr>
          <p:txBody>
            <a:bodyPr anchor="ctr"/>
            <a:lstStyle/>
            <a:p>
              <a:pPr algn="r"/>
              <a:r>
                <a:rPr lang="zh-CN" altLang="en-US" sz="1200">
                  <a:solidFill>
                    <a:schemeClr val="bg1"/>
                  </a:solidFill>
                  <a:latin typeface="黑体" panose="02010609060101010101" pitchFamily="49" charset="-122"/>
                </a:rPr>
                <a:t>药品终端市场格局</a:t>
              </a:r>
            </a:p>
          </p:txBody>
        </p:sp>
      </p:grpSp>
      <p:grpSp>
        <p:nvGrpSpPr>
          <p:cNvPr id="4" name="Group 29"/>
          <p:cNvGrpSpPr/>
          <p:nvPr/>
        </p:nvGrpSpPr>
        <p:grpSpPr bwMode="auto">
          <a:xfrm>
            <a:off x="8442325" y="3684588"/>
            <a:ext cx="522288" cy="563562"/>
            <a:chOff x="0" y="0"/>
            <a:chExt cx="437" cy="437"/>
          </a:xfrm>
        </p:grpSpPr>
        <p:sp>
          <p:nvSpPr>
            <p:cNvPr id="105502" name="Oval 30"/>
            <p:cNvSpPr>
              <a:spLocks noChangeArrowheads="1"/>
            </p:cNvSpPr>
            <p:nvPr/>
          </p:nvSpPr>
          <p:spPr bwMode="auto">
            <a:xfrm>
              <a:off x="0" y="0"/>
              <a:ext cx="437" cy="437"/>
            </a:xfrm>
            <a:prstGeom prst="ellipse">
              <a:avLst/>
            </a:prstGeom>
            <a:solidFill>
              <a:srgbClr val="FFFFFF">
                <a:alpha val="89999"/>
              </a:srgbClr>
            </a:solidFill>
            <a:ln w="9525" cmpd="sng">
              <a:solidFill>
                <a:srgbClr val="080808"/>
              </a:solidFill>
              <a:prstDash val="dash"/>
              <a:round/>
            </a:ln>
          </p:spPr>
          <p:txBody>
            <a:bodyPr wrap="none" anchor="ctr"/>
            <a:lstStyle/>
            <a:p>
              <a:pPr>
                <a:buClr>
                  <a:srgbClr val="CC0000"/>
                </a:buClr>
              </a:pPr>
              <a:endParaRPr lang="zh-CN" altLang="en-US"/>
            </a:p>
          </p:txBody>
        </p:sp>
        <p:sp>
          <p:nvSpPr>
            <p:cNvPr id="105503" name="Arc 31"/>
            <p:cNvSpPr/>
            <p:nvPr/>
          </p:nvSpPr>
          <p:spPr bwMode="auto">
            <a:xfrm rot="6106500">
              <a:off x="117" y="51"/>
              <a:ext cx="219" cy="263"/>
            </a:xfrm>
            <a:custGeom>
              <a:avLst/>
              <a:gdLst>
                <a:gd name="T0" fmla="*/ 0 w 36547"/>
                <a:gd name="T1" fmla="*/ 0 h 41955"/>
                <a:gd name="T2" fmla="*/ 36547 w 36547"/>
                <a:gd name="T3" fmla="*/ 41955 h 41955"/>
              </a:gdLst>
              <a:ahLst/>
              <a:cxnLst>
                <a:cxn ang="0">
                  <a:pos x="14372" y="41954"/>
                </a:cxn>
                <a:cxn ang="0">
                  <a:pos x="0" y="21600"/>
                </a:cxn>
                <a:cxn ang="0">
                  <a:pos x="21600" y="0"/>
                </a:cxn>
                <a:cxn ang="0">
                  <a:pos x="36546" y="6006"/>
                </a:cxn>
                <a:cxn ang="0">
                  <a:pos x="14372" y="41954"/>
                </a:cxn>
                <a:cxn ang="0">
                  <a:pos x="0" y="21600"/>
                </a:cxn>
                <a:cxn ang="0">
                  <a:pos x="21600" y="0"/>
                </a:cxn>
                <a:cxn ang="0">
                  <a:pos x="36546" y="6006"/>
                </a:cxn>
                <a:cxn ang="0">
                  <a:pos x="21600" y="21600"/>
                </a:cxn>
                <a:cxn ang="0">
                  <a:pos x="14372" y="41954"/>
                </a:cxn>
              </a:cxnLst>
              <a:rect l="T0" t="T1" r="T2" b="T3"/>
              <a:pathLst>
                <a:path w="36547" h="41955" fill="none" extrusionOk="0">
                  <a:moveTo>
                    <a:pt x="14372" y="41954"/>
                  </a:moveTo>
                  <a:cubicBezTo>
                    <a:pt x="5756" y="38895"/>
                    <a:pt x="0" y="30742"/>
                    <a:pt x="0" y="21600"/>
                  </a:cubicBezTo>
                  <a:cubicBezTo>
                    <a:pt x="0" y="9670"/>
                    <a:pt x="9670" y="0"/>
                    <a:pt x="21600" y="0"/>
                  </a:cubicBezTo>
                  <a:cubicBezTo>
                    <a:pt x="27170" y="-1"/>
                    <a:pt x="32525" y="2151"/>
                    <a:pt x="36546" y="6006"/>
                  </a:cubicBezTo>
                </a:path>
                <a:path w="36547" h="41955" stroke="0" extrusionOk="0">
                  <a:moveTo>
                    <a:pt x="14372" y="41954"/>
                  </a:moveTo>
                  <a:cubicBezTo>
                    <a:pt x="5756" y="38895"/>
                    <a:pt x="0" y="30742"/>
                    <a:pt x="0" y="21600"/>
                  </a:cubicBezTo>
                  <a:cubicBezTo>
                    <a:pt x="0" y="9670"/>
                    <a:pt x="9670" y="0"/>
                    <a:pt x="21600" y="0"/>
                  </a:cubicBezTo>
                  <a:cubicBezTo>
                    <a:pt x="27170" y="-1"/>
                    <a:pt x="32525" y="2151"/>
                    <a:pt x="36546" y="6006"/>
                  </a:cubicBezTo>
                  <a:lnTo>
                    <a:pt x="21600" y="21600"/>
                  </a:lnTo>
                  <a:lnTo>
                    <a:pt x="14372" y="41954"/>
                  </a:lnTo>
                  <a:close/>
                </a:path>
              </a:pathLst>
            </a:custGeom>
            <a:gradFill rotWithShape="1">
              <a:gsLst>
                <a:gs pos="0">
                  <a:srgbClr val="A76B13"/>
                </a:gs>
                <a:gs pos="100000">
                  <a:srgbClr val="FCA11C"/>
                </a:gs>
              </a:gsLst>
              <a:lin ang="5400000" scaled="1"/>
            </a:gradFill>
            <a:ln w="9525">
              <a:noFill/>
              <a:round/>
            </a:ln>
            <a:effectLst>
              <a:outerShdw dist="35921" dir="2700000" algn="ctr" rotWithShape="0">
                <a:srgbClr val="1C1C1C"/>
              </a:outerShdw>
            </a:effectLst>
          </p:spPr>
          <p:txBody>
            <a:bodyPr rot="10800000" vert="eaVert" wrap="none" anchor="ctr"/>
            <a:lstStyle/>
            <a:p>
              <a:endParaRPr lang="zh-CN" altLang="en-US"/>
            </a:p>
          </p:txBody>
        </p:sp>
      </p:grpSp>
      <p:grpSp>
        <p:nvGrpSpPr>
          <p:cNvPr id="5" name="Group 32"/>
          <p:cNvGrpSpPr/>
          <p:nvPr/>
        </p:nvGrpSpPr>
        <p:grpSpPr bwMode="auto">
          <a:xfrm>
            <a:off x="5851525" y="692150"/>
            <a:ext cx="592138" cy="576263"/>
            <a:chOff x="0" y="0"/>
            <a:chExt cx="437" cy="436"/>
          </a:xfrm>
        </p:grpSpPr>
        <p:sp>
          <p:nvSpPr>
            <p:cNvPr id="105505" name="Oval 33"/>
            <p:cNvSpPr>
              <a:spLocks noChangeArrowheads="1"/>
            </p:cNvSpPr>
            <p:nvPr/>
          </p:nvSpPr>
          <p:spPr bwMode="auto">
            <a:xfrm>
              <a:off x="0" y="0"/>
              <a:ext cx="437" cy="436"/>
            </a:xfrm>
            <a:prstGeom prst="ellipse">
              <a:avLst/>
            </a:prstGeom>
            <a:solidFill>
              <a:srgbClr val="FFFFFF">
                <a:alpha val="89999"/>
              </a:srgbClr>
            </a:solidFill>
            <a:ln w="9525" cmpd="sng">
              <a:solidFill>
                <a:srgbClr val="080808"/>
              </a:solidFill>
              <a:prstDash val="dash"/>
              <a:round/>
            </a:ln>
          </p:spPr>
          <p:txBody>
            <a:bodyPr wrap="none" anchor="ctr"/>
            <a:lstStyle/>
            <a:p>
              <a:pPr>
                <a:buClr>
                  <a:srgbClr val="CC0000"/>
                </a:buClr>
              </a:pPr>
              <a:endParaRPr lang="zh-CN" altLang="en-US"/>
            </a:p>
          </p:txBody>
        </p:sp>
        <p:sp>
          <p:nvSpPr>
            <p:cNvPr id="105506" name="Arc 34"/>
            <p:cNvSpPr/>
            <p:nvPr/>
          </p:nvSpPr>
          <p:spPr bwMode="auto">
            <a:xfrm rot="3328958" flipH="1" flipV="1">
              <a:off x="46" y="179"/>
              <a:ext cx="228" cy="136"/>
            </a:xfrm>
            <a:custGeom>
              <a:avLst/>
              <a:gdLst>
                <a:gd name="T0" fmla="*/ 0 w 36449"/>
                <a:gd name="T1" fmla="*/ 0 h 21600"/>
                <a:gd name="T2" fmla="*/ 36449 w 36449"/>
                <a:gd name="T3" fmla="*/ 21600 h 21600"/>
              </a:gdLst>
              <a:ahLst/>
              <a:cxnLst>
                <a:cxn ang="0">
                  <a:pos x="0" y="7369"/>
                </a:cxn>
                <a:cxn ang="0">
                  <a:pos x="16250" y="0"/>
                </a:cxn>
                <a:cxn ang="0">
                  <a:pos x="36448" y="13946"/>
                </a:cxn>
                <a:cxn ang="0">
                  <a:pos x="0" y="7369"/>
                </a:cxn>
                <a:cxn ang="0">
                  <a:pos x="16250" y="0"/>
                </a:cxn>
                <a:cxn ang="0">
                  <a:pos x="36448" y="13946"/>
                </a:cxn>
                <a:cxn ang="0">
                  <a:pos x="16250" y="21600"/>
                </a:cxn>
                <a:cxn ang="0">
                  <a:pos x="0" y="7369"/>
                </a:cxn>
              </a:cxnLst>
              <a:rect l="T0" t="T1" r="T2" b="T3"/>
              <a:pathLst>
                <a:path w="36449" h="21600" fill="none" extrusionOk="0">
                  <a:moveTo>
                    <a:pt x="0" y="7369"/>
                  </a:moveTo>
                  <a:cubicBezTo>
                    <a:pt x="4101" y="2686"/>
                    <a:pt x="10024" y="-1"/>
                    <a:pt x="16250" y="0"/>
                  </a:cubicBezTo>
                  <a:cubicBezTo>
                    <a:pt x="25226" y="0"/>
                    <a:pt x="33267" y="5551"/>
                    <a:pt x="36448" y="13946"/>
                  </a:cubicBezTo>
                </a:path>
                <a:path w="36449" h="21600" stroke="0" extrusionOk="0">
                  <a:moveTo>
                    <a:pt x="0" y="7369"/>
                  </a:moveTo>
                  <a:cubicBezTo>
                    <a:pt x="4101" y="2686"/>
                    <a:pt x="10024" y="-1"/>
                    <a:pt x="16250" y="0"/>
                  </a:cubicBezTo>
                  <a:cubicBezTo>
                    <a:pt x="25226" y="0"/>
                    <a:pt x="33267" y="5551"/>
                    <a:pt x="36448" y="13946"/>
                  </a:cubicBezTo>
                  <a:lnTo>
                    <a:pt x="16250" y="21600"/>
                  </a:lnTo>
                  <a:lnTo>
                    <a:pt x="0" y="7369"/>
                  </a:lnTo>
                  <a:close/>
                </a:path>
              </a:pathLst>
            </a:custGeom>
            <a:gradFill rotWithShape="1">
              <a:gsLst>
                <a:gs pos="0">
                  <a:srgbClr val="651F7B"/>
                </a:gs>
                <a:gs pos="100000">
                  <a:srgbClr val="9A2FBB"/>
                </a:gs>
              </a:gsLst>
              <a:lin ang="5400000" scaled="1"/>
            </a:gradFill>
            <a:ln w="9525">
              <a:noFill/>
              <a:round/>
            </a:ln>
            <a:effectLst>
              <a:outerShdw dist="56796" dir="3806097" algn="ctr" rotWithShape="0">
                <a:srgbClr val="1C1C1C"/>
              </a:outerShdw>
            </a:effectLst>
          </p:spPr>
          <p:txBody>
            <a:bodyPr vert="eaVert" wrap="none" anchor="ctr"/>
            <a:lstStyle/>
            <a:p>
              <a:endParaRPr lang="zh-CN" altLang="en-US"/>
            </a:p>
          </p:txBody>
        </p:sp>
      </p:grpSp>
      <p:sp>
        <p:nvSpPr>
          <p:cNvPr id="105507" name="AutoShape 35"/>
          <p:cNvSpPr>
            <a:spLocks noChangeArrowheads="1"/>
          </p:cNvSpPr>
          <p:nvPr/>
        </p:nvSpPr>
        <p:spPr bwMode="auto">
          <a:xfrm flipH="1">
            <a:off x="5257800" y="4927600"/>
            <a:ext cx="531813" cy="517525"/>
          </a:xfrm>
          <a:prstGeom prst="homePlate">
            <a:avLst>
              <a:gd name="adj" fmla="val 92057"/>
            </a:avLst>
          </a:prstGeom>
          <a:solidFill>
            <a:srgbClr val="B2B2B2"/>
          </a:solidFill>
          <a:ln w="9525">
            <a:noFill/>
            <a:miter lim="800000"/>
          </a:ln>
        </p:spPr>
        <p:txBody>
          <a:bodyPr wrap="none" anchor="ctr"/>
          <a:lstStyle/>
          <a:p>
            <a:pPr marL="271780" indent="-271780">
              <a:buClr>
                <a:srgbClr val="CC0000"/>
              </a:buClr>
            </a:pPr>
            <a:r>
              <a:rPr lang="zh-CN" altLang="en-US" sz="1400"/>
              <a:t>其中</a:t>
            </a:r>
          </a:p>
        </p:txBody>
      </p:sp>
      <p:sp>
        <p:nvSpPr>
          <p:cNvPr id="105508" name="AutoShape 36"/>
          <p:cNvSpPr>
            <a:spLocks noChangeArrowheads="1"/>
          </p:cNvSpPr>
          <p:nvPr/>
        </p:nvSpPr>
        <p:spPr bwMode="auto">
          <a:xfrm>
            <a:off x="6172200" y="2057400"/>
            <a:ext cx="531813" cy="517525"/>
          </a:xfrm>
          <a:prstGeom prst="homePlate">
            <a:avLst>
              <a:gd name="adj" fmla="val 92057"/>
            </a:avLst>
          </a:prstGeom>
          <a:solidFill>
            <a:srgbClr val="B2B2B2"/>
          </a:solidFill>
          <a:ln w="9525">
            <a:noFill/>
            <a:miter lim="800000"/>
          </a:ln>
        </p:spPr>
        <p:txBody>
          <a:bodyPr wrap="none" anchor="ctr"/>
          <a:lstStyle/>
          <a:p>
            <a:pPr marL="271780" indent="-271780">
              <a:buClr>
                <a:srgbClr val="CC0000"/>
              </a:buClr>
            </a:pPr>
            <a:r>
              <a:rPr lang="zh-CN" altLang="en-US" sz="1400"/>
              <a:t>其中</a:t>
            </a:r>
          </a:p>
        </p:txBody>
      </p:sp>
      <p:sp>
        <p:nvSpPr>
          <p:cNvPr id="105509" name="AutoShape 37"/>
          <p:cNvSpPr>
            <a:spLocks noChangeArrowheads="1"/>
          </p:cNvSpPr>
          <p:nvPr/>
        </p:nvSpPr>
        <p:spPr bwMode="auto">
          <a:xfrm>
            <a:off x="6705600" y="1219200"/>
            <a:ext cx="2209800" cy="1905000"/>
          </a:xfrm>
          <a:prstGeom prst="roundRect">
            <a:avLst>
              <a:gd name="adj" fmla="val 16667"/>
            </a:avLst>
          </a:prstGeom>
          <a:noFill/>
          <a:ln w="12700" cmpd="sng">
            <a:solidFill>
              <a:srgbClr val="1C1C1C"/>
            </a:solidFill>
            <a:prstDash val="dash"/>
            <a:round/>
          </a:ln>
        </p:spPr>
        <p:txBody>
          <a:bodyPr wrap="none" anchor="ctr"/>
          <a:lstStyle/>
          <a:p>
            <a:pPr>
              <a:buClr>
                <a:srgbClr val="CC0000"/>
              </a:buClr>
            </a:pPr>
            <a:endParaRPr lang="zh-CN" altLang="en-US"/>
          </a:p>
        </p:txBody>
      </p:sp>
      <p:sp>
        <p:nvSpPr>
          <p:cNvPr id="105510" name="Text Box 38"/>
          <p:cNvSpPr txBox="1">
            <a:spLocks noChangeArrowheads="1"/>
          </p:cNvSpPr>
          <p:nvPr/>
        </p:nvSpPr>
        <p:spPr bwMode="auto">
          <a:xfrm>
            <a:off x="457200" y="5805488"/>
            <a:ext cx="1905000" cy="495300"/>
          </a:xfrm>
          <a:prstGeom prst="rect">
            <a:avLst/>
          </a:prstGeom>
          <a:solidFill>
            <a:srgbClr val="FFFFCC"/>
          </a:solidFill>
          <a:ln w="9525">
            <a:noFill/>
            <a:miter lim="800000"/>
          </a:ln>
        </p:spPr>
        <p:txBody>
          <a:bodyPr>
            <a:spAutoFit/>
          </a:bodyPr>
          <a:lstStyle/>
          <a:p>
            <a:pPr>
              <a:lnSpc>
                <a:spcPct val="110000"/>
              </a:lnSpc>
              <a:buClr>
                <a:srgbClr val="CC0000"/>
              </a:buClr>
            </a:pPr>
            <a:r>
              <a:rPr lang="zh-CN" altLang="en-US" sz="1200" b="1" dirty="0"/>
              <a:t>说明：所有终端机构的占比基数均是药品市场总体</a:t>
            </a:r>
          </a:p>
        </p:txBody>
      </p:sp>
      <p:sp>
        <p:nvSpPr>
          <p:cNvPr id="105511" name="Text Box 39"/>
          <p:cNvSpPr txBox="1">
            <a:spLocks noChangeArrowheads="1"/>
          </p:cNvSpPr>
          <p:nvPr/>
        </p:nvSpPr>
        <p:spPr bwMode="auto">
          <a:xfrm>
            <a:off x="4284663" y="5467350"/>
            <a:ext cx="863600" cy="549275"/>
          </a:xfrm>
          <a:prstGeom prst="rect">
            <a:avLst/>
          </a:prstGeom>
          <a:noFill/>
          <a:ln w="9525">
            <a:noFill/>
            <a:miter lim="800000"/>
          </a:ln>
        </p:spPr>
        <p:txBody>
          <a:bodyPr>
            <a:spAutoFit/>
          </a:bodyPr>
          <a:lstStyle/>
          <a:p>
            <a:r>
              <a:rPr lang="zh-CN" altLang="en-US" sz="1000"/>
              <a:t>城市医院</a:t>
            </a:r>
          </a:p>
          <a:p>
            <a:r>
              <a:rPr lang="en-US" sz="1000" dirty="0"/>
              <a:t>7490</a:t>
            </a:r>
            <a:r>
              <a:rPr lang="zh-CN" altLang="en-US" sz="1000"/>
              <a:t>亿元，占</a:t>
            </a:r>
            <a:r>
              <a:rPr lang="en-US" sz="1000" dirty="0"/>
              <a:t>58.7%</a:t>
            </a:r>
          </a:p>
        </p:txBody>
      </p:sp>
      <p:sp>
        <p:nvSpPr>
          <p:cNvPr id="105512" name="Text Box 40"/>
          <p:cNvSpPr txBox="1">
            <a:spLocks noChangeArrowheads="1"/>
          </p:cNvSpPr>
          <p:nvPr/>
        </p:nvSpPr>
        <p:spPr bwMode="auto">
          <a:xfrm>
            <a:off x="2771775" y="5373688"/>
            <a:ext cx="863600" cy="549275"/>
          </a:xfrm>
          <a:prstGeom prst="rect">
            <a:avLst/>
          </a:prstGeom>
          <a:noFill/>
          <a:ln w="9525">
            <a:noFill/>
            <a:miter lim="800000"/>
          </a:ln>
        </p:spPr>
        <p:txBody>
          <a:bodyPr>
            <a:spAutoFit/>
          </a:bodyPr>
          <a:lstStyle/>
          <a:p>
            <a:r>
              <a:rPr lang="zh-CN" altLang="en-US" sz="1000"/>
              <a:t>县级医院</a:t>
            </a:r>
          </a:p>
          <a:p>
            <a:r>
              <a:rPr lang="en-US" sz="1000" dirty="0"/>
              <a:t>1727</a:t>
            </a:r>
            <a:r>
              <a:rPr lang="zh-CN" altLang="en-US" sz="1000"/>
              <a:t>亿元，占</a:t>
            </a:r>
            <a:r>
              <a:rPr lang="en-US" sz="1000" dirty="0"/>
              <a:t>13.5%</a:t>
            </a:r>
          </a:p>
        </p:txBody>
      </p:sp>
      <p:sp>
        <p:nvSpPr>
          <p:cNvPr id="105513" name="Text Box 41"/>
          <p:cNvSpPr txBox="1">
            <a:spLocks noChangeArrowheads="1"/>
          </p:cNvSpPr>
          <p:nvPr/>
        </p:nvSpPr>
        <p:spPr bwMode="auto">
          <a:xfrm>
            <a:off x="6804025" y="1341438"/>
            <a:ext cx="863600" cy="244475"/>
          </a:xfrm>
          <a:prstGeom prst="rect">
            <a:avLst/>
          </a:prstGeom>
          <a:noFill/>
          <a:ln w="9525">
            <a:noFill/>
            <a:miter lim="800000"/>
          </a:ln>
        </p:spPr>
        <p:txBody>
          <a:bodyPr>
            <a:spAutoFit/>
          </a:bodyPr>
          <a:lstStyle/>
          <a:p>
            <a:pPr>
              <a:spcBef>
                <a:spcPct val="50000"/>
              </a:spcBef>
            </a:pPr>
            <a:r>
              <a:rPr lang="en-US" sz="1000" dirty="0"/>
              <a:t>2013</a:t>
            </a:r>
            <a:r>
              <a:rPr lang="zh-CN" altLang="en-US" sz="1000"/>
              <a:t>年</a:t>
            </a:r>
          </a:p>
        </p:txBody>
      </p:sp>
      <p:sp>
        <p:nvSpPr>
          <p:cNvPr id="105514" name="Text Box 42"/>
          <p:cNvSpPr txBox="1">
            <a:spLocks noChangeArrowheads="1"/>
          </p:cNvSpPr>
          <p:nvPr/>
        </p:nvSpPr>
        <p:spPr bwMode="auto">
          <a:xfrm>
            <a:off x="8027988" y="1700213"/>
            <a:ext cx="792162" cy="777875"/>
          </a:xfrm>
          <a:prstGeom prst="rect">
            <a:avLst/>
          </a:prstGeom>
          <a:noFill/>
          <a:ln w="9525">
            <a:noFill/>
            <a:miter lim="800000"/>
          </a:ln>
        </p:spPr>
        <p:txBody>
          <a:bodyPr>
            <a:spAutoFit/>
          </a:bodyPr>
          <a:lstStyle/>
          <a:p>
            <a:pPr>
              <a:spcBef>
                <a:spcPct val="50000"/>
              </a:spcBef>
            </a:pPr>
            <a:r>
              <a:rPr lang="zh-CN" altLang="en-US" sz="1000"/>
              <a:t>社区卫生机构</a:t>
            </a:r>
          </a:p>
          <a:p>
            <a:pPr>
              <a:spcBef>
                <a:spcPct val="50000"/>
              </a:spcBef>
            </a:pPr>
            <a:r>
              <a:rPr lang="en-US" sz="1000" dirty="0"/>
              <a:t>319</a:t>
            </a:r>
            <a:r>
              <a:rPr lang="zh-CN" altLang="en-US" sz="1000"/>
              <a:t>亿元，占</a:t>
            </a:r>
            <a:r>
              <a:rPr lang="en-US" sz="1000" dirty="0"/>
              <a:t>2.5%</a:t>
            </a:r>
          </a:p>
        </p:txBody>
      </p:sp>
      <p:sp>
        <p:nvSpPr>
          <p:cNvPr id="105515" name="Text Box 43"/>
          <p:cNvSpPr txBox="1">
            <a:spLocks noChangeArrowheads="1"/>
          </p:cNvSpPr>
          <p:nvPr/>
        </p:nvSpPr>
        <p:spPr bwMode="auto">
          <a:xfrm>
            <a:off x="7019925" y="2290763"/>
            <a:ext cx="936625" cy="625475"/>
          </a:xfrm>
          <a:prstGeom prst="rect">
            <a:avLst/>
          </a:prstGeom>
          <a:noFill/>
          <a:ln w="9525">
            <a:noFill/>
            <a:miter lim="800000"/>
          </a:ln>
        </p:spPr>
        <p:txBody>
          <a:bodyPr>
            <a:spAutoFit/>
          </a:bodyPr>
          <a:lstStyle/>
          <a:p>
            <a:pPr>
              <a:spcBef>
                <a:spcPct val="50000"/>
              </a:spcBef>
            </a:pPr>
            <a:r>
              <a:rPr lang="zh-CN" altLang="en-US" sz="1000"/>
              <a:t>乡镇卫生院</a:t>
            </a:r>
          </a:p>
          <a:p>
            <a:pPr>
              <a:spcBef>
                <a:spcPct val="50000"/>
              </a:spcBef>
            </a:pPr>
            <a:r>
              <a:rPr lang="en-US" sz="1000" dirty="0"/>
              <a:t>574</a:t>
            </a:r>
            <a:r>
              <a:rPr lang="zh-CN" altLang="en-US" sz="1000"/>
              <a:t>亿元，占</a:t>
            </a:r>
            <a:r>
              <a:rPr lang="en-US" sz="1000" dirty="0"/>
              <a:t>4.5%</a:t>
            </a:r>
          </a:p>
        </p:txBody>
      </p:sp>
      <p:sp>
        <p:nvSpPr>
          <p:cNvPr id="105516" name="Text Box 44"/>
          <p:cNvSpPr txBox="1">
            <a:spLocks noChangeArrowheads="1"/>
          </p:cNvSpPr>
          <p:nvPr/>
        </p:nvSpPr>
        <p:spPr bwMode="auto">
          <a:xfrm>
            <a:off x="2916238" y="6092825"/>
            <a:ext cx="576262" cy="366713"/>
          </a:xfrm>
          <a:prstGeom prst="rect">
            <a:avLst/>
          </a:prstGeom>
          <a:noFill/>
          <a:ln w="9525">
            <a:noFill/>
            <a:miter lim="800000"/>
          </a:ln>
        </p:spPr>
        <p:txBody>
          <a:bodyPr>
            <a:spAutoFit/>
          </a:bodyPr>
          <a:lstStyle/>
          <a:p>
            <a:pPr>
              <a:spcBef>
                <a:spcPct val="50000"/>
              </a:spcBef>
            </a:pPr>
            <a:endParaRPr lang="zh-CN" altLang="en-US"/>
          </a:p>
        </p:txBody>
      </p:sp>
      <p:sp>
        <p:nvSpPr>
          <p:cNvPr id="105517" name="Text Box 45"/>
          <p:cNvSpPr txBox="1">
            <a:spLocks noChangeArrowheads="1"/>
          </p:cNvSpPr>
          <p:nvPr/>
        </p:nvSpPr>
        <p:spPr bwMode="auto">
          <a:xfrm>
            <a:off x="2916238" y="6300788"/>
            <a:ext cx="647700" cy="657225"/>
          </a:xfrm>
          <a:prstGeom prst="rect">
            <a:avLst/>
          </a:prstGeom>
          <a:noFill/>
          <a:ln w="9525">
            <a:noFill/>
            <a:miter lim="800000"/>
          </a:ln>
        </p:spPr>
        <p:txBody>
          <a:bodyPr>
            <a:spAutoFit/>
          </a:bodyPr>
          <a:lstStyle/>
          <a:p>
            <a:pPr>
              <a:spcBef>
                <a:spcPct val="50000"/>
              </a:spcBef>
            </a:pPr>
            <a:r>
              <a:rPr lang="en-US" sz="1000" dirty="0"/>
              <a:t>2013</a:t>
            </a:r>
            <a:r>
              <a:rPr lang="zh-CN" altLang="en-US" sz="1000"/>
              <a:t>年</a:t>
            </a:r>
          </a:p>
          <a:p>
            <a:pPr>
              <a:spcBef>
                <a:spcPct val="50000"/>
              </a:spcBef>
            </a:pPr>
            <a:endParaRPr lang="en-US" dirty="0"/>
          </a:p>
        </p:txBody>
      </p:sp>
    </p:spTree>
  </p:cSld>
  <p:clrMapOvr>
    <a:masterClrMapping/>
  </p:clrMapOvr>
  <p:transition spd="slow">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28992" y="0"/>
            <a:ext cx="4500594" cy="1162050"/>
          </a:xfrm>
        </p:spPr>
        <p:txBody>
          <a:bodyPr/>
          <a:lstStyle/>
          <a:p>
            <a:pPr algn="l"/>
            <a:r>
              <a:rPr lang="zh-CN" altLang="en-US" sz="5400" dirty="0" smtClean="0">
                <a:solidFill>
                  <a:srgbClr val="FF0000"/>
                </a:solidFill>
              </a:rPr>
              <a:t>改革重点：</a:t>
            </a:r>
            <a:endParaRPr lang="zh-CN" altLang="en-US" sz="5400" dirty="0">
              <a:solidFill>
                <a:srgbClr val="FF0000"/>
              </a:solidFill>
            </a:endParaRPr>
          </a:p>
        </p:txBody>
      </p:sp>
      <p:sp>
        <p:nvSpPr>
          <p:cNvPr id="6" name="文本占位符 5"/>
          <p:cNvSpPr>
            <a:spLocks noGrp="1"/>
          </p:cNvSpPr>
          <p:nvPr>
            <p:ph type="body" sz="half" idx="2"/>
          </p:nvPr>
        </p:nvSpPr>
        <p:spPr>
          <a:xfrm>
            <a:off x="457200" y="1435100"/>
            <a:ext cx="8258204" cy="4691063"/>
          </a:xfrm>
        </p:spPr>
        <p:txBody>
          <a:bodyPr/>
          <a:lstStyle/>
          <a:p>
            <a:r>
              <a:rPr lang="zh-CN" altLang="en-US" sz="3600" dirty="0" smtClean="0">
                <a:solidFill>
                  <a:srgbClr val="FF0000"/>
                </a:solidFill>
                <a:latin typeface="黑体" panose="02010609060101010101" pitchFamily="49" charset="-122"/>
                <a:ea typeface="黑体" panose="02010609060101010101" pitchFamily="49" charset="-122"/>
              </a:rPr>
              <a:t>三、改革药品耗材生产流通秩序</a:t>
            </a:r>
          </a:p>
          <a:p>
            <a:pPr marL="457200" indent="-457200">
              <a:defRPr/>
            </a:pPr>
            <a:r>
              <a:rPr lang="zh-CN" altLang="en-US" sz="2800" dirty="0" smtClean="0">
                <a:solidFill>
                  <a:srgbClr val="00B050"/>
                </a:solidFill>
                <a:latin typeface="Arial" panose="020B0604020202020204" pitchFamily="34" charset="0"/>
              </a:rPr>
              <a:t>            一是</a:t>
            </a:r>
            <a:r>
              <a:rPr lang="zh-CN" altLang="en-US" sz="2800" dirty="0" smtClean="0">
                <a:latin typeface="Arial" panose="020B0604020202020204" pitchFamily="34" charset="0"/>
              </a:rPr>
              <a:t>药品生产批文多达</a:t>
            </a:r>
            <a:r>
              <a:rPr lang="en-US" altLang="zh-CN" sz="2800" dirty="0" smtClean="0">
                <a:latin typeface="Arial" panose="020B0604020202020204" pitchFamily="34" charset="0"/>
              </a:rPr>
              <a:t>18</a:t>
            </a:r>
            <a:r>
              <a:rPr lang="zh-CN" altLang="en-US" sz="2800" dirty="0" smtClean="0">
                <a:latin typeface="Arial" panose="020B0604020202020204" pitchFamily="34" charset="0"/>
              </a:rPr>
              <a:t>万多个品规，耗材更多，一药多名、一品多名现象普遍存在；</a:t>
            </a:r>
            <a:endParaRPr lang="en-US" altLang="zh-CN" sz="2800" dirty="0" smtClean="0">
              <a:latin typeface="Arial" panose="020B0604020202020204" pitchFamily="34" charset="0"/>
            </a:endParaRPr>
          </a:p>
          <a:p>
            <a:pPr marL="457200" indent="-457200">
              <a:defRPr/>
            </a:pPr>
            <a:r>
              <a:rPr lang="en-US" altLang="zh-CN" sz="2800" dirty="0" smtClean="0">
                <a:solidFill>
                  <a:srgbClr val="00B050"/>
                </a:solidFill>
                <a:latin typeface="Arial" panose="020B0604020202020204" pitchFamily="34" charset="0"/>
              </a:rPr>
              <a:t>            </a:t>
            </a:r>
            <a:r>
              <a:rPr lang="zh-CN" altLang="en-US" sz="2800" dirty="0" smtClean="0">
                <a:solidFill>
                  <a:srgbClr val="00B050"/>
                </a:solidFill>
                <a:latin typeface="Arial" panose="020B0604020202020204" pitchFamily="34" charset="0"/>
              </a:rPr>
              <a:t>二是</a:t>
            </a:r>
            <a:r>
              <a:rPr lang="zh-CN" altLang="en-US" sz="2800" dirty="0" smtClean="0">
                <a:latin typeface="Arial" panose="020B0604020202020204" pitchFamily="34" charset="0"/>
              </a:rPr>
              <a:t>招标采购行政化、垄断化，招采分离，无法量价挂钩；</a:t>
            </a:r>
            <a:endParaRPr lang="en-US" altLang="zh-CN" sz="2800" dirty="0" smtClean="0">
              <a:latin typeface="Arial" panose="020B0604020202020204" pitchFamily="34" charset="0"/>
            </a:endParaRPr>
          </a:p>
          <a:p>
            <a:pPr marL="457200" indent="-457200">
              <a:defRPr/>
            </a:pPr>
            <a:r>
              <a:rPr lang="en-US" altLang="zh-CN" sz="2800" dirty="0" smtClean="0">
                <a:solidFill>
                  <a:srgbClr val="00B050"/>
                </a:solidFill>
                <a:latin typeface="Arial" panose="020B0604020202020204" pitchFamily="34" charset="0"/>
              </a:rPr>
              <a:t>            </a:t>
            </a:r>
            <a:r>
              <a:rPr lang="zh-CN" altLang="en-US" sz="2800" dirty="0" smtClean="0">
                <a:solidFill>
                  <a:srgbClr val="00B050"/>
                </a:solidFill>
                <a:latin typeface="Arial" panose="020B0604020202020204" pitchFamily="34" charset="0"/>
              </a:rPr>
              <a:t>三是</a:t>
            </a:r>
            <a:r>
              <a:rPr lang="zh-CN" altLang="en-US" sz="2800" dirty="0" smtClean="0">
                <a:latin typeface="Arial" panose="020B0604020202020204" pitchFamily="34" charset="0"/>
              </a:rPr>
              <a:t>流通环节比较混乱，药票分离，生产企业和经营企业出租证照、挂靠经营，存在过票、偷税等 违法违规行为；</a:t>
            </a:r>
            <a:endParaRPr lang="en-US" altLang="zh-CN" sz="2800" dirty="0" smtClean="0">
              <a:latin typeface="Arial" panose="020B0604020202020204" pitchFamily="34" charset="0"/>
            </a:endParaRPr>
          </a:p>
          <a:p>
            <a:pPr marL="457200" indent="-457200">
              <a:defRPr/>
            </a:pPr>
            <a:r>
              <a:rPr lang="en-US" altLang="zh-CN" sz="2800" dirty="0" smtClean="0">
                <a:solidFill>
                  <a:srgbClr val="00B050"/>
                </a:solidFill>
                <a:latin typeface="Arial" panose="020B0604020202020204" pitchFamily="34" charset="0"/>
              </a:rPr>
              <a:t>           </a:t>
            </a:r>
            <a:r>
              <a:rPr lang="zh-CN" altLang="en-US" sz="2800" dirty="0" smtClean="0">
                <a:solidFill>
                  <a:srgbClr val="00B050"/>
                </a:solidFill>
                <a:latin typeface="Arial" panose="020B0604020202020204" pitchFamily="34" charset="0"/>
              </a:rPr>
              <a:t>四是</a:t>
            </a:r>
            <a:r>
              <a:rPr lang="zh-CN" altLang="en-US" sz="2800" dirty="0" smtClean="0">
                <a:latin typeface="Arial" panose="020B0604020202020204" pitchFamily="34" charset="0"/>
              </a:rPr>
              <a:t>监管不力、致使出现法不责众。</a:t>
            </a:r>
          </a:p>
          <a:p>
            <a:pPr marL="457200" indent="-457200">
              <a:defRPr/>
            </a:pPr>
            <a:endParaRPr lang="zh-CN" altLang="en-US" dirty="0">
              <a:solidFill>
                <a:srgbClr val="FF0000"/>
              </a:solidFill>
            </a:endParaRPr>
          </a:p>
        </p:txBody>
      </p:sp>
      <p:sp>
        <p:nvSpPr>
          <p:cNvPr id="2" name="灯片编号占位符 1"/>
          <p:cNvSpPr>
            <a:spLocks noGrp="1"/>
          </p:cNvSpPr>
          <p:nvPr>
            <p:ph type="sldNum" sz="quarter" idx="10"/>
          </p:nvPr>
        </p:nvSpPr>
        <p:spPr/>
        <p:txBody>
          <a:bodyPr/>
          <a:lstStyle/>
          <a:p>
            <a:pPr>
              <a:defRPr/>
            </a:pPr>
            <a:fld id="{773FE235-A9B8-49AA-B91F-CA9B9A8A0F44}" type="slidenum">
              <a:rPr lang="zh-CN" altLang="en-US" smtClean="0"/>
              <a:pPr>
                <a:defRPr/>
              </a:pPr>
              <a:t>13</a:t>
            </a:fld>
            <a:endParaRPr lang="en-US" dirty="0"/>
          </a:p>
        </p:txBody>
      </p:sp>
    </p:spTree>
  </p:cSld>
  <p:clrMapOvr>
    <a:masterClrMapping/>
  </p:clrMapOvr>
  <p:transition spd="slow">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1116013" y="188913"/>
            <a:ext cx="7620000" cy="647700"/>
          </a:xfrm>
          <a:noFill/>
        </p:spPr>
        <p:txBody>
          <a:bodyPr/>
          <a:lstStyle/>
          <a:p>
            <a:pPr eaLnBrk="1" hangingPunct="1"/>
            <a:r>
              <a:rPr lang="en-US" altLang="zh-CN" sz="3200" b="1" dirty="0" smtClean="0"/>
              <a:t/>
            </a:r>
            <a:br>
              <a:rPr lang="en-US" altLang="zh-CN" sz="3200" b="1" dirty="0" smtClean="0"/>
            </a:br>
            <a:endParaRPr lang="en-US" altLang="zh-CN" sz="3200" dirty="0" smtClean="0"/>
          </a:p>
        </p:txBody>
      </p:sp>
      <p:grpSp>
        <p:nvGrpSpPr>
          <p:cNvPr id="2" name="Group 44"/>
          <p:cNvGrpSpPr/>
          <p:nvPr/>
        </p:nvGrpSpPr>
        <p:grpSpPr bwMode="auto">
          <a:xfrm>
            <a:off x="395288" y="1484313"/>
            <a:ext cx="8351837" cy="4572000"/>
            <a:chOff x="0" y="0"/>
            <a:chExt cx="5261" cy="2880"/>
          </a:xfrm>
        </p:grpSpPr>
        <p:sp>
          <p:nvSpPr>
            <p:cNvPr id="29701" name="Text Box 3"/>
            <p:cNvSpPr txBox="1">
              <a:spLocks noChangeArrowheads="1"/>
            </p:cNvSpPr>
            <p:nvPr/>
          </p:nvSpPr>
          <p:spPr bwMode="auto">
            <a:xfrm>
              <a:off x="377" y="606"/>
              <a:ext cx="4512" cy="288"/>
            </a:xfrm>
            <a:prstGeom prst="rect">
              <a:avLst/>
            </a:prstGeom>
            <a:noFill/>
            <a:ln w="9525">
              <a:noFill/>
              <a:miter lim="800000"/>
            </a:ln>
          </p:spPr>
          <p:txBody>
            <a:bodyPr>
              <a:spAutoFit/>
            </a:bodyPr>
            <a:lstStyle/>
            <a:p>
              <a:pPr eaLnBrk="0" latinLnBrk="0" hangingPunct="0"/>
              <a:r>
                <a:rPr lang="en-US" altLang="zh-CN" sz="2400" b="1" dirty="0">
                  <a:latin typeface="Times New Roman" panose="02020603050405020304" pitchFamily="18" charset="0"/>
                  <a:ea typeface="黑体" panose="02010609060101010101" pitchFamily="49" charset="-122"/>
                </a:rPr>
                <a:t>        </a:t>
              </a:r>
            </a:p>
          </p:txBody>
        </p:sp>
        <p:sp>
          <p:nvSpPr>
            <p:cNvPr id="29702" name="AutoShape 23"/>
            <p:cNvSpPr>
              <a:spLocks noChangeArrowheads="1"/>
            </p:cNvSpPr>
            <p:nvPr/>
          </p:nvSpPr>
          <p:spPr bwMode="auto">
            <a:xfrm>
              <a:off x="1867" y="989"/>
              <a:ext cx="963" cy="945"/>
            </a:xfrm>
            <a:prstGeom prst="octagon">
              <a:avLst>
                <a:gd name="adj" fmla="val 29287"/>
              </a:avLst>
            </a:prstGeom>
            <a:solidFill>
              <a:schemeClr val="bg1"/>
            </a:solidFill>
            <a:ln w="38100">
              <a:solidFill>
                <a:srgbClr val="808080"/>
              </a:solidFill>
              <a:miter lim="800000"/>
            </a:ln>
          </p:spPr>
          <p:txBody>
            <a:bodyPr wrap="none" anchor="ctr"/>
            <a:lstStyle/>
            <a:p>
              <a:pPr algn="ctr" eaLnBrk="0" latinLnBrk="0" hangingPunct="0"/>
              <a:r>
                <a:rPr lang="zh-CN" altLang="en-US" sz="2800" b="1">
                  <a:solidFill>
                    <a:srgbClr val="000000"/>
                  </a:solidFill>
                  <a:latin typeface="Calibri" panose="020F0502020204030204" pitchFamily="34" charset="0"/>
                  <a:ea typeface="黑体" panose="02010609060101010101" pitchFamily="49" charset="-122"/>
                </a:rPr>
                <a:t>人民群众</a:t>
              </a:r>
            </a:p>
            <a:p>
              <a:pPr algn="ctr" eaLnBrk="0" latinLnBrk="0" hangingPunct="0"/>
              <a:r>
                <a:rPr lang="zh-CN" altLang="en-US" sz="2800" b="1">
                  <a:solidFill>
                    <a:srgbClr val="000000"/>
                  </a:solidFill>
                  <a:latin typeface="Calibri" panose="020F0502020204030204" pitchFamily="34" charset="0"/>
                  <a:ea typeface="黑体" panose="02010609060101010101" pitchFamily="49" charset="-122"/>
                </a:rPr>
                <a:t>利益</a:t>
              </a:r>
            </a:p>
          </p:txBody>
        </p:sp>
        <p:sp>
          <p:nvSpPr>
            <p:cNvPr id="29703" name="AutoShape 69"/>
            <p:cNvSpPr>
              <a:spLocks noChangeArrowheads="1"/>
            </p:cNvSpPr>
            <p:nvPr/>
          </p:nvSpPr>
          <p:spPr bwMode="auto">
            <a:xfrm flipH="1">
              <a:off x="2919" y="1204"/>
              <a:ext cx="393" cy="472"/>
            </a:xfrm>
            <a:prstGeom prst="rightArrow">
              <a:avLst>
                <a:gd name="adj1" fmla="val 70389"/>
                <a:gd name="adj2" fmla="val 64583"/>
              </a:avLst>
            </a:prstGeom>
            <a:solidFill>
              <a:srgbClr val="B2B2B2">
                <a:alpha val="70195"/>
              </a:srgbClr>
            </a:solidFill>
            <a:ln w="38100">
              <a:solidFill>
                <a:srgbClr val="808080"/>
              </a:solidFill>
              <a:bevel/>
            </a:ln>
          </p:spPr>
          <p:txBody>
            <a:bodyPr anchor="ctr"/>
            <a:lstStyle/>
            <a:p>
              <a:pPr marL="342900" indent="-342900" algn="ctr" latinLnBrk="0"/>
              <a:endParaRPr lang="zh-CN" altLang="en-US">
                <a:solidFill>
                  <a:srgbClr val="FFFFFF"/>
                </a:solidFill>
                <a:latin typeface="Calibri" panose="020F0502020204030204" pitchFamily="34" charset="0"/>
                <a:ea typeface="宋体" panose="02010600030101010101" pitchFamily="2" charset="-122"/>
              </a:endParaRPr>
            </a:p>
          </p:txBody>
        </p:sp>
        <p:sp>
          <p:nvSpPr>
            <p:cNvPr id="29704" name="AutoShape 69"/>
            <p:cNvSpPr>
              <a:spLocks noChangeArrowheads="1"/>
            </p:cNvSpPr>
            <p:nvPr/>
          </p:nvSpPr>
          <p:spPr bwMode="auto">
            <a:xfrm rot="2700000" flipH="1">
              <a:off x="2657" y="1844"/>
              <a:ext cx="472" cy="393"/>
            </a:xfrm>
            <a:prstGeom prst="rightArrow">
              <a:avLst>
                <a:gd name="adj1" fmla="val 70389"/>
                <a:gd name="adj2" fmla="val 77566"/>
              </a:avLst>
            </a:prstGeom>
            <a:solidFill>
              <a:srgbClr val="B2B2B2">
                <a:alpha val="70195"/>
              </a:srgbClr>
            </a:solidFill>
            <a:ln w="38100">
              <a:solidFill>
                <a:srgbClr val="808080"/>
              </a:solidFill>
              <a:bevel/>
            </a:ln>
          </p:spPr>
          <p:txBody>
            <a:bodyPr anchor="ctr"/>
            <a:lstStyle/>
            <a:p>
              <a:pPr marL="342900" indent="-342900" algn="ctr" latinLnBrk="0"/>
              <a:endParaRPr lang="zh-CN" altLang="en-US">
                <a:solidFill>
                  <a:srgbClr val="FFFFFF"/>
                </a:solidFill>
                <a:latin typeface="Calibri" panose="020F0502020204030204" pitchFamily="34" charset="0"/>
                <a:ea typeface="宋体" panose="02010600030101010101" pitchFamily="2" charset="-122"/>
              </a:endParaRPr>
            </a:p>
          </p:txBody>
        </p:sp>
        <p:sp>
          <p:nvSpPr>
            <p:cNvPr id="29705" name="AutoShape 69"/>
            <p:cNvSpPr>
              <a:spLocks noChangeArrowheads="1"/>
            </p:cNvSpPr>
            <p:nvPr/>
          </p:nvSpPr>
          <p:spPr bwMode="auto">
            <a:xfrm rot="18900000" flipH="1">
              <a:off x="2703" y="662"/>
              <a:ext cx="386" cy="480"/>
            </a:xfrm>
            <a:prstGeom prst="rightArrow">
              <a:avLst>
                <a:gd name="adj1" fmla="val 70389"/>
                <a:gd name="adj2" fmla="val 64583"/>
              </a:avLst>
            </a:prstGeom>
            <a:solidFill>
              <a:srgbClr val="B2B2B2">
                <a:alpha val="70195"/>
              </a:srgbClr>
            </a:solidFill>
            <a:ln w="38100">
              <a:solidFill>
                <a:srgbClr val="808080"/>
              </a:solidFill>
              <a:bevel/>
            </a:ln>
          </p:spPr>
          <p:txBody>
            <a:bodyPr vert="eaVert" anchor="ctr"/>
            <a:lstStyle/>
            <a:p>
              <a:pPr marL="342900" indent="-342900" algn="ctr" latinLnBrk="0"/>
              <a:endParaRPr lang="zh-CN" altLang="en-US">
                <a:solidFill>
                  <a:srgbClr val="FFFFFF"/>
                </a:solidFill>
                <a:latin typeface="Calibri" panose="020F0502020204030204" pitchFamily="34" charset="0"/>
                <a:ea typeface="宋体" panose="02010600030101010101" pitchFamily="2" charset="-122"/>
              </a:endParaRPr>
            </a:p>
          </p:txBody>
        </p:sp>
        <p:sp>
          <p:nvSpPr>
            <p:cNvPr id="29706" name="AutoShape 69"/>
            <p:cNvSpPr>
              <a:spLocks noChangeArrowheads="1"/>
            </p:cNvSpPr>
            <p:nvPr/>
          </p:nvSpPr>
          <p:spPr bwMode="auto">
            <a:xfrm rot="16200000" flipH="1">
              <a:off x="2133" y="445"/>
              <a:ext cx="386" cy="481"/>
            </a:xfrm>
            <a:prstGeom prst="rightArrow">
              <a:avLst>
                <a:gd name="adj1" fmla="val 70389"/>
                <a:gd name="adj2" fmla="val 64583"/>
              </a:avLst>
            </a:prstGeom>
            <a:solidFill>
              <a:srgbClr val="B2B2B2">
                <a:alpha val="70195"/>
              </a:srgbClr>
            </a:solidFill>
            <a:ln w="38100">
              <a:solidFill>
                <a:srgbClr val="808080"/>
              </a:solidFill>
              <a:bevel/>
            </a:ln>
          </p:spPr>
          <p:txBody>
            <a:bodyPr vert="eaVert" anchor="ctr"/>
            <a:lstStyle/>
            <a:p>
              <a:pPr marL="342900" indent="-342900" algn="ctr" latinLnBrk="0"/>
              <a:endParaRPr lang="zh-CN" altLang="en-US">
                <a:solidFill>
                  <a:srgbClr val="FFFFFF"/>
                </a:solidFill>
                <a:latin typeface="Calibri" panose="020F0502020204030204" pitchFamily="34" charset="0"/>
                <a:ea typeface="宋体" panose="02010600030101010101" pitchFamily="2" charset="-122"/>
              </a:endParaRPr>
            </a:p>
          </p:txBody>
        </p:sp>
        <p:sp>
          <p:nvSpPr>
            <p:cNvPr id="29707" name="AutoShape 69"/>
            <p:cNvSpPr>
              <a:spLocks noChangeArrowheads="1"/>
            </p:cNvSpPr>
            <p:nvPr/>
          </p:nvSpPr>
          <p:spPr bwMode="auto">
            <a:xfrm rot="13500000" flipH="1">
              <a:off x="1606" y="688"/>
              <a:ext cx="393" cy="472"/>
            </a:xfrm>
            <a:prstGeom prst="rightArrow">
              <a:avLst>
                <a:gd name="adj1" fmla="val 70389"/>
                <a:gd name="adj2" fmla="val 64583"/>
              </a:avLst>
            </a:prstGeom>
            <a:solidFill>
              <a:srgbClr val="B2B2B2">
                <a:alpha val="70195"/>
              </a:srgbClr>
            </a:solidFill>
            <a:ln w="38100">
              <a:solidFill>
                <a:srgbClr val="808080"/>
              </a:solidFill>
              <a:bevel/>
            </a:ln>
          </p:spPr>
          <p:txBody>
            <a:bodyPr rot="10800000" anchor="ctr"/>
            <a:lstStyle/>
            <a:p>
              <a:pPr marL="342900" indent="-342900" algn="ctr" latinLnBrk="0"/>
              <a:endParaRPr lang="zh-CN" altLang="en-US">
                <a:solidFill>
                  <a:srgbClr val="FFFFFF"/>
                </a:solidFill>
                <a:latin typeface="Calibri" panose="020F0502020204030204" pitchFamily="34" charset="0"/>
                <a:ea typeface="宋体" panose="02010600030101010101" pitchFamily="2" charset="-122"/>
              </a:endParaRPr>
            </a:p>
          </p:txBody>
        </p:sp>
        <p:sp>
          <p:nvSpPr>
            <p:cNvPr id="29708" name="AutoShape 69"/>
            <p:cNvSpPr>
              <a:spLocks noChangeArrowheads="1"/>
            </p:cNvSpPr>
            <p:nvPr/>
          </p:nvSpPr>
          <p:spPr bwMode="auto">
            <a:xfrm rot="10800000" flipH="1">
              <a:off x="1388" y="1247"/>
              <a:ext cx="393" cy="472"/>
            </a:xfrm>
            <a:prstGeom prst="rightArrow">
              <a:avLst>
                <a:gd name="adj1" fmla="val 70389"/>
                <a:gd name="adj2" fmla="val 64583"/>
              </a:avLst>
            </a:prstGeom>
            <a:solidFill>
              <a:srgbClr val="B2B2B2">
                <a:alpha val="70195"/>
              </a:srgbClr>
            </a:solidFill>
            <a:ln w="38100">
              <a:solidFill>
                <a:srgbClr val="808080"/>
              </a:solidFill>
              <a:bevel/>
            </a:ln>
          </p:spPr>
          <p:txBody>
            <a:bodyPr rot="10800000" anchor="ctr"/>
            <a:lstStyle/>
            <a:p>
              <a:pPr marL="342900" indent="-342900" algn="ctr" latinLnBrk="0"/>
              <a:endParaRPr lang="zh-CN" altLang="en-US">
                <a:solidFill>
                  <a:srgbClr val="FFFFFF"/>
                </a:solidFill>
                <a:latin typeface="Calibri" panose="020F0502020204030204" pitchFamily="34" charset="0"/>
                <a:ea typeface="宋体" panose="02010600030101010101" pitchFamily="2" charset="-122"/>
              </a:endParaRPr>
            </a:p>
          </p:txBody>
        </p:sp>
        <p:sp>
          <p:nvSpPr>
            <p:cNvPr id="29709" name="AutoShape 69"/>
            <p:cNvSpPr>
              <a:spLocks noChangeArrowheads="1"/>
            </p:cNvSpPr>
            <p:nvPr/>
          </p:nvSpPr>
          <p:spPr bwMode="auto">
            <a:xfrm rot="8100000" flipH="1">
              <a:off x="1537" y="1805"/>
              <a:ext cx="481" cy="386"/>
            </a:xfrm>
            <a:prstGeom prst="rightArrow">
              <a:avLst>
                <a:gd name="adj1" fmla="val 70389"/>
                <a:gd name="adj2" fmla="val 80478"/>
              </a:avLst>
            </a:prstGeom>
            <a:solidFill>
              <a:srgbClr val="B2B2B2">
                <a:alpha val="70195"/>
              </a:srgbClr>
            </a:solidFill>
            <a:ln w="38100">
              <a:solidFill>
                <a:srgbClr val="808080"/>
              </a:solidFill>
              <a:bevel/>
            </a:ln>
          </p:spPr>
          <p:txBody>
            <a:bodyPr rot="10800000" vert="eaVert" anchor="ctr"/>
            <a:lstStyle/>
            <a:p>
              <a:pPr marL="342900" indent="-342900" algn="ctr" latinLnBrk="0"/>
              <a:endParaRPr lang="zh-CN" altLang="en-US">
                <a:solidFill>
                  <a:srgbClr val="FFFFFF"/>
                </a:solidFill>
                <a:latin typeface="Calibri" panose="020F0502020204030204" pitchFamily="34" charset="0"/>
                <a:ea typeface="宋体" panose="02010600030101010101" pitchFamily="2" charset="-122"/>
              </a:endParaRPr>
            </a:p>
          </p:txBody>
        </p:sp>
        <p:sp>
          <p:nvSpPr>
            <p:cNvPr id="29710" name="AutoShape 69"/>
            <p:cNvSpPr>
              <a:spLocks noChangeArrowheads="1"/>
            </p:cNvSpPr>
            <p:nvPr/>
          </p:nvSpPr>
          <p:spPr bwMode="auto">
            <a:xfrm rot="5400000" flipH="1">
              <a:off x="2133" y="1972"/>
              <a:ext cx="386" cy="481"/>
            </a:xfrm>
            <a:prstGeom prst="rightArrow">
              <a:avLst>
                <a:gd name="adj1" fmla="val 70389"/>
                <a:gd name="adj2" fmla="val 64583"/>
              </a:avLst>
            </a:prstGeom>
            <a:solidFill>
              <a:srgbClr val="B2B2B2">
                <a:alpha val="70195"/>
              </a:srgbClr>
            </a:solidFill>
            <a:ln w="38100">
              <a:solidFill>
                <a:srgbClr val="808080"/>
              </a:solidFill>
              <a:bevel/>
            </a:ln>
          </p:spPr>
          <p:txBody>
            <a:bodyPr rot="10800000" vert="eaVert" anchor="ctr"/>
            <a:lstStyle/>
            <a:p>
              <a:pPr marL="342900" indent="-342900" algn="ctr" latinLnBrk="0"/>
              <a:endParaRPr lang="zh-CN" altLang="en-US">
                <a:solidFill>
                  <a:srgbClr val="FFFFFF"/>
                </a:solidFill>
                <a:latin typeface="Calibri" panose="020F0502020204030204" pitchFamily="34" charset="0"/>
                <a:ea typeface="宋体" panose="02010600030101010101" pitchFamily="2" charset="-122"/>
              </a:endParaRPr>
            </a:p>
          </p:txBody>
        </p:sp>
        <p:sp>
          <p:nvSpPr>
            <p:cNvPr id="29711" name="圆角矩形 30"/>
            <p:cNvSpPr>
              <a:spLocks noChangeArrowheads="1"/>
            </p:cNvSpPr>
            <p:nvPr/>
          </p:nvSpPr>
          <p:spPr bwMode="auto">
            <a:xfrm>
              <a:off x="1678" y="2493"/>
              <a:ext cx="1315" cy="387"/>
            </a:xfrm>
            <a:prstGeom prst="roundRect">
              <a:avLst>
                <a:gd name="adj" fmla="val 3278"/>
              </a:avLst>
            </a:prstGeom>
            <a:solidFill>
              <a:schemeClr val="accent2"/>
            </a:solidFill>
            <a:ln w="25400">
              <a:solidFill>
                <a:schemeClr val="bg1"/>
              </a:solidFill>
              <a:round/>
            </a:ln>
          </p:spPr>
          <p:txBody>
            <a:bodyPr wrap="none" anchor="ctr"/>
            <a:lstStyle/>
            <a:p>
              <a:pPr marL="342900" indent="-342900" algn="ctr" eaLnBrk="0" latinLnBrk="0" hangingPunct="0"/>
              <a:r>
                <a:rPr lang="zh-CN" altLang="en-US" sz="2400" b="1">
                  <a:solidFill>
                    <a:schemeClr val="bg1"/>
                  </a:solidFill>
                  <a:latin typeface="Calibri" panose="020F0502020204030204" pitchFamily="34" charset="0"/>
                  <a:ea typeface="黑体" panose="02010609060101010101" pitchFamily="49" charset="-122"/>
                </a:rPr>
                <a:t>政府利益</a:t>
              </a:r>
            </a:p>
          </p:txBody>
        </p:sp>
        <p:sp>
          <p:nvSpPr>
            <p:cNvPr id="29712" name="圆角矩形 30"/>
            <p:cNvSpPr>
              <a:spLocks noChangeArrowheads="1"/>
            </p:cNvSpPr>
            <p:nvPr/>
          </p:nvSpPr>
          <p:spPr bwMode="auto">
            <a:xfrm>
              <a:off x="90" y="1289"/>
              <a:ext cx="1211" cy="387"/>
            </a:xfrm>
            <a:prstGeom prst="roundRect">
              <a:avLst>
                <a:gd name="adj" fmla="val 3278"/>
              </a:avLst>
            </a:prstGeom>
            <a:solidFill>
              <a:schemeClr val="accent2"/>
            </a:solidFill>
            <a:ln w="25400">
              <a:solidFill>
                <a:schemeClr val="bg1"/>
              </a:solidFill>
              <a:round/>
            </a:ln>
          </p:spPr>
          <p:txBody>
            <a:bodyPr wrap="none" anchor="ctr"/>
            <a:lstStyle/>
            <a:p>
              <a:pPr marL="342900" indent="-342900" algn="ctr" eaLnBrk="0" latinLnBrk="0" hangingPunct="0"/>
              <a:r>
                <a:rPr lang="zh-CN" altLang="en-US" sz="2400" b="1">
                  <a:solidFill>
                    <a:schemeClr val="bg1"/>
                  </a:solidFill>
                  <a:latin typeface="Calibri" panose="020F0502020204030204" pitchFamily="34" charset="0"/>
                  <a:ea typeface="黑体" panose="02010609060101010101" pitchFamily="49" charset="-122"/>
                </a:rPr>
                <a:t>医生利益</a:t>
              </a:r>
            </a:p>
          </p:txBody>
        </p:sp>
        <p:sp>
          <p:nvSpPr>
            <p:cNvPr id="29713" name="圆角矩形 30"/>
            <p:cNvSpPr>
              <a:spLocks noChangeArrowheads="1"/>
            </p:cNvSpPr>
            <p:nvPr/>
          </p:nvSpPr>
          <p:spPr bwMode="auto">
            <a:xfrm>
              <a:off x="408" y="2192"/>
              <a:ext cx="1199" cy="387"/>
            </a:xfrm>
            <a:prstGeom prst="roundRect">
              <a:avLst>
                <a:gd name="adj" fmla="val 3278"/>
              </a:avLst>
            </a:prstGeom>
            <a:solidFill>
              <a:schemeClr val="accent2"/>
            </a:solidFill>
            <a:ln w="25400">
              <a:solidFill>
                <a:schemeClr val="bg1"/>
              </a:solidFill>
              <a:round/>
            </a:ln>
          </p:spPr>
          <p:txBody>
            <a:bodyPr wrap="none" anchor="ctr"/>
            <a:lstStyle/>
            <a:p>
              <a:pPr marL="342900" indent="-342900" algn="ctr" eaLnBrk="0" latinLnBrk="0" hangingPunct="0"/>
              <a:r>
                <a:rPr lang="zh-CN" altLang="en-US" sz="2400" b="1">
                  <a:solidFill>
                    <a:schemeClr val="bg1"/>
                  </a:solidFill>
                  <a:latin typeface="Calibri" panose="020F0502020204030204" pitchFamily="34" charset="0"/>
                  <a:ea typeface="黑体" panose="02010609060101010101" pitchFamily="49" charset="-122"/>
                </a:rPr>
                <a:t>医院利益</a:t>
              </a:r>
            </a:p>
          </p:txBody>
        </p:sp>
        <p:sp>
          <p:nvSpPr>
            <p:cNvPr id="29714" name="圆角矩形 30"/>
            <p:cNvSpPr>
              <a:spLocks noChangeArrowheads="1"/>
            </p:cNvSpPr>
            <p:nvPr/>
          </p:nvSpPr>
          <p:spPr bwMode="auto">
            <a:xfrm>
              <a:off x="1587" y="0"/>
              <a:ext cx="1542" cy="387"/>
            </a:xfrm>
            <a:prstGeom prst="roundRect">
              <a:avLst>
                <a:gd name="adj" fmla="val 3278"/>
              </a:avLst>
            </a:prstGeom>
            <a:solidFill>
              <a:schemeClr val="accent2"/>
            </a:solidFill>
            <a:ln w="25400">
              <a:solidFill>
                <a:schemeClr val="bg1"/>
              </a:solidFill>
              <a:round/>
            </a:ln>
          </p:spPr>
          <p:txBody>
            <a:bodyPr wrap="none" anchor="ctr"/>
            <a:lstStyle/>
            <a:p>
              <a:pPr marL="342900" indent="-342900" algn="ctr" eaLnBrk="0" latinLnBrk="0" hangingPunct="0"/>
              <a:r>
                <a:rPr lang="zh-CN" altLang="en-US" sz="2400" b="1" dirty="0" smtClean="0">
                  <a:solidFill>
                    <a:schemeClr val="bg1"/>
                  </a:solidFill>
                  <a:latin typeface="Calibri" panose="020F0502020204030204" pitchFamily="34" charset="0"/>
                  <a:ea typeface="黑体" panose="02010609060101010101" pitchFamily="49" charset="-122"/>
                </a:rPr>
                <a:t>流通企业</a:t>
              </a:r>
              <a:r>
                <a:rPr lang="zh-CN" altLang="en-US" sz="2400" b="1" dirty="0">
                  <a:solidFill>
                    <a:schemeClr val="bg1"/>
                  </a:solidFill>
                  <a:latin typeface="Calibri" panose="020F0502020204030204" pitchFamily="34" charset="0"/>
                  <a:ea typeface="黑体" panose="02010609060101010101" pitchFamily="49" charset="-122"/>
                </a:rPr>
                <a:t>利益</a:t>
              </a:r>
            </a:p>
          </p:txBody>
        </p:sp>
        <p:sp>
          <p:nvSpPr>
            <p:cNvPr id="29715" name="圆角矩形 30"/>
            <p:cNvSpPr>
              <a:spLocks noChangeArrowheads="1"/>
            </p:cNvSpPr>
            <p:nvPr/>
          </p:nvSpPr>
          <p:spPr bwMode="auto">
            <a:xfrm>
              <a:off x="3090" y="2191"/>
              <a:ext cx="1899" cy="388"/>
            </a:xfrm>
            <a:prstGeom prst="roundRect">
              <a:avLst>
                <a:gd name="adj" fmla="val 3278"/>
              </a:avLst>
            </a:prstGeom>
            <a:solidFill>
              <a:schemeClr val="accent2"/>
            </a:solidFill>
            <a:ln w="25400">
              <a:solidFill>
                <a:schemeClr val="bg1"/>
              </a:solidFill>
              <a:round/>
            </a:ln>
          </p:spPr>
          <p:txBody>
            <a:bodyPr wrap="none" anchor="ctr"/>
            <a:lstStyle/>
            <a:p>
              <a:pPr marL="342900" indent="-342900" algn="ctr" eaLnBrk="0" latinLnBrk="0" hangingPunct="0"/>
              <a:r>
                <a:rPr lang="zh-CN" altLang="en-US" sz="2400" b="1">
                  <a:solidFill>
                    <a:schemeClr val="bg1"/>
                  </a:solidFill>
                  <a:latin typeface="Calibri" panose="020F0502020204030204" pitchFamily="34" charset="0"/>
                  <a:ea typeface="黑体" panose="02010609060101010101" pitchFamily="49" charset="-122"/>
                </a:rPr>
                <a:t>其他</a:t>
              </a:r>
            </a:p>
          </p:txBody>
        </p:sp>
        <p:sp>
          <p:nvSpPr>
            <p:cNvPr id="29716" name="圆角矩形 30"/>
            <p:cNvSpPr>
              <a:spLocks noChangeArrowheads="1"/>
            </p:cNvSpPr>
            <p:nvPr/>
          </p:nvSpPr>
          <p:spPr bwMode="auto">
            <a:xfrm>
              <a:off x="3399" y="1247"/>
              <a:ext cx="1862" cy="387"/>
            </a:xfrm>
            <a:prstGeom prst="roundRect">
              <a:avLst>
                <a:gd name="adj" fmla="val 3278"/>
              </a:avLst>
            </a:prstGeom>
            <a:solidFill>
              <a:schemeClr val="accent2"/>
            </a:solidFill>
            <a:ln w="25400">
              <a:solidFill>
                <a:schemeClr val="bg1"/>
              </a:solidFill>
              <a:round/>
            </a:ln>
          </p:spPr>
          <p:txBody>
            <a:bodyPr wrap="none" anchor="ctr"/>
            <a:lstStyle/>
            <a:p>
              <a:pPr marL="342900" indent="-342900" algn="ctr" eaLnBrk="0" latinLnBrk="0" hangingPunct="0"/>
              <a:r>
                <a:rPr lang="zh-CN" altLang="en-US" sz="2400" b="1" dirty="0" smtClean="0">
                  <a:solidFill>
                    <a:schemeClr val="bg1"/>
                  </a:solidFill>
                  <a:latin typeface="Calibri" panose="020F0502020204030204" pitchFamily="34" charset="0"/>
                  <a:ea typeface="黑体" panose="02010609060101010101" pitchFamily="49" charset="-122"/>
                </a:rPr>
                <a:t>代理商利益</a:t>
              </a:r>
              <a:endParaRPr lang="zh-CN" altLang="en-US" sz="2400" b="1" dirty="0">
                <a:solidFill>
                  <a:schemeClr val="bg1"/>
                </a:solidFill>
                <a:latin typeface="Calibri" panose="020F0502020204030204" pitchFamily="34" charset="0"/>
                <a:ea typeface="黑体" panose="02010609060101010101" pitchFamily="49" charset="-122"/>
              </a:endParaRPr>
            </a:p>
          </p:txBody>
        </p:sp>
        <p:sp>
          <p:nvSpPr>
            <p:cNvPr id="29717" name="圆角矩形 30"/>
            <p:cNvSpPr>
              <a:spLocks noChangeArrowheads="1"/>
            </p:cNvSpPr>
            <p:nvPr/>
          </p:nvSpPr>
          <p:spPr bwMode="auto">
            <a:xfrm>
              <a:off x="0" y="473"/>
              <a:ext cx="1562" cy="387"/>
            </a:xfrm>
            <a:prstGeom prst="roundRect">
              <a:avLst>
                <a:gd name="adj" fmla="val 3278"/>
              </a:avLst>
            </a:prstGeom>
            <a:solidFill>
              <a:schemeClr val="accent2"/>
            </a:solidFill>
            <a:ln w="25400">
              <a:solidFill>
                <a:schemeClr val="bg1"/>
              </a:solidFill>
              <a:round/>
            </a:ln>
          </p:spPr>
          <p:txBody>
            <a:bodyPr wrap="none" anchor="ctr"/>
            <a:lstStyle/>
            <a:p>
              <a:pPr marL="342900" indent="-342900" algn="ctr" eaLnBrk="0" latinLnBrk="0" hangingPunct="0"/>
              <a:r>
                <a:rPr lang="zh-CN" altLang="en-US" sz="2400" b="1">
                  <a:solidFill>
                    <a:schemeClr val="bg1"/>
                  </a:solidFill>
                  <a:latin typeface="Calibri" panose="020F0502020204030204" pitchFamily="34" charset="0"/>
                  <a:ea typeface="黑体" panose="02010609060101010101" pitchFamily="49" charset="-122"/>
                </a:rPr>
                <a:t>部门利益</a:t>
              </a:r>
            </a:p>
          </p:txBody>
        </p:sp>
        <p:sp>
          <p:nvSpPr>
            <p:cNvPr id="29718" name="圆角矩形 30"/>
            <p:cNvSpPr>
              <a:spLocks noChangeArrowheads="1"/>
            </p:cNvSpPr>
            <p:nvPr/>
          </p:nvSpPr>
          <p:spPr bwMode="auto">
            <a:xfrm>
              <a:off x="3181" y="344"/>
              <a:ext cx="1989" cy="559"/>
            </a:xfrm>
            <a:prstGeom prst="roundRect">
              <a:avLst>
                <a:gd name="adj" fmla="val 3278"/>
              </a:avLst>
            </a:prstGeom>
            <a:solidFill>
              <a:schemeClr val="accent2"/>
            </a:solidFill>
            <a:ln w="25400">
              <a:solidFill>
                <a:schemeClr val="bg1"/>
              </a:solidFill>
              <a:round/>
            </a:ln>
          </p:spPr>
          <p:txBody>
            <a:bodyPr wrap="none" anchor="ctr"/>
            <a:lstStyle/>
            <a:p>
              <a:pPr marL="342900" indent="-342900" algn="ctr" eaLnBrk="0" latinLnBrk="0" hangingPunct="0"/>
              <a:r>
                <a:rPr lang="zh-CN" altLang="en-US" sz="2400" b="1" dirty="0">
                  <a:solidFill>
                    <a:schemeClr val="bg1"/>
                  </a:solidFill>
                  <a:latin typeface="Calibri" panose="020F0502020204030204" pitchFamily="34" charset="0"/>
                  <a:ea typeface="黑体" panose="02010609060101010101" pitchFamily="49" charset="-122"/>
                </a:rPr>
                <a:t>医药器材、耗材</a:t>
              </a:r>
            </a:p>
            <a:p>
              <a:pPr marL="342900" indent="-342900" algn="ctr" eaLnBrk="0" latinLnBrk="0" hangingPunct="0"/>
              <a:r>
                <a:rPr lang="zh-CN" altLang="en-US" sz="2400" b="1" dirty="0" smtClean="0">
                  <a:solidFill>
                    <a:schemeClr val="bg1"/>
                  </a:solidFill>
                  <a:latin typeface="Calibri" panose="020F0502020204030204" pitchFamily="34" charset="0"/>
                  <a:ea typeface="黑体" panose="02010609060101010101" pitchFamily="49" charset="-122"/>
                </a:rPr>
                <a:t>生产企业</a:t>
              </a:r>
              <a:r>
                <a:rPr lang="zh-CN" altLang="en-US" sz="2400" b="1" dirty="0">
                  <a:solidFill>
                    <a:schemeClr val="bg1"/>
                  </a:solidFill>
                  <a:latin typeface="Calibri" panose="020F0502020204030204" pitchFamily="34" charset="0"/>
                  <a:ea typeface="黑体" panose="02010609060101010101" pitchFamily="49" charset="-122"/>
                </a:rPr>
                <a:t>利益</a:t>
              </a:r>
            </a:p>
          </p:txBody>
        </p:sp>
      </p:grpSp>
      <p:sp>
        <p:nvSpPr>
          <p:cNvPr id="29700" name="Text Box 7"/>
          <p:cNvSpPr txBox="1">
            <a:spLocks noChangeArrowheads="1"/>
          </p:cNvSpPr>
          <p:nvPr/>
        </p:nvSpPr>
        <p:spPr bwMode="auto">
          <a:xfrm>
            <a:off x="35243" y="908368"/>
            <a:ext cx="5114925" cy="579120"/>
          </a:xfrm>
          <a:prstGeom prst="rect">
            <a:avLst/>
          </a:prstGeom>
          <a:noFill/>
          <a:ln w="9525">
            <a:noFill/>
            <a:miter lim="800000"/>
          </a:ln>
        </p:spPr>
        <p:txBody>
          <a:bodyPr>
            <a:spAutoFit/>
          </a:bodyPr>
          <a:lstStyle/>
          <a:p>
            <a:pPr algn="ctr"/>
            <a:r>
              <a:rPr lang="zh-CN" altLang="en-US" sz="3200" b="1" dirty="0" smtClean="0">
                <a:solidFill>
                  <a:srgbClr val="FF0000"/>
                </a:solidFill>
                <a:latin typeface="Times New Roman" panose="02020603050405020304" pitchFamily="18" charset="0"/>
                <a:ea typeface="宋体" panose="02010600030101010101" pitchFamily="2" charset="-122"/>
              </a:rPr>
              <a:t>利益</a:t>
            </a:r>
            <a:r>
              <a:rPr lang="zh-CN" altLang="en-US" sz="3200" b="1" dirty="0">
                <a:solidFill>
                  <a:srgbClr val="FF0000"/>
                </a:solidFill>
                <a:latin typeface="Times New Roman" panose="02020603050405020304" pitchFamily="18" charset="0"/>
                <a:ea typeface="宋体" panose="02010600030101010101" pitchFamily="2" charset="-122"/>
              </a:rPr>
              <a:t>相关方分析：</a:t>
            </a:r>
          </a:p>
        </p:txBody>
      </p:sp>
    </p:spTree>
  </p:cSld>
  <p:clrMapOvr>
    <a:masterClrMapping/>
  </p:clrMapOvr>
  <p:transition spd="slow">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灯片编号占位符 4"/>
          <p:cNvSpPr>
            <a:spLocks noGrp="1"/>
          </p:cNvSpPr>
          <p:nvPr>
            <p:ph type="sldNum" sz="quarter" idx="10"/>
          </p:nvPr>
        </p:nvSpPr>
        <p:spPr>
          <a:noFill/>
        </p:spPr>
        <p:txBody>
          <a:bodyPr/>
          <a:lstStyle/>
          <a:p>
            <a:fld id="{F780C861-4752-445D-A673-F7827D83AAEA}" type="slidenum">
              <a:rPr lang="zh-CN" altLang="en-US" smtClean="0"/>
              <a:pPr/>
              <a:t>15</a:t>
            </a:fld>
            <a:endParaRPr lang="en-US" altLang="zh-CN" dirty="0" smtClean="0"/>
          </a:p>
        </p:txBody>
      </p:sp>
      <p:sp>
        <p:nvSpPr>
          <p:cNvPr id="7" name="标题 2"/>
          <p:cNvSpPr txBox="1"/>
          <p:nvPr/>
        </p:nvSpPr>
        <p:spPr>
          <a:xfrm>
            <a:off x="3428992" y="214290"/>
            <a:ext cx="4500594" cy="1162050"/>
          </a:xfrm>
          <a:prstGeom prst="rect">
            <a:avLst/>
          </a:prstGeom>
        </p:spPr>
        <p:txBody>
          <a:bodyPr/>
          <a:lstStyle/>
          <a:p>
            <a:pPr marL="0" marR="0" lvl="0" indent="0" algn="l" defTabSz="914400" rtl="0" eaLnBrk="0" fontAlgn="base" latinLnBrk="0" hangingPunct="0">
              <a:spcBef>
                <a:spcPct val="0"/>
              </a:spcBef>
              <a:spcAft>
                <a:spcPct val="0"/>
              </a:spcAft>
              <a:buClrTx/>
              <a:buSzTx/>
              <a:buFontTx/>
              <a:buNone/>
              <a:defRPr/>
            </a:pPr>
            <a:r>
              <a:rPr kumimoji="0" lang="zh-CN" altLang="en-US" sz="5400" b="1" i="0" u="none" strike="noStrike" kern="0" cap="none" spc="0" normalizeH="0" baseline="0" noProof="0" dirty="0" smtClean="0">
                <a:ln>
                  <a:noFill/>
                </a:ln>
                <a:solidFill>
                  <a:srgbClr val="FF0000"/>
                </a:solidFill>
                <a:effectLst/>
                <a:uLnTx/>
                <a:uFillTx/>
                <a:latin typeface="+mj-lt"/>
                <a:ea typeface="+mj-ea"/>
                <a:cs typeface="+mj-cs"/>
              </a:rPr>
              <a:t>改革重点：</a:t>
            </a:r>
            <a:endParaRPr kumimoji="0" lang="zh-CN" altLang="en-US" sz="5400" b="1" i="0" u="none" strike="noStrike" kern="0" cap="none" spc="0" normalizeH="0" baseline="0" noProof="0" dirty="0">
              <a:ln>
                <a:noFill/>
              </a:ln>
              <a:solidFill>
                <a:srgbClr val="FF0000"/>
              </a:solidFill>
              <a:effectLst/>
              <a:uLnTx/>
              <a:uFillTx/>
              <a:latin typeface="+mj-lt"/>
              <a:ea typeface="+mj-ea"/>
              <a:cs typeface="+mj-cs"/>
            </a:endParaRPr>
          </a:p>
        </p:txBody>
      </p:sp>
      <p:pic>
        <p:nvPicPr>
          <p:cNvPr id="113666" name="Picture 2"/>
          <p:cNvPicPr>
            <a:picLocks noChangeAspect="1" noChangeArrowheads="1"/>
          </p:cNvPicPr>
          <p:nvPr/>
        </p:nvPicPr>
        <p:blipFill>
          <a:blip r:embed="rId2"/>
          <a:srcRect/>
          <a:stretch>
            <a:fillRect/>
          </a:stretch>
        </p:blipFill>
        <p:spPr bwMode="auto">
          <a:xfrm>
            <a:off x="635" y="1160145"/>
            <a:ext cx="9153525" cy="5699125"/>
          </a:xfrm>
          <a:prstGeom prst="rect">
            <a:avLst/>
          </a:prstGeom>
          <a:noFill/>
          <a:ln w="9525">
            <a:noFill/>
            <a:miter lim="800000"/>
            <a:headEnd/>
            <a:tailEnd/>
          </a:ln>
          <a:effectLst/>
        </p:spPr>
      </p:pic>
    </p:spTree>
  </p:cSld>
  <p:clrMapOvr>
    <a:masterClrMapping/>
  </p:clrMapOvr>
  <p:transition spd="slow">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428596" y="1714488"/>
            <a:ext cx="4333240" cy="3840480"/>
          </a:xfrm>
        </p:spPr>
        <p:txBody>
          <a:bodyPr/>
          <a:lstStyle/>
          <a:p>
            <a:r>
              <a:rPr lang="zh-CN" altLang="en-US" dirty="0" smtClean="0">
                <a:solidFill>
                  <a:schemeClr val="accent4"/>
                </a:solidFill>
                <a:sym typeface="+mn-ea"/>
              </a:rPr>
              <a:t>三医联动体制机制的建立，已成为</a:t>
            </a:r>
            <a:r>
              <a:rPr lang="zh-CN" altLang="en-US" dirty="0" smtClean="0">
                <a:solidFill>
                  <a:srgbClr val="FF0000"/>
                </a:solidFill>
              </a:rPr>
              <a:t>深化医药卫生体制改革</a:t>
            </a:r>
            <a:r>
              <a:rPr lang="zh-CN" altLang="en-US" dirty="0" smtClean="0">
                <a:solidFill>
                  <a:srgbClr val="FF0000"/>
                </a:solidFill>
                <a:sym typeface="+mn-ea"/>
              </a:rPr>
              <a:t>的关键。</a:t>
            </a:r>
            <a:r>
              <a:rPr lang="zh-CN" altLang="en-US" dirty="0" smtClean="0">
                <a:solidFill>
                  <a:schemeClr val="accent4"/>
                </a:solidFill>
                <a:sym typeface="+mn-ea"/>
              </a:rPr>
              <a:t>而药品</a:t>
            </a:r>
            <a:r>
              <a:rPr lang="zh-CN" altLang="en-US" dirty="0">
                <a:solidFill>
                  <a:schemeClr val="accent4"/>
                </a:solidFill>
                <a:sym typeface="+mn-ea"/>
              </a:rPr>
              <a:t>和医用耗材费用的有效控制对于医疗费用具有直接影响</a:t>
            </a:r>
            <a:r>
              <a:rPr lang="zh-CN" altLang="en-US" dirty="0" smtClean="0">
                <a:solidFill>
                  <a:schemeClr val="accent4"/>
                </a:solidFill>
                <a:sym typeface="+mn-ea"/>
              </a:rPr>
              <a:t>，是</a:t>
            </a:r>
            <a:r>
              <a:rPr lang="zh-CN" altLang="zh-CN" dirty="0" smtClean="0">
                <a:solidFill>
                  <a:srgbClr val="0000F5"/>
                </a:solidFill>
                <a:ea typeface="微软雅黑" panose="020B0503020204020204" pitchFamily="34" charset="-122"/>
              </a:rPr>
              <a:t>三医联动的核心</a:t>
            </a:r>
            <a:r>
              <a:rPr lang="zh-CN" altLang="en-US" dirty="0" smtClean="0">
                <a:solidFill>
                  <a:srgbClr val="0000F5"/>
                </a:solidFill>
                <a:ea typeface="微软雅黑" panose="020B0503020204020204" pitchFamily="34" charset="-122"/>
              </a:rPr>
              <a:t>，</a:t>
            </a:r>
            <a:r>
              <a:rPr lang="zh-CN" altLang="en-US" dirty="0" smtClean="0">
                <a:solidFill>
                  <a:schemeClr val="accent4"/>
                </a:solidFill>
                <a:sym typeface="+mn-ea"/>
              </a:rPr>
              <a:t>也是有效解决医疗费用增长的关键。</a:t>
            </a:r>
            <a:endParaRPr lang="zh-CN" altLang="en-US" dirty="0">
              <a:solidFill>
                <a:schemeClr val="accent4"/>
              </a:solidFill>
            </a:endParaRPr>
          </a:p>
        </p:txBody>
      </p:sp>
      <p:sp>
        <p:nvSpPr>
          <p:cNvPr id="2" name="灯片编号占位符 1"/>
          <p:cNvSpPr>
            <a:spLocks noGrp="1"/>
          </p:cNvSpPr>
          <p:nvPr>
            <p:ph type="sldNum" sz="quarter" idx="10"/>
          </p:nvPr>
        </p:nvSpPr>
        <p:spPr/>
        <p:txBody>
          <a:bodyPr/>
          <a:lstStyle/>
          <a:p>
            <a:pPr>
              <a:defRPr/>
            </a:pPr>
            <a:fld id="{773FE235-A9B8-49AA-B91F-CA9B9A8A0F44}" type="slidenum">
              <a:rPr lang="zh-CN" altLang="en-US" smtClean="0"/>
              <a:pPr>
                <a:defRPr/>
              </a:pPr>
              <a:t>16</a:t>
            </a:fld>
            <a:endParaRPr lang="en-US" dirty="0"/>
          </a:p>
        </p:txBody>
      </p:sp>
      <p:sp>
        <p:nvSpPr>
          <p:cNvPr id="5" name="下箭头 4"/>
          <p:cNvSpPr/>
          <p:nvPr/>
        </p:nvSpPr>
        <p:spPr bwMode="auto">
          <a:xfrm>
            <a:off x="1285852" y="2857496"/>
            <a:ext cx="1143008" cy="1643074"/>
          </a:xfrm>
          <a:prstGeom prst="downArrow">
            <a:avLst>
              <a:gd name="adj1" fmla="val 52223"/>
              <a:gd name="adj2" fmla="val 50000"/>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pic>
        <p:nvPicPr>
          <p:cNvPr id="10" name="图片 9"/>
          <p:cNvPicPr>
            <a:picLocks noChangeAspect="1"/>
          </p:cNvPicPr>
          <p:nvPr/>
        </p:nvPicPr>
        <p:blipFill>
          <a:blip r:embed="rId2"/>
          <a:srcRect/>
          <a:stretch>
            <a:fillRect/>
          </a:stretch>
        </p:blipFill>
        <p:spPr>
          <a:xfrm>
            <a:off x="5292090" y="2780665"/>
            <a:ext cx="2856865" cy="2114550"/>
          </a:xfrm>
          <a:prstGeom prst="rect">
            <a:avLst/>
          </a:prstGeom>
        </p:spPr>
      </p:pic>
    </p:spTree>
  </p:cSld>
  <p:clrMapOvr>
    <a:masterClrMapping/>
  </p:clrMapOvr>
  <p:transition spd="slow">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灯片编号占位符 43"/>
          <p:cNvSpPr>
            <a:spLocks noGrp="1"/>
          </p:cNvSpPr>
          <p:nvPr>
            <p:ph type="sldNum" sz="quarter" idx="10"/>
          </p:nvPr>
        </p:nvSpPr>
        <p:spPr>
          <a:noFill/>
        </p:spPr>
        <p:txBody>
          <a:bodyPr/>
          <a:lstStyle/>
          <a:p>
            <a:fld id="{7175E685-6B60-47DF-9C32-E2732BC7CAE2}" type="slidenum">
              <a:rPr lang="zh-CN" altLang="en-US" smtClean="0"/>
              <a:pPr/>
              <a:t>17</a:t>
            </a:fld>
            <a:endParaRPr lang="en-US" altLang="zh-CN" dirty="0" smtClean="0"/>
          </a:p>
        </p:txBody>
      </p:sp>
      <p:sp>
        <p:nvSpPr>
          <p:cNvPr id="6151" name="Text Box 18"/>
          <p:cNvSpPr txBox="1">
            <a:spLocks noChangeArrowheads="1"/>
          </p:cNvSpPr>
          <p:nvPr/>
        </p:nvSpPr>
        <p:spPr bwMode="auto">
          <a:xfrm>
            <a:off x="1979613" y="2420938"/>
            <a:ext cx="342900" cy="400050"/>
          </a:xfrm>
          <a:prstGeom prst="rect">
            <a:avLst/>
          </a:prstGeom>
          <a:noFill/>
          <a:ln w="9525">
            <a:noFill/>
            <a:miter lim="800000"/>
          </a:ln>
        </p:spPr>
        <p:txBody>
          <a:bodyPr wrap="none">
            <a:spAutoFit/>
          </a:bodyPr>
          <a:lstStyle/>
          <a:p>
            <a:pPr algn="ctr" eaLnBrk="0" hangingPunct="0"/>
            <a:r>
              <a:rPr lang="en-US" altLang="zh-CN" sz="2000" b="1" dirty="0" smtClean="0">
                <a:solidFill>
                  <a:schemeClr val="bg1"/>
                </a:solidFill>
                <a:latin typeface="微软雅黑" panose="020B0503020204020204" pitchFamily="34" charset="-122"/>
                <a:ea typeface="微软雅黑" panose="020B0503020204020204" pitchFamily="34" charset="-122"/>
              </a:rPr>
              <a:t>2</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grpSp>
        <p:nvGrpSpPr>
          <p:cNvPr id="12" name="组合 5"/>
          <p:cNvGrpSpPr/>
          <p:nvPr/>
        </p:nvGrpSpPr>
        <p:grpSpPr>
          <a:xfrm>
            <a:off x="1428728" y="2857496"/>
            <a:ext cx="1301106" cy="1301106"/>
            <a:chOff x="2683251" y="1980687"/>
            <a:chExt cx="1301106" cy="1301106"/>
          </a:xfrm>
          <a:solidFill>
            <a:schemeClr val="tx2"/>
          </a:solidFill>
          <a:effectLst>
            <a:outerShdw blurRad="254000" dist="254000" dir="8100000" algn="tr" rotWithShape="0">
              <a:prstClr val="black">
                <a:alpha val="50000"/>
              </a:prstClr>
            </a:outerShdw>
          </a:effectLst>
        </p:grpSpPr>
        <p:sp>
          <p:nvSpPr>
            <p:cNvPr id="13" name="椭圆 12"/>
            <p:cNvSpPr/>
            <p:nvPr/>
          </p:nvSpPr>
          <p:spPr>
            <a:xfrm>
              <a:off x="2683251" y="1980687"/>
              <a:ext cx="1301106" cy="13011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2972143" y="2215742"/>
              <a:ext cx="800219" cy="830997"/>
            </a:xfrm>
            <a:prstGeom prst="rect">
              <a:avLst/>
            </a:prstGeom>
            <a:grpFill/>
          </p:spPr>
          <p:txBody>
            <a:bodyPr wrap="none" rtlCol="0">
              <a:spAutoFit/>
            </a:bodyPr>
            <a:lstStyle/>
            <a:p>
              <a:r>
                <a:rPr lang="zh-CN" altLang="en-US" sz="4800" dirty="0" smtClean="0">
                  <a:solidFill>
                    <a:srgbClr val="FF0000"/>
                  </a:solidFill>
                  <a:latin typeface="华文琥珀" pitchFamily="2" charset="-122"/>
                  <a:ea typeface="华文琥珀" pitchFamily="2" charset="-122"/>
                </a:rPr>
                <a:t>二</a:t>
              </a:r>
              <a:endParaRPr lang="zh-CN" altLang="en-US" sz="4800" dirty="0">
                <a:solidFill>
                  <a:srgbClr val="FF0000"/>
                </a:solidFill>
                <a:latin typeface="华文琥珀" pitchFamily="2" charset="-122"/>
                <a:ea typeface="华文琥珀" pitchFamily="2" charset="-122"/>
              </a:endParaRPr>
            </a:p>
          </p:txBody>
        </p:sp>
      </p:grpSp>
      <p:sp>
        <p:nvSpPr>
          <p:cNvPr id="15" name="矩形 14"/>
          <p:cNvSpPr/>
          <p:nvPr/>
        </p:nvSpPr>
        <p:spPr>
          <a:xfrm>
            <a:off x="3357554" y="2928934"/>
            <a:ext cx="4801314" cy="1323439"/>
          </a:xfrm>
          <a:prstGeom prst="rect">
            <a:avLst/>
          </a:prstGeom>
        </p:spPr>
        <p:txBody>
          <a:bodyPr wrap="none">
            <a:spAutoFit/>
          </a:bodyPr>
          <a:lstStyle/>
          <a:p>
            <a:r>
              <a:rPr lang="zh-CN" altLang="en-US" sz="4000" b="1" dirty="0" smtClean="0">
                <a:solidFill>
                  <a:srgbClr val="000066">
                    <a:lumMod val="60000"/>
                    <a:lumOff val="40000"/>
                  </a:srgbClr>
                </a:solidFill>
                <a:latin typeface="微软雅黑" panose="020B0503020204020204" pitchFamily="34" charset="-122"/>
                <a:ea typeface="微软雅黑" panose="020B0503020204020204" pitchFamily="34" charset="-122"/>
              </a:rPr>
              <a:t>药品和医用耗材集中</a:t>
            </a:r>
            <a:endParaRPr lang="en-US" altLang="zh-CN" sz="4000" b="1" dirty="0" smtClean="0">
              <a:solidFill>
                <a:srgbClr val="000066">
                  <a:lumMod val="60000"/>
                  <a:lumOff val="40000"/>
                </a:srgbClr>
              </a:solidFill>
              <a:latin typeface="微软雅黑" panose="020B0503020204020204" pitchFamily="34" charset="-122"/>
              <a:ea typeface="微软雅黑" panose="020B0503020204020204" pitchFamily="34" charset="-122"/>
            </a:endParaRPr>
          </a:p>
          <a:p>
            <a:r>
              <a:rPr lang="zh-CN" altLang="en-US" sz="4000" b="1" dirty="0" smtClean="0">
                <a:solidFill>
                  <a:srgbClr val="000066">
                    <a:lumMod val="60000"/>
                    <a:lumOff val="40000"/>
                  </a:srgbClr>
                </a:solidFill>
                <a:latin typeface="微软雅黑" panose="020B0503020204020204" pitchFamily="34" charset="-122"/>
                <a:ea typeface="微软雅黑" panose="020B0503020204020204" pitchFamily="34" charset="-122"/>
              </a:rPr>
              <a:t>采购发展方向</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ppt_x</p:attrName>
                                        </p:attrNameLst>
                                      </p:cBhvr>
                                      <p:tavLst>
                                        <p:tav tm="0">
                                          <p:val>
                                            <p:strVal val="#ppt_x+#ppt_w*1.125000"/>
                                          </p:val>
                                        </p:tav>
                                        <p:tav tm="100000">
                                          <p:val>
                                            <p:strVal val="#ppt_x"/>
                                          </p:val>
                                        </p:tav>
                                      </p:tavLst>
                                    </p:anim>
                                    <p:animEffect transition="in" filter="wipe(left)">
                                      <p:cBhvr>
                                        <p:cTn id="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773FE235-A9B8-49AA-B91F-CA9B9A8A0F44}" type="slidenum">
              <a:rPr lang="zh-CN" altLang="en-US" smtClean="0"/>
              <a:pPr>
                <a:defRPr/>
              </a:pPr>
              <a:t>18</a:t>
            </a:fld>
            <a:endParaRPr lang="en-US" dirty="0"/>
          </a:p>
        </p:txBody>
      </p:sp>
      <p:pic>
        <p:nvPicPr>
          <p:cNvPr id="107522" name="Picture 2"/>
          <p:cNvPicPr>
            <a:picLocks noChangeAspect="1" noChangeArrowheads="1"/>
          </p:cNvPicPr>
          <p:nvPr/>
        </p:nvPicPr>
        <p:blipFill>
          <a:blip r:embed="rId2"/>
          <a:srcRect/>
          <a:stretch>
            <a:fillRect/>
          </a:stretch>
        </p:blipFill>
        <p:spPr bwMode="auto">
          <a:xfrm>
            <a:off x="0" y="1138238"/>
            <a:ext cx="9143999" cy="5719762"/>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2"/>
          <p:cNvSpPr txBox="1">
            <a:spLocks noChangeArrowheads="1"/>
          </p:cNvSpPr>
          <p:nvPr/>
        </p:nvSpPr>
        <p:spPr bwMode="auto">
          <a:xfrm>
            <a:off x="990600" y="107950"/>
            <a:ext cx="7924800" cy="944563"/>
          </a:xfrm>
          <a:prstGeom prst="rect">
            <a:avLst/>
          </a:prstGeom>
          <a:noFill/>
          <a:ln w="9525">
            <a:noFill/>
            <a:miter lim="800000"/>
          </a:ln>
        </p:spPr>
        <p:txBody>
          <a:bodyPr anchor="ctr"/>
          <a:lstStyle/>
          <a:p>
            <a:pPr algn="r" eaLnBrk="0" hangingPunct="0">
              <a:lnSpc>
                <a:spcPct val="150000"/>
              </a:lnSpc>
              <a:defRPr/>
            </a:pPr>
            <a:r>
              <a:rPr lang="en-US" altLang="zh-CN" sz="2800" b="1" dirty="0" smtClean="0">
                <a:solidFill>
                  <a:schemeClr val="bg1"/>
                </a:solidFill>
                <a:latin typeface="微软雅黑" panose="020B0503020204020204" pitchFamily="34" charset="-122"/>
                <a:ea typeface="微软雅黑" panose="020B0503020204020204" pitchFamily="34" charset="-122"/>
              </a:rPr>
              <a:t>2. </a:t>
            </a:r>
            <a:r>
              <a:rPr lang="zh-CN" altLang="en-US" sz="2800" b="1" dirty="0" smtClean="0">
                <a:solidFill>
                  <a:schemeClr val="bg1"/>
                </a:solidFill>
                <a:latin typeface="微软雅黑" panose="020B0503020204020204" pitchFamily="34" charset="-122"/>
                <a:ea typeface="微软雅黑" panose="020B0503020204020204" pitchFamily="34" charset="-122"/>
              </a:rPr>
              <a:t>集中采购</a:t>
            </a:r>
            <a:r>
              <a:rPr lang="zh-CN" altLang="zh-CN" sz="2800" b="1" dirty="0" smtClean="0">
                <a:solidFill>
                  <a:schemeClr val="bg1"/>
                </a:solidFill>
                <a:latin typeface="微软雅黑" panose="020B0503020204020204" pitchFamily="34" charset="-122"/>
                <a:ea typeface="微软雅黑" panose="020B0503020204020204" pitchFamily="34" charset="-122"/>
              </a:rPr>
              <a:t>政策走向</a:t>
            </a:r>
            <a:endParaRPr lang="en-US" altLang="zh-CN" sz="2800" b="1" kern="0" dirty="0">
              <a:solidFill>
                <a:schemeClr val="bg1"/>
              </a:solidFill>
              <a:latin typeface="微软雅黑" panose="020B0503020204020204" pitchFamily="34" charset="-122"/>
              <a:ea typeface="微软雅黑" panose="020B0503020204020204" pitchFamily="34" charset="-122"/>
            </a:endParaRPr>
          </a:p>
        </p:txBody>
      </p:sp>
      <p:grpSp>
        <p:nvGrpSpPr>
          <p:cNvPr id="2" name="组合 65"/>
          <p:cNvGrpSpPr/>
          <p:nvPr/>
        </p:nvGrpSpPr>
        <p:grpSpPr bwMode="auto">
          <a:xfrm>
            <a:off x="479425" y="1428750"/>
            <a:ext cx="7312025" cy="5049838"/>
            <a:chOff x="759655" y="1139809"/>
            <a:chExt cx="7312154" cy="4852499"/>
          </a:xfrm>
        </p:grpSpPr>
        <p:sp>
          <p:nvSpPr>
            <p:cNvPr id="73732" name="Freeform 4"/>
            <p:cNvSpPr>
              <a:spLocks noEditPoints="1"/>
            </p:cNvSpPr>
            <p:nvPr/>
          </p:nvSpPr>
          <p:spPr bwMode="gray">
            <a:xfrm>
              <a:off x="856495" y="1536429"/>
              <a:ext cx="5638899" cy="4455879"/>
            </a:xfrm>
            <a:custGeom>
              <a:avLst/>
              <a:gdLst/>
              <a:ahLst/>
              <a:cxnLst>
                <a:cxn ang="0">
                  <a:pos x="1092" y="50"/>
                </a:cxn>
                <a:cxn ang="0">
                  <a:pos x="822" y="168"/>
                </a:cxn>
                <a:cxn ang="0">
                  <a:pos x="594" y="300"/>
                </a:cxn>
                <a:cxn ang="0">
                  <a:pos x="406" y="446"/>
                </a:cxn>
                <a:cxn ang="0">
                  <a:pos x="254" y="604"/>
                </a:cxn>
                <a:cxn ang="0">
                  <a:pos x="140" y="772"/>
                </a:cxn>
                <a:cxn ang="0">
                  <a:pos x="60" y="944"/>
                </a:cxn>
                <a:cxn ang="0">
                  <a:pos x="14" y="1122"/>
                </a:cxn>
                <a:cxn ang="0">
                  <a:pos x="0" y="1300"/>
                </a:cxn>
                <a:cxn ang="0">
                  <a:pos x="18" y="1476"/>
                </a:cxn>
                <a:cxn ang="0">
                  <a:pos x="64" y="1650"/>
                </a:cxn>
                <a:cxn ang="0">
                  <a:pos x="138" y="1818"/>
                </a:cxn>
                <a:cxn ang="0">
                  <a:pos x="238" y="1978"/>
                </a:cxn>
                <a:cxn ang="0">
                  <a:pos x="364" y="2126"/>
                </a:cxn>
                <a:cxn ang="0">
                  <a:pos x="512" y="2262"/>
                </a:cxn>
                <a:cxn ang="0">
                  <a:pos x="684" y="2382"/>
                </a:cxn>
                <a:cxn ang="0">
                  <a:pos x="874" y="2484"/>
                </a:cxn>
                <a:cxn ang="0">
                  <a:pos x="1086" y="2564"/>
                </a:cxn>
                <a:cxn ang="0">
                  <a:pos x="1314" y="2622"/>
                </a:cxn>
                <a:cxn ang="0">
                  <a:pos x="1558" y="2654"/>
                </a:cxn>
                <a:cxn ang="0">
                  <a:pos x="1818" y="2658"/>
                </a:cxn>
                <a:cxn ang="0">
                  <a:pos x="2090" y="2632"/>
                </a:cxn>
                <a:cxn ang="0">
                  <a:pos x="2374" y="2574"/>
                </a:cxn>
                <a:cxn ang="0">
                  <a:pos x="2544" y="2912"/>
                </a:cxn>
                <a:cxn ang="0">
                  <a:pos x="1868" y="1552"/>
                </a:cxn>
                <a:cxn ang="0">
                  <a:pos x="1956" y="1914"/>
                </a:cxn>
                <a:cxn ang="0">
                  <a:pos x="1788" y="1936"/>
                </a:cxn>
                <a:cxn ang="0">
                  <a:pos x="1616" y="1934"/>
                </a:cxn>
                <a:cxn ang="0">
                  <a:pos x="1442" y="1912"/>
                </a:cxn>
                <a:cxn ang="0">
                  <a:pos x="1272" y="1872"/>
                </a:cxn>
                <a:cxn ang="0">
                  <a:pos x="1108" y="1812"/>
                </a:cxn>
                <a:cxn ang="0">
                  <a:pos x="952" y="1736"/>
                </a:cxn>
                <a:cxn ang="0">
                  <a:pos x="810" y="1646"/>
                </a:cxn>
                <a:cxn ang="0">
                  <a:pos x="684" y="1542"/>
                </a:cxn>
                <a:cxn ang="0">
                  <a:pos x="578" y="1428"/>
                </a:cxn>
                <a:cxn ang="0">
                  <a:pos x="494" y="1304"/>
                </a:cxn>
                <a:cxn ang="0">
                  <a:pos x="438" y="1170"/>
                </a:cxn>
                <a:cxn ang="0">
                  <a:pos x="410" y="1032"/>
                </a:cxn>
                <a:cxn ang="0">
                  <a:pos x="416" y="888"/>
                </a:cxn>
                <a:cxn ang="0">
                  <a:pos x="460" y="742"/>
                </a:cxn>
                <a:cxn ang="0">
                  <a:pos x="544" y="592"/>
                </a:cxn>
                <a:cxn ang="0">
                  <a:pos x="670" y="444"/>
                </a:cxn>
                <a:cxn ang="0">
                  <a:pos x="844" y="298"/>
                </a:cxn>
                <a:cxn ang="0">
                  <a:pos x="1070" y="154"/>
                </a:cxn>
                <a:cxn ang="0">
                  <a:pos x="1348" y="16"/>
                </a:cxn>
                <a:cxn ang="0">
                  <a:pos x="1244" y="0"/>
                </a:cxn>
                <a:cxn ang="0">
                  <a:pos x="2820" y="1934"/>
                </a:cxn>
                <a:cxn ang="0">
                  <a:pos x="2820" y="1934"/>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chemeClr val="hlink"/>
                </a:gs>
                <a:gs pos="100000">
                  <a:schemeClr val="accent1"/>
                </a:gs>
              </a:gsLst>
              <a:lin ang="5400000" scaled="1"/>
            </a:gradFill>
            <a:ln w="0">
              <a:noFill/>
              <a:prstDash val="solid"/>
              <a:round/>
            </a:ln>
            <a:effectLst>
              <a:outerShdw dist="206741" dir="8249373" algn="ctr" rotWithShape="0">
                <a:srgbClr val="C1D1D3">
                  <a:alpha val="50000"/>
                </a:srgbClr>
              </a:outerShdw>
            </a:effectLst>
          </p:spPr>
          <p:txBody>
            <a:bodyPr/>
            <a:lstStyle/>
            <a:p>
              <a:pPr>
                <a:defRPr/>
              </a:pPr>
              <a:endParaRPr lang="zh-CN" altLang="en-US">
                <a:ea typeface="宋体" panose="02010600030101010101" pitchFamily="2" charset="-122"/>
              </a:endParaRPr>
            </a:p>
          </p:txBody>
        </p:sp>
        <p:sp>
          <p:nvSpPr>
            <p:cNvPr id="73733" name="Text Box 5"/>
            <p:cNvSpPr txBox="1">
              <a:spLocks noChangeArrowheads="1"/>
            </p:cNvSpPr>
            <p:nvPr/>
          </p:nvSpPr>
          <p:spPr bwMode="auto">
            <a:xfrm>
              <a:off x="4142678" y="2210684"/>
              <a:ext cx="3929131" cy="338653"/>
            </a:xfrm>
            <a:prstGeom prst="rect">
              <a:avLst/>
            </a:prstGeom>
            <a:noFill/>
            <a:ln w="9525" algn="ctr">
              <a:noFill/>
              <a:miter lim="800000"/>
            </a:ln>
            <a:effectLst/>
          </p:spPr>
          <p:txBody>
            <a:bodyPr>
              <a:spAutoFit/>
            </a:bodyPr>
            <a:lstStyle/>
            <a:p>
              <a:pPr>
                <a:defRPr/>
              </a:pPr>
              <a:endParaRPr lang="en-US" altLang="zh-CN" sz="16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20498" name="Oval 19"/>
            <p:cNvSpPr>
              <a:spLocks noChangeArrowheads="1"/>
            </p:cNvSpPr>
            <p:nvPr/>
          </p:nvSpPr>
          <p:spPr bwMode="gray">
            <a:xfrm>
              <a:off x="2494808" y="4808320"/>
              <a:ext cx="1196859" cy="648928"/>
            </a:xfrm>
            <a:prstGeom prst="ellipse">
              <a:avLst/>
            </a:prstGeom>
            <a:solidFill>
              <a:srgbClr val="0F2145">
                <a:alpha val="30196"/>
              </a:srgbClr>
            </a:solidFill>
            <a:ln w="9525">
              <a:noFill/>
              <a:round/>
            </a:ln>
          </p:spPr>
          <p:txBody>
            <a:bodyPr wrap="none" anchor="ctr"/>
            <a:lstStyle/>
            <a:p>
              <a:endParaRPr lang="zh-CN" altLang="en-US">
                <a:ea typeface="宋体" panose="02010600030101010101" pitchFamily="2" charset="-122"/>
              </a:endParaRPr>
            </a:p>
          </p:txBody>
        </p:sp>
        <p:sp>
          <p:nvSpPr>
            <p:cNvPr id="20499" name="Oval 20"/>
            <p:cNvSpPr>
              <a:spLocks noChangeArrowheads="1"/>
            </p:cNvSpPr>
            <p:nvPr/>
          </p:nvSpPr>
          <p:spPr bwMode="gray">
            <a:xfrm>
              <a:off x="2780565" y="3953865"/>
              <a:ext cx="1340232" cy="1245710"/>
            </a:xfrm>
            <a:prstGeom prst="ellipse">
              <a:avLst/>
            </a:prstGeom>
            <a:gradFill rotWithShape="1">
              <a:gsLst>
                <a:gs pos="0">
                  <a:srgbClr val="636869"/>
                </a:gs>
                <a:gs pos="100000">
                  <a:srgbClr val="D6E1E2"/>
                </a:gs>
              </a:gsLst>
              <a:lin ang="5400000" scaled="1"/>
            </a:gradFill>
            <a:ln w="9525" algn="ctr">
              <a:noFill/>
              <a:round/>
            </a:ln>
          </p:spPr>
          <p:txBody>
            <a:bodyPr vert="eaVert" wrap="none" anchor="ctr"/>
            <a:lstStyle/>
            <a:p>
              <a:endParaRPr lang="zh-CN" altLang="en-US">
                <a:ea typeface="宋体" panose="02010600030101010101" pitchFamily="2" charset="-122"/>
              </a:endParaRPr>
            </a:p>
          </p:txBody>
        </p:sp>
        <p:sp>
          <p:nvSpPr>
            <p:cNvPr id="20500" name="Oval 21"/>
            <p:cNvSpPr>
              <a:spLocks noChangeArrowheads="1"/>
            </p:cNvSpPr>
            <p:nvPr/>
          </p:nvSpPr>
          <p:spPr bwMode="gray">
            <a:xfrm>
              <a:off x="2780565" y="3885229"/>
              <a:ext cx="1309063" cy="1216739"/>
            </a:xfrm>
            <a:prstGeom prst="ellipse">
              <a:avLst/>
            </a:prstGeom>
            <a:gradFill rotWithShape="1">
              <a:gsLst>
                <a:gs pos="0">
                  <a:srgbClr val="D6E1E2">
                    <a:alpha val="0"/>
                  </a:srgbClr>
                </a:gs>
                <a:gs pos="100000">
                  <a:srgbClr val="F1F5F5"/>
                </a:gs>
              </a:gsLst>
              <a:lin ang="5400000" scaled="1"/>
            </a:gradFill>
            <a:ln w="9525" algn="ctr">
              <a:noFill/>
              <a:round/>
            </a:ln>
          </p:spPr>
          <p:txBody>
            <a:bodyPr vert="eaVert" wrap="none" anchor="ctr"/>
            <a:lstStyle/>
            <a:p>
              <a:endParaRPr lang="zh-CN" altLang="en-US">
                <a:ea typeface="宋体" panose="02010600030101010101" pitchFamily="2" charset="-122"/>
              </a:endParaRPr>
            </a:p>
          </p:txBody>
        </p:sp>
        <p:sp>
          <p:nvSpPr>
            <p:cNvPr id="20501" name="Oval 22"/>
            <p:cNvSpPr>
              <a:spLocks noChangeArrowheads="1"/>
            </p:cNvSpPr>
            <p:nvPr/>
          </p:nvSpPr>
          <p:spPr bwMode="gray">
            <a:xfrm>
              <a:off x="2852004" y="4022500"/>
              <a:ext cx="1244650" cy="1135624"/>
            </a:xfrm>
            <a:prstGeom prst="ellipse">
              <a:avLst/>
            </a:prstGeom>
            <a:gradFill rotWithShape="1">
              <a:gsLst>
                <a:gs pos="0">
                  <a:srgbClr val="AAB2B3"/>
                </a:gs>
                <a:gs pos="100000">
                  <a:srgbClr val="D6E1E2">
                    <a:alpha val="48000"/>
                  </a:srgbClr>
                </a:gs>
              </a:gsLst>
              <a:lin ang="5400000" scaled="1"/>
            </a:gradFill>
            <a:ln w="9525" algn="ctr">
              <a:noFill/>
              <a:round/>
            </a:ln>
          </p:spPr>
          <p:txBody>
            <a:bodyPr vert="eaVert" wrap="none" anchor="ctr"/>
            <a:lstStyle/>
            <a:p>
              <a:endParaRPr lang="zh-CN" altLang="en-US">
                <a:ea typeface="宋体" panose="02010600030101010101" pitchFamily="2" charset="-122"/>
              </a:endParaRPr>
            </a:p>
          </p:txBody>
        </p:sp>
        <p:sp>
          <p:nvSpPr>
            <p:cNvPr id="20502" name="Oval 23"/>
            <p:cNvSpPr>
              <a:spLocks noChangeArrowheads="1"/>
            </p:cNvSpPr>
            <p:nvPr/>
          </p:nvSpPr>
          <p:spPr bwMode="gray">
            <a:xfrm>
              <a:off x="2923444" y="4022500"/>
              <a:ext cx="1109587" cy="921247"/>
            </a:xfrm>
            <a:prstGeom prst="ellipse">
              <a:avLst/>
            </a:prstGeom>
            <a:gradFill rotWithShape="1">
              <a:gsLst>
                <a:gs pos="0">
                  <a:srgbClr val="FFFFFF"/>
                </a:gs>
                <a:gs pos="100000">
                  <a:srgbClr val="D6E1E2">
                    <a:alpha val="37999"/>
                  </a:srgbClr>
                </a:gs>
              </a:gsLst>
              <a:lin ang="5400000" scaled="1"/>
            </a:gradFill>
            <a:ln w="9525" algn="ctr">
              <a:noFill/>
              <a:round/>
            </a:ln>
          </p:spPr>
          <p:txBody>
            <a:bodyPr vert="eaVert" wrap="none" anchor="ctr"/>
            <a:lstStyle/>
            <a:p>
              <a:endParaRPr lang="zh-CN" altLang="en-US">
                <a:ea typeface="宋体" panose="02010600030101010101" pitchFamily="2" charset="-122"/>
              </a:endParaRPr>
            </a:p>
          </p:txBody>
        </p:sp>
        <p:sp>
          <p:nvSpPr>
            <p:cNvPr id="20503" name="Text Box 24"/>
            <p:cNvSpPr txBox="1">
              <a:spLocks noChangeArrowheads="1"/>
            </p:cNvSpPr>
            <p:nvPr/>
          </p:nvSpPr>
          <p:spPr bwMode="gray">
            <a:xfrm>
              <a:off x="2923444" y="4228407"/>
              <a:ext cx="1111356" cy="830998"/>
            </a:xfrm>
            <a:prstGeom prst="rect">
              <a:avLst/>
            </a:prstGeom>
            <a:noFill/>
            <a:ln w="9525" algn="ctr">
              <a:noFill/>
              <a:miter lim="800000"/>
            </a:ln>
          </p:spPr>
          <p:txBody>
            <a:bodyPr>
              <a:spAutoFit/>
            </a:bodyPr>
            <a:lstStyle/>
            <a:p>
              <a:pPr algn="ctr"/>
              <a:r>
                <a:rPr lang="en-US" altLang="zh-CN" sz="1600" b="1" dirty="0">
                  <a:latin typeface="微软雅黑" panose="020B0503020204020204" pitchFamily="34" charset="-122"/>
                  <a:ea typeface="微软雅黑" panose="020B0503020204020204" pitchFamily="34" charset="-122"/>
                </a:rPr>
                <a:t>【2015】7</a:t>
              </a:r>
              <a:r>
                <a:rPr lang="zh-CN" altLang="en-US" sz="1600" b="1">
                  <a:latin typeface="微软雅黑" panose="020B0503020204020204" pitchFamily="34" charset="-122"/>
                  <a:ea typeface="微软雅黑" panose="020B0503020204020204" pitchFamily="34" charset="-122"/>
                </a:rPr>
                <a:t>号文、</a:t>
              </a:r>
              <a:r>
                <a:rPr lang="en-US" altLang="zh-CN" sz="1600" b="1" dirty="0">
                  <a:latin typeface="微软雅黑" panose="020B0503020204020204" pitchFamily="34" charset="-122"/>
                  <a:ea typeface="微软雅黑" panose="020B0503020204020204" pitchFamily="34" charset="-122"/>
                </a:rPr>
                <a:t>70</a:t>
              </a:r>
              <a:r>
                <a:rPr lang="zh-CN" altLang="en-US" sz="1600" b="1">
                  <a:latin typeface="微软雅黑" panose="020B0503020204020204" pitchFamily="34" charset="-122"/>
                  <a:ea typeface="微软雅黑" panose="020B0503020204020204" pitchFamily="34" charset="-122"/>
                </a:rPr>
                <a:t>号文</a:t>
              </a:r>
              <a:endParaRPr lang="en-US" altLang="zh-CN" sz="1600" b="1" dirty="0">
                <a:ea typeface="宋体" panose="02010600030101010101" pitchFamily="2" charset="-122"/>
              </a:endParaRPr>
            </a:p>
          </p:txBody>
        </p:sp>
        <p:sp>
          <p:nvSpPr>
            <p:cNvPr id="20504" name="Oval 25"/>
            <p:cNvSpPr>
              <a:spLocks noChangeArrowheads="1"/>
            </p:cNvSpPr>
            <p:nvPr/>
          </p:nvSpPr>
          <p:spPr bwMode="gray">
            <a:xfrm>
              <a:off x="1340581" y="2425023"/>
              <a:ext cx="801949" cy="228600"/>
            </a:xfrm>
            <a:prstGeom prst="ellipse">
              <a:avLst/>
            </a:prstGeom>
            <a:solidFill>
              <a:srgbClr val="0F2145">
                <a:alpha val="30196"/>
              </a:srgbClr>
            </a:solidFill>
            <a:ln w="9525">
              <a:noFill/>
              <a:round/>
            </a:ln>
          </p:spPr>
          <p:txBody>
            <a:bodyPr wrap="none" anchor="ctr"/>
            <a:lstStyle/>
            <a:p>
              <a:endParaRPr lang="zh-CN" altLang="en-US">
                <a:ea typeface="宋体" panose="02010600030101010101" pitchFamily="2" charset="-122"/>
              </a:endParaRPr>
            </a:p>
          </p:txBody>
        </p:sp>
        <p:sp>
          <p:nvSpPr>
            <p:cNvPr id="20505" name="Oval 26"/>
            <p:cNvSpPr>
              <a:spLocks noChangeArrowheads="1"/>
            </p:cNvSpPr>
            <p:nvPr/>
          </p:nvSpPr>
          <p:spPr bwMode="gray">
            <a:xfrm>
              <a:off x="1494659" y="1894799"/>
              <a:ext cx="798236" cy="682625"/>
            </a:xfrm>
            <a:prstGeom prst="ellipse">
              <a:avLst/>
            </a:prstGeom>
            <a:gradFill rotWithShape="1">
              <a:gsLst>
                <a:gs pos="0">
                  <a:srgbClr val="636869"/>
                </a:gs>
                <a:gs pos="100000">
                  <a:srgbClr val="D6E1E2"/>
                </a:gs>
              </a:gsLst>
              <a:lin ang="5400000" scaled="1"/>
            </a:gradFill>
            <a:ln w="9525" algn="ctr">
              <a:noFill/>
              <a:round/>
            </a:ln>
          </p:spPr>
          <p:txBody>
            <a:bodyPr vert="eaVert" wrap="none" anchor="ctr"/>
            <a:lstStyle/>
            <a:p>
              <a:endParaRPr lang="zh-CN" altLang="en-US">
                <a:ea typeface="宋体" panose="02010600030101010101" pitchFamily="2" charset="-122"/>
              </a:endParaRPr>
            </a:p>
          </p:txBody>
        </p:sp>
        <p:sp>
          <p:nvSpPr>
            <p:cNvPr id="20506" name="Oval 27"/>
            <p:cNvSpPr>
              <a:spLocks noChangeArrowheads="1"/>
            </p:cNvSpPr>
            <p:nvPr/>
          </p:nvSpPr>
          <p:spPr bwMode="gray">
            <a:xfrm>
              <a:off x="1494659" y="1894799"/>
              <a:ext cx="777816" cy="666750"/>
            </a:xfrm>
            <a:prstGeom prst="ellipse">
              <a:avLst/>
            </a:prstGeom>
            <a:gradFill rotWithShape="1">
              <a:gsLst>
                <a:gs pos="0">
                  <a:srgbClr val="D6E1E2">
                    <a:alpha val="0"/>
                  </a:srgbClr>
                </a:gs>
                <a:gs pos="100000">
                  <a:srgbClr val="F1F5F5"/>
                </a:gs>
              </a:gsLst>
              <a:lin ang="5400000" scaled="1"/>
            </a:gradFill>
            <a:ln w="9525" algn="ctr">
              <a:noFill/>
              <a:round/>
            </a:ln>
          </p:spPr>
          <p:txBody>
            <a:bodyPr vert="eaVert" wrap="none" anchor="ctr"/>
            <a:lstStyle/>
            <a:p>
              <a:endParaRPr lang="zh-CN" altLang="en-US">
                <a:ea typeface="宋体" panose="02010600030101010101" pitchFamily="2" charset="-122"/>
              </a:endParaRPr>
            </a:p>
          </p:txBody>
        </p:sp>
        <p:sp>
          <p:nvSpPr>
            <p:cNvPr id="20507" name="Oval 28"/>
            <p:cNvSpPr>
              <a:spLocks noChangeArrowheads="1"/>
            </p:cNvSpPr>
            <p:nvPr/>
          </p:nvSpPr>
          <p:spPr bwMode="gray">
            <a:xfrm>
              <a:off x="1494659" y="1963434"/>
              <a:ext cx="740689" cy="622300"/>
            </a:xfrm>
            <a:prstGeom prst="ellipse">
              <a:avLst/>
            </a:prstGeom>
            <a:gradFill rotWithShape="1">
              <a:gsLst>
                <a:gs pos="0">
                  <a:srgbClr val="AAB2B3"/>
                </a:gs>
                <a:gs pos="100000">
                  <a:srgbClr val="D6E1E2">
                    <a:alpha val="48000"/>
                  </a:srgbClr>
                </a:gs>
              </a:gsLst>
              <a:lin ang="5400000" scaled="1"/>
            </a:gradFill>
            <a:ln w="9525" algn="ctr">
              <a:noFill/>
              <a:round/>
            </a:ln>
          </p:spPr>
          <p:txBody>
            <a:bodyPr vert="eaVert" wrap="none" anchor="ctr"/>
            <a:lstStyle/>
            <a:p>
              <a:endParaRPr lang="zh-CN" altLang="en-US">
                <a:ea typeface="宋体" panose="02010600030101010101" pitchFamily="2" charset="-122"/>
              </a:endParaRPr>
            </a:p>
          </p:txBody>
        </p:sp>
        <p:sp>
          <p:nvSpPr>
            <p:cNvPr id="20508" name="Oval 29"/>
            <p:cNvSpPr>
              <a:spLocks noChangeArrowheads="1"/>
            </p:cNvSpPr>
            <p:nvPr/>
          </p:nvSpPr>
          <p:spPr bwMode="gray">
            <a:xfrm>
              <a:off x="1494659" y="1963434"/>
              <a:ext cx="659009" cy="503238"/>
            </a:xfrm>
            <a:prstGeom prst="ellipse">
              <a:avLst/>
            </a:prstGeom>
            <a:gradFill rotWithShape="1">
              <a:gsLst>
                <a:gs pos="0">
                  <a:srgbClr val="FFFFFF"/>
                </a:gs>
                <a:gs pos="100000">
                  <a:srgbClr val="D6E1E2">
                    <a:alpha val="37999"/>
                  </a:srgbClr>
                </a:gs>
              </a:gsLst>
              <a:lin ang="5400000" scaled="1"/>
            </a:gradFill>
            <a:ln w="9525" algn="ctr">
              <a:noFill/>
              <a:round/>
            </a:ln>
          </p:spPr>
          <p:txBody>
            <a:bodyPr vert="eaVert" wrap="none" anchor="ctr"/>
            <a:lstStyle/>
            <a:p>
              <a:endParaRPr lang="zh-CN" altLang="en-US">
                <a:ea typeface="宋体" panose="02010600030101010101" pitchFamily="2" charset="-122"/>
              </a:endParaRPr>
            </a:p>
          </p:txBody>
        </p:sp>
        <p:sp>
          <p:nvSpPr>
            <p:cNvPr id="20509" name="Text Box 30"/>
            <p:cNvSpPr txBox="1">
              <a:spLocks noChangeArrowheads="1"/>
            </p:cNvSpPr>
            <p:nvPr/>
          </p:nvSpPr>
          <p:spPr bwMode="gray">
            <a:xfrm>
              <a:off x="1351780" y="2032070"/>
              <a:ext cx="1071570" cy="553999"/>
            </a:xfrm>
            <a:prstGeom prst="rect">
              <a:avLst/>
            </a:prstGeom>
            <a:noFill/>
            <a:ln w="9525" algn="ctr">
              <a:noFill/>
              <a:miter lim="800000"/>
            </a:ln>
          </p:spPr>
          <p:txBody>
            <a:bodyPr>
              <a:spAutoFit/>
            </a:bodyPr>
            <a:lstStyle/>
            <a:p>
              <a:pPr algn="ctr"/>
              <a:r>
                <a:rPr lang="en-US" altLang="zh-CN" sz="1500" b="1" dirty="0">
                  <a:solidFill>
                    <a:srgbClr val="FF0000"/>
                  </a:solidFill>
                  <a:latin typeface="微软雅黑" panose="020B0503020204020204" pitchFamily="34" charset="-122"/>
                  <a:ea typeface="微软雅黑" panose="020B0503020204020204" pitchFamily="34" charset="-122"/>
                </a:rPr>
                <a:t>【2012】86</a:t>
              </a:r>
              <a:r>
                <a:rPr lang="zh-CN" altLang="en-US" sz="1500" b="1">
                  <a:solidFill>
                    <a:srgbClr val="FF0000"/>
                  </a:solidFill>
                  <a:latin typeface="微软雅黑" panose="020B0503020204020204" pitchFamily="34" charset="-122"/>
                  <a:ea typeface="微软雅黑" panose="020B0503020204020204" pitchFamily="34" charset="-122"/>
                </a:rPr>
                <a:t>号文</a:t>
              </a:r>
              <a:endParaRPr lang="en-US" altLang="zh-CN" sz="1500" b="1" dirty="0">
                <a:solidFill>
                  <a:srgbClr val="FF0000"/>
                </a:solidFill>
                <a:latin typeface="微软雅黑" panose="020B0503020204020204" pitchFamily="34" charset="-122"/>
                <a:ea typeface="微软雅黑" panose="020B0503020204020204" pitchFamily="34" charset="-122"/>
              </a:endParaRPr>
            </a:p>
          </p:txBody>
        </p:sp>
        <p:sp>
          <p:nvSpPr>
            <p:cNvPr id="20510" name="Oval 25"/>
            <p:cNvSpPr>
              <a:spLocks noChangeArrowheads="1"/>
            </p:cNvSpPr>
            <p:nvPr/>
          </p:nvSpPr>
          <p:spPr bwMode="gray">
            <a:xfrm>
              <a:off x="3346352" y="1673209"/>
              <a:ext cx="801949" cy="228600"/>
            </a:xfrm>
            <a:prstGeom prst="ellipse">
              <a:avLst/>
            </a:prstGeom>
            <a:solidFill>
              <a:srgbClr val="0F2145">
                <a:alpha val="30196"/>
              </a:srgbClr>
            </a:solidFill>
            <a:ln w="9525">
              <a:noFill/>
              <a:round/>
            </a:ln>
          </p:spPr>
          <p:txBody>
            <a:bodyPr wrap="none" anchor="ctr"/>
            <a:lstStyle/>
            <a:p>
              <a:endParaRPr lang="zh-CN" altLang="en-US">
                <a:ea typeface="宋体" panose="02010600030101010101" pitchFamily="2" charset="-122"/>
              </a:endParaRPr>
            </a:p>
          </p:txBody>
        </p:sp>
        <p:sp>
          <p:nvSpPr>
            <p:cNvPr id="20511" name="Oval 26"/>
            <p:cNvSpPr>
              <a:spLocks noChangeArrowheads="1"/>
            </p:cNvSpPr>
            <p:nvPr/>
          </p:nvSpPr>
          <p:spPr bwMode="gray">
            <a:xfrm>
              <a:off x="3489292" y="1139809"/>
              <a:ext cx="798236" cy="682625"/>
            </a:xfrm>
            <a:prstGeom prst="ellipse">
              <a:avLst/>
            </a:prstGeom>
            <a:gradFill rotWithShape="1">
              <a:gsLst>
                <a:gs pos="0">
                  <a:srgbClr val="636869"/>
                </a:gs>
                <a:gs pos="100000">
                  <a:srgbClr val="D6E1E2"/>
                </a:gs>
              </a:gsLst>
              <a:lin ang="5400000" scaled="1"/>
            </a:gradFill>
            <a:ln w="9525" algn="ctr">
              <a:noFill/>
              <a:round/>
            </a:ln>
          </p:spPr>
          <p:txBody>
            <a:bodyPr vert="eaVert" wrap="none" anchor="ctr"/>
            <a:lstStyle/>
            <a:p>
              <a:endParaRPr lang="zh-CN" altLang="en-US">
                <a:ea typeface="宋体" panose="02010600030101010101" pitchFamily="2" charset="-122"/>
              </a:endParaRPr>
            </a:p>
          </p:txBody>
        </p:sp>
        <p:sp>
          <p:nvSpPr>
            <p:cNvPr id="20512" name="Oval 27"/>
            <p:cNvSpPr>
              <a:spLocks noChangeArrowheads="1"/>
            </p:cNvSpPr>
            <p:nvPr/>
          </p:nvSpPr>
          <p:spPr bwMode="gray">
            <a:xfrm>
              <a:off x="3500430" y="1142984"/>
              <a:ext cx="777816" cy="666750"/>
            </a:xfrm>
            <a:prstGeom prst="ellipse">
              <a:avLst/>
            </a:prstGeom>
            <a:gradFill rotWithShape="1">
              <a:gsLst>
                <a:gs pos="0">
                  <a:srgbClr val="D6E1E2">
                    <a:alpha val="0"/>
                  </a:srgbClr>
                </a:gs>
                <a:gs pos="100000">
                  <a:srgbClr val="F1F5F5"/>
                </a:gs>
              </a:gsLst>
              <a:lin ang="5400000" scaled="1"/>
            </a:gradFill>
            <a:ln w="9525" algn="ctr">
              <a:noFill/>
              <a:round/>
            </a:ln>
          </p:spPr>
          <p:txBody>
            <a:bodyPr vert="eaVert" wrap="none" anchor="ctr"/>
            <a:lstStyle/>
            <a:p>
              <a:endParaRPr lang="zh-CN" altLang="en-US">
                <a:ea typeface="宋体" panose="02010600030101010101" pitchFamily="2" charset="-122"/>
              </a:endParaRPr>
            </a:p>
          </p:txBody>
        </p:sp>
        <p:sp>
          <p:nvSpPr>
            <p:cNvPr id="20513" name="Oval 28"/>
            <p:cNvSpPr>
              <a:spLocks noChangeArrowheads="1"/>
            </p:cNvSpPr>
            <p:nvPr/>
          </p:nvSpPr>
          <p:spPr bwMode="gray">
            <a:xfrm>
              <a:off x="3507855" y="1149334"/>
              <a:ext cx="740689" cy="622300"/>
            </a:xfrm>
            <a:prstGeom prst="ellipse">
              <a:avLst/>
            </a:prstGeom>
            <a:gradFill rotWithShape="1">
              <a:gsLst>
                <a:gs pos="0">
                  <a:srgbClr val="AAB2B3"/>
                </a:gs>
                <a:gs pos="100000">
                  <a:srgbClr val="D6E1E2">
                    <a:alpha val="48000"/>
                  </a:srgbClr>
                </a:gs>
              </a:gsLst>
              <a:lin ang="5400000" scaled="1"/>
            </a:gradFill>
            <a:ln w="9525" algn="ctr">
              <a:noFill/>
              <a:round/>
            </a:ln>
          </p:spPr>
          <p:txBody>
            <a:bodyPr vert="eaVert" wrap="none" anchor="ctr"/>
            <a:lstStyle/>
            <a:p>
              <a:endParaRPr lang="zh-CN" altLang="en-US">
                <a:ea typeface="宋体" panose="02010600030101010101" pitchFamily="2" charset="-122"/>
              </a:endParaRPr>
            </a:p>
          </p:txBody>
        </p:sp>
        <p:sp>
          <p:nvSpPr>
            <p:cNvPr id="20514" name="Oval 29"/>
            <p:cNvSpPr>
              <a:spLocks noChangeArrowheads="1"/>
            </p:cNvSpPr>
            <p:nvPr/>
          </p:nvSpPr>
          <p:spPr bwMode="gray">
            <a:xfrm>
              <a:off x="3550552" y="1168384"/>
              <a:ext cx="659009" cy="503238"/>
            </a:xfrm>
            <a:prstGeom prst="ellipse">
              <a:avLst/>
            </a:prstGeom>
            <a:gradFill rotWithShape="1">
              <a:gsLst>
                <a:gs pos="0">
                  <a:srgbClr val="FFFFFF"/>
                </a:gs>
                <a:gs pos="100000">
                  <a:srgbClr val="D6E1E2">
                    <a:alpha val="37999"/>
                  </a:srgbClr>
                </a:gs>
              </a:gsLst>
              <a:lin ang="5400000" scaled="1"/>
            </a:gradFill>
            <a:ln w="9525" algn="ctr">
              <a:noFill/>
              <a:round/>
            </a:ln>
          </p:spPr>
          <p:txBody>
            <a:bodyPr vert="eaVert" wrap="none" anchor="ctr"/>
            <a:lstStyle/>
            <a:p>
              <a:endParaRPr lang="zh-CN" altLang="en-US">
                <a:ea typeface="宋体" panose="02010600030101010101" pitchFamily="2" charset="-122"/>
              </a:endParaRPr>
            </a:p>
          </p:txBody>
        </p:sp>
        <p:sp>
          <p:nvSpPr>
            <p:cNvPr id="20515" name="Text Box 30"/>
            <p:cNvSpPr txBox="1">
              <a:spLocks noChangeArrowheads="1"/>
            </p:cNvSpPr>
            <p:nvPr/>
          </p:nvSpPr>
          <p:spPr bwMode="gray">
            <a:xfrm>
              <a:off x="3419959" y="1268421"/>
              <a:ext cx="968727" cy="461666"/>
            </a:xfrm>
            <a:prstGeom prst="rect">
              <a:avLst/>
            </a:prstGeom>
            <a:noFill/>
            <a:ln w="9525" algn="ctr">
              <a:noFill/>
              <a:miter lim="800000"/>
            </a:ln>
          </p:spPr>
          <p:txBody>
            <a:bodyPr>
              <a:spAutoFit/>
            </a:bodyPr>
            <a:lstStyle/>
            <a:p>
              <a:pPr algn="ctr"/>
              <a:r>
                <a:rPr lang="en-US" altLang="zh-CN" sz="1200" b="1" dirty="0">
                  <a:latin typeface="微软雅黑" panose="020B0503020204020204" pitchFamily="34" charset="-122"/>
                  <a:ea typeface="微软雅黑" panose="020B0503020204020204" pitchFamily="34" charset="-122"/>
                </a:rPr>
                <a:t>【2007】 208</a:t>
              </a:r>
              <a:r>
                <a:rPr lang="zh-CN" altLang="en-US" sz="1200" b="1">
                  <a:latin typeface="微软雅黑" panose="020B0503020204020204" pitchFamily="34" charset="-122"/>
                  <a:ea typeface="微软雅黑" panose="020B0503020204020204" pitchFamily="34" charset="-122"/>
                </a:rPr>
                <a:t>号文</a:t>
              </a:r>
              <a:endParaRPr lang="en-US" altLang="zh-CN" sz="1200" b="1" dirty="0">
                <a:latin typeface="微软雅黑" panose="020B0503020204020204" pitchFamily="34" charset="-122"/>
                <a:ea typeface="微软雅黑" panose="020B0503020204020204" pitchFamily="34" charset="-122"/>
              </a:endParaRPr>
            </a:p>
          </p:txBody>
        </p:sp>
        <p:sp>
          <p:nvSpPr>
            <p:cNvPr id="20516" name="Oval 25"/>
            <p:cNvSpPr>
              <a:spLocks noChangeArrowheads="1"/>
            </p:cNvSpPr>
            <p:nvPr/>
          </p:nvSpPr>
          <p:spPr bwMode="gray">
            <a:xfrm>
              <a:off x="759655" y="3664173"/>
              <a:ext cx="1163567" cy="335981"/>
            </a:xfrm>
            <a:prstGeom prst="ellipse">
              <a:avLst/>
            </a:prstGeom>
            <a:solidFill>
              <a:srgbClr val="0F2145">
                <a:alpha val="30196"/>
              </a:srgbClr>
            </a:solidFill>
            <a:ln w="9525">
              <a:noFill/>
              <a:round/>
            </a:ln>
          </p:spPr>
          <p:txBody>
            <a:bodyPr wrap="none" anchor="ctr"/>
            <a:lstStyle/>
            <a:p>
              <a:endParaRPr lang="zh-CN" altLang="en-US">
                <a:ea typeface="宋体" panose="02010600030101010101" pitchFamily="2" charset="-122"/>
              </a:endParaRPr>
            </a:p>
          </p:txBody>
        </p:sp>
        <p:sp>
          <p:nvSpPr>
            <p:cNvPr id="20517" name="Oval 26"/>
            <p:cNvSpPr>
              <a:spLocks noChangeArrowheads="1"/>
            </p:cNvSpPr>
            <p:nvPr/>
          </p:nvSpPr>
          <p:spPr bwMode="gray">
            <a:xfrm>
              <a:off x="923145" y="2992967"/>
              <a:ext cx="1158180" cy="1003278"/>
            </a:xfrm>
            <a:prstGeom prst="ellipse">
              <a:avLst/>
            </a:prstGeom>
            <a:gradFill rotWithShape="1">
              <a:gsLst>
                <a:gs pos="0">
                  <a:srgbClr val="636869"/>
                </a:gs>
                <a:gs pos="100000">
                  <a:srgbClr val="D6E1E2"/>
                </a:gs>
              </a:gsLst>
              <a:lin ang="5400000" scaled="1"/>
            </a:gradFill>
            <a:ln w="9525" algn="ctr">
              <a:noFill/>
              <a:round/>
            </a:ln>
          </p:spPr>
          <p:txBody>
            <a:bodyPr vert="eaVert" wrap="none" anchor="ctr"/>
            <a:lstStyle/>
            <a:p>
              <a:endParaRPr lang="zh-CN" altLang="en-US">
                <a:ea typeface="宋体" panose="02010600030101010101" pitchFamily="2" charset="-122"/>
              </a:endParaRPr>
            </a:p>
          </p:txBody>
        </p:sp>
        <p:sp>
          <p:nvSpPr>
            <p:cNvPr id="20518" name="Oval 27"/>
            <p:cNvSpPr>
              <a:spLocks noChangeArrowheads="1"/>
            </p:cNvSpPr>
            <p:nvPr/>
          </p:nvSpPr>
          <p:spPr bwMode="gray">
            <a:xfrm>
              <a:off x="923145" y="2992967"/>
              <a:ext cx="1128552" cy="979946"/>
            </a:xfrm>
            <a:prstGeom prst="ellipse">
              <a:avLst/>
            </a:prstGeom>
            <a:gradFill rotWithShape="1">
              <a:gsLst>
                <a:gs pos="0">
                  <a:srgbClr val="D6E1E2">
                    <a:alpha val="0"/>
                  </a:srgbClr>
                </a:gs>
                <a:gs pos="100000">
                  <a:srgbClr val="F1F5F5"/>
                </a:gs>
              </a:gsLst>
              <a:lin ang="5400000" scaled="1"/>
            </a:gradFill>
            <a:ln w="9525" algn="ctr">
              <a:noFill/>
              <a:round/>
            </a:ln>
          </p:spPr>
          <p:txBody>
            <a:bodyPr vert="eaVert" wrap="none" anchor="ctr"/>
            <a:lstStyle/>
            <a:p>
              <a:endParaRPr lang="zh-CN" altLang="en-US">
                <a:ea typeface="宋体" panose="02010600030101010101" pitchFamily="2" charset="-122"/>
              </a:endParaRPr>
            </a:p>
          </p:txBody>
        </p:sp>
        <p:sp>
          <p:nvSpPr>
            <p:cNvPr id="20519" name="Oval 28"/>
            <p:cNvSpPr>
              <a:spLocks noChangeArrowheads="1"/>
            </p:cNvSpPr>
            <p:nvPr/>
          </p:nvSpPr>
          <p:spPr bwMode="gray">
            <a:xfrm>
              <a:off x="994584" y="2992967"/>
              <a:ext cx="1074684" cy="914616"/>
            </a:xfrm>
            <a:prstGeom prst="ellipse">
              <a:avLst/>
            </a:prstGeom>
            <a:gradFill rotWithShape="1">
              <a:gsLst>
                <a:gs pos="0">
                  <a:srgbClr val="AAB2B3"/>
                </a:gs>
                <a:gs pos="100000">
                  <a:srgbClr val="D6E1E2">
                    <a:alpha val="48000"/>
                  </a:srgbClr>
                </a:gs>
              </a:gsLst>
              <a:lin ang="5400000" scaled="1"/>
            </a:gradFill>
            <a:ln w="9525" algn="ctr">
              <a:noFill/>
              <a:round/>
            </a:ln>
          </p:spPr>
          <p:txBody>
            <a:bodyPr vert="eaVert" wrap="none" anchor="ctr"/>
            <a:lstStyle/>
            <a:p>
              <a:endParaRPr lang="zh-CN" altLang="en-US">
                <a:ea typeface="宋体" panose="02010600030101010101" pitchFamily="2" charset="-122"/>
              </a:endParaRPr>
            </a:p>
          </p:txBody>
        </p:sp>
        <p:sp>
          <p:nvSpPr>
            <p:cNvPr id="20520" name="Oval 29"/>
            <p:cNvSpPr>
              <a:spLocks noChangeArrowheads="1"/>
            </p:cNvSpPr>
            <p:nvPr/>
          </p:nvSpPr>
          <p:spPr bwMode="gray">
            <a:xfrm>
              <a:off x="1019602" y="3070979"/>
              <a:ext cx="956172" cy="739627"/>
            </a:xfrm>
            <a:prstGeom prst="ellipse">
              <a:avLst/>
            </a:prstGeom>
            <a:gradFill rotWithShape="1">
              <a:gsLst>
                <a:gs pos="0">
                  <a:srgbClr val="FFFFFF"/>
                </a:gs>
                <a:gs pos="100000">
                  <a:srgbClr val="D6E1E2">
                    <a:alpha val="37999"/>
                  </a:srgbClr>
                </a:gs>
              </a:gsLst>
              <a:lin ang="5400000" scaled="1"/>
            </a:gradFill>
            <a:ln w="9525" algn="ctr">
              <a:noFill/>
              <a:round/>
            </a:ln>
          </p:spPr>
          <p:txBody>
            <a:bodyPr vert="eaVert" wrap="none" anchor="ctr"/>
            <a:lstStyle/>
            <a:p>
              <a:endParaRPr lang="zh-CN" altLang="en-US">
                <a:ea typeface="宋体" panose="02010600030101010101" pitchFamily="2" charset="-122"/>
              </a:endParaRPr>
            </a:p>
          </p:txBody>
        </p:sp>
        <p:sp>
          <p:nvSpPr>
            <p:cNvPr id="20521" name="Text Box 30"/>
            <p:cNvSpPr txBox="1">
              <a:spLocks noChangeArrowheads="1"/>
            </p:cNvSpPr>
            <p:nvPr/>
          </p:nvSpPr>
          <p:spPr bwMode="gray">
            <a:xfrm>
              <a:off x="944355" y="3224759"/>
              <a:ext cx="1039966" cy="532265"/>
            </a:xfrm>
            <a:prstGeom prst="rect">
              <a:avLst/>
            </a:prstGeom>
            <a:noFill/>
            <a:ln w="9525" algn="ctr">
              <a:noFill/>
              <a:miter lim="800000"/>
            </a:ln>
          </p:spPr>
          <p:txBody>
            <a:bodyPr>
              <a:spAutoFit/>
            </a:bodyPr>
            <a:lstStyle/>
            <a:p>
              <a:pPr algn="ctr"/>
              <a:r>
                <a:rPr lang="en-US" altLang="zh-CN" sz="1500" b="1" dirty="0">
                  <a:solidFill>
                    <a:srgbClr val="FF0000"/>
                  </a:solidFill>
                  <a:latin typeface="微软雅黑" panose="020B0503020204020204" pitchFamily="34" charset="-122"/>
                  <a:ea typeface="微软雅黑" panose="020B0503020204020204" pitchFamily="34" charset="-122"/>
                </a:rPr>
                <a:t>【2014】12</a:t>
              </a:r>
              <a:r>
                <a:rPr lang="zh-CN" altLang="en-US" sz="1500" b="1">
                  <a:solidFill>
                    <a:srgbClr val="FF0000"/>
                  </a:solidFill>
                  <a:latin typeface="微软雅黑" panose="020B0503020204020204" pitchFamily="34" charset="-122"/>
                  <a:ea typeface="微软雅黑" panose="020B0503020204020204" pitchFamily="34" charset="-122"/>
                </a:rPr>
                <a:t>号文</a:t>
              </a:r>
              <a:endParaRPr lang="en-US" altLang="zh-CN" sz="1500" b="1" dirty="0">
                <a:solidFill>
                  <a:srgbClr val="FF0000"/>
                </a:solidFill>
                <a:latin typeface="微软雅黑" panose="020B0503020204020204" pitchFamily="34" charset="-122"/>
                <a:ea typeface="微软雅黑" panose="020B0503020204020204" pitchFamily="34" charset="-122"/>
              </a:endParaRPr>
            </a:p>
          </p:txBody>
        </p:sp>
        <p:sp>
          <p:nvSpPr>
            <p:cNvPr id="20522" name="Text Box 18"/>
            <p:cNvSpPr txBox="1">
              <a:spLocks noChangeArrowheads="1"/>
            </p:cNvSpPr>
            <p:nvPr/>
          </p:nvSpPr>
          <p:spPr bwMode="gray">
            <a:xfrm>
              <a:off x="1887823" y="4270585"/>
              <a:ext cx="1215305" cy="369332"/>
            </a:xfrm>
            <a:prstGeom prst="rect">
              <a:avLst/>
            </a:prstGeom>
            <a:noFill/>
            <a:ln w="9525" algn="ctr">
              <a:noFill/>
              <a:miter lim="800000"/>
            </a:ln>
          </p:spPr>
          <p:txBody>
            <a:bodyPr>
              <a:spAutoFit/>
            </a:bodyPr>
            <a:lstStyle/>
            <a:p>
              <a:pPr algn="ctr"/>
              <a:endParaRPr lang="en-US" altLang="zh-CN" b="1" dirty="0">
                <a:ea typeface="宋体" panose="02010600030101010101" pitchFamily="2" charset="-122"/>
              </a:endParaRPr>
            </a:p>
          </p:txBody>
        </p:sp>
      </p:grpSp>
      <p:sp>
        <p:nvSpPr>
          <p:cNvPr id="19460" name="TextBox 66"/>
          <p:cNvSpPr txBox="1">
            <a:spLocks noChangeArrowheads="1"/>
          </p:cNvSpPr>
          <p:nvPr/>
        </p:nvSpPr>
        <p:spPr bwMode="auto">
          <a:xfrm>
            <a:off x="-214313" y="1285875"/>
            <a:ext cx="3571876" cy="400050"/>
          </a:xfrm>
          <a:prstGeom prst="rect">
            <a:avLst/>
          </a:prstGeom>
          <a:noFill/>
          <a:ln w="9525">
            <a:noFill/>
            <a:miter lim="800000"/>
          </a:ln>
        </p:spPr>
        <p:txBody>
          <a:bodyPr>
            <a:spAutoFit/>
          </a:bodyPr>
          <a:lstStyle/>
          <a:p>
            <a:pPr marL="742950" lvl="1" indent="-285750">
              <a:buClr>
                <a:schemeClr val="accent1"/>
              </a:buClr>
              <a:defRPr/>
            </a:pPr>
            <a:r>
              <a:rPr lang="zh-CN" altLang="en-US" sz="2000" b="1" dirty="0">
                <a:solidFill>
                  <a:schemeClr val="tx1">
                    <a:lumMod val="65000"/>
                    <a:lumOff val="35000"/>
                  </a:schemeClr>
                </a:solidFill>
                <a:latin typeface="+mn-lt"/>
                <a:ea typeface="微软雅黑" panose="020B0503020204020204" pitchFamily="34" charset="-122"/>
              </a:rPr>
              <a:t>目前耗材招标关键政策：</a:t>
            </a:r>
          </a:p>
        </p:txBody>
      </p:sp>
      <p:sp>
        <p:nvSpPr>
          <p:cNvPr id="20485" name="TextBox 58"/>
          <p:cNvSpPr txBox="1">
            <a:spLocks noChangeArrowheads="1"/>
          </p:cNvSpPr>
          <p:nvPr/>
        </p:nvSpPr>
        <p:spPr bwMode="auto">
          <a:xfrm>
            <a:off x="3995738" y="1774825"/>
            <a:ext cx="3744912" cy="584200"/>
          </a:xfrm>
          <a:prstGeom prst="rect">
            <a:avLst/>
          </a:prstGeom>
          <a:noFill/>
          <a:ln w="9525">
            <a:noFill/>
            <a:miter lim="800000"/>
          </a:ln>
        </p:spPr>
        <p:txBody>
          <a:bodyPr>
            <a:spAutoFit/>
          </a:bodyPr>
          <a:lstStyle/>
          <a:p>
            <a:r>
              <a:rPr lang="zh-CN" altLang="en-US" sz="1600">
                <a:solidFill>
                  <a:srgbClr val="1C1C1C"/>
                </a:solidFill>
                <a:latin typeface="微软雅黑" panose="020B0503020204020204" pitchFamily="34" charset="-122"/>
                <a:ea typeface="微软雅黑" panose="020B0503020204020204" pitchFamily="34" charset="-122"/>
              </a:rPr>
              <a:t>规范推进医疗器械集中采购。</a:t>
            </a:r>
          </a:p>
          <a:p>
            <a:endParaRPr lang="zh-CN" altLang="en-US" sz="1600">
              <a:ea typeface="宋体" panose="02010600030101010101" pitchFamily="2" charset="-122"/>
            </a:endParaRPr>
          </a:p>
        </p:txBody>
      </p:sp>
      <p:cxnSp>
        <p:nvCxnSpPr>
          <p:cNvPr id="20486" name="直接连接符 60"/>
          <p:cNvCxnSpPr>
            <a:cxnSpLocks noChangeShapeType="1"/>
          </p:cNvCxnSpPr>
          <p:nvPr/>
        </p:nvCxnSpPr>
        <p:spPr bwMode="auto">
          <a:xfrm flipV="1">
            <a:off x="4140200" y="2133600"/>
            <a:ext cx="2592388" cy="71438"/>
          </a:xfrm>
          <a:prstGeom prst="line">
            <a:avLst/>
          </a:prstGeom>
          <a:noFill/>
          <a:ln w="9525" algn="ctr">
            <a:noFill/>
            <a:round/>
          </a:ln>
        </p:spPr>
      </p:cxnSp>
      <p:cxnSp>
        <p:nvCxnSpPr>
          <p:cNvPr id="63" name="直接连接符 62"/>
          <p:cNvCxnSpPr/>
          <p:nvPr/>
        </p:nvCxnSpPr>
        <p:spPr bwMode="auto">
          <a:xfrm>
            <a:off x="3995738" y="2071688"/>
            <a:ext cx="2576512" cy="9525"/>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20488" name="TextBox 60"/>
          <p:cNvSpPr txBox="1">
            <a:spLocks noChangeArrowheads="1"/>
          </p:cNvSpPr>
          <p:nvPr/>
        </p:nvSpPr>
        <p:spPr bwMode="auto">
          <a:xfrm>
            <a:off x="2000250" y="2571750"/>
            <a:ext cx="4887913" cy="584200"/>
          </a:xfrm>
          <a:prstGeom prst="rect">
            <a:avLst/>
          </a:prstGeom>
          <a:noFill/>
          <a:ln w="9525">
            <a:noFill/>
            <a:miter lim="800000"/>
          </a:ln>
        </p:spPr>
        <p:txBody>
          <a:bodyPr>
            <a:spAutoFit/>
          </a:bodyPr>
          <a:lstStyle/>
          <a:p>
            <a:r>
              <a:rPr lang="zh-CN" altLang="en-US" sz="1600">
                <a:solidFill>
                  <a:srgbClr val="FF0000"/>
                </a:solidFill>
                <a:latin typeface="微软雅黑" panose="020B0503020204020204" pitchFamily="34" charset="-122"/>
                <a:ea typeface="微软雅黑" panose="020B0503020204020204" pitchFamily="34" charset="-122"/>
              </a:rPr>
              <a:t>耗材招标的指导性文件</a:t>
            </a:r>
            <a:r>
              <a:rPr lang="zh-CN" altLang="en-US" sz="1600">
                <a:solidFill>
                  <a:srgbClr val="1C1C1C"/>
                </a:solidFill>
                <a:latin typeface="微软雅黑" panose="020B0503020204020204" pitchFamily="34" charset="-122"/>
                <a:ea typeface="微软雅黑" panose="020B0503020204020204" pitchFamily="34" charset="-122"/>
              </a:rPr>
              <a:t>，明确高值耗材以省为单位。</a:t>
            </a:r>
          </a:p>
          <a:p>
            <a:endParaRPr lang="zh-CN" altLang="en-US" sz="1600">
              <a:ea typeface="宋体" panose="02010600030101010101" pitchFamily="2" charset="-122"/>
            </a:endParaRPr>
          </a:p>
        </p:txBody>
      </p:sp>
      <p:cxnSp>
        <p:nvCxnSpPr>
          <p:cNvPr id="62" name="直接连接符 61"/>
          <p:cNvCxnSpPr/>
          <p:nvPr/>
        </p:nvCxnSpPr>
        <p:spPr bwMode="auto">
          <a:xfrm>
            <a:off x="1857375" y="2857500"/>
            <a:ext cx="4857750" cy="1588"/>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20490" name="TextBox 66"/>
          <p:cNvSpPr txBox="1">
            <a:spLocks noChangeArrowheads="1"/>
          </p:cNvSpPr>
          <p:nvPr/>
        </p:nvSpPr>
        <p:spPr bwMode="auto">
          <a:xfrm>
            <a:off x="1785938" y="3429000"/>
            <a:ext cx="4857750" cy="584200"/>
          </a:xfrm>
          <a:prstGeom prst="rect">
            <a:avLst/>
          </a:prstGeom>
          <a:noFill/>
          <a:ln w="9525">
            <a:noFill/>
            <a:miter lim="800000"/>
          </a:ln>
        </p:spPr>
        <p:txBody>
          <a:bodyPr>
            <a:spAutoFit/>
          </a:bodyPr>
          <a:lstStyle/>
          <a:p>
            <a:r>
              <a:rPr lang="zh-CN" altLang="en-US" sz="1600">
                <a:solidFill>
                  <a:srgbClr val="1C1C1C"/>
                </a:solidFill>
                <a:latin typeface="微软雅黑" panose="020B0503020204020204" pitchFamily="34" charset="-122"/>
                <a:ea typeface="微软雅黑" panose="020B0503020204020204" pitchFamily="34" charset="-122"/>
              </a:rPr>
              <a:t>采取招采合一、量价挂钩、双信封制等办法开展集中招标采购。要求推进高值医用耗材网上阳光采购。</a:t>
            </a:r>
          </a:p>
        </p:txBody>
      </p:sp>
      <p:cxnSp>
        <p:nvCxnSpPr>
          <p:cNvPr id="68" name="直接连接符 67"/>
          <p:cNvCxnSpPr/>
          <p:nvPr/>
        </p:nvCxnSpPr>
        <p:spPr bwMode="auto">
          <a:xfrm>
            <a:off x="1714500" y="4000500"/>
            <a:ext cx="5000625" cy="1588"/>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20492" name="TextBox 85"/>
          <p:cNvSpPr txBox="1">
            <a:spLocks noChangeArrowheads="1"/>
          </p:cNvSpPr>
          <p:nvPr/>
        </p:nvSpPr>
        <p:spPr bwMode="auto">
          <a:xfrm>
            <a:off x="3857625" y="4643438"/>
            <a:ext cx="4929188" cy="1077912"/>
          </a:xfrm>
          <a:prstGeom prst="rect">
            <a:avLst/>
          </a:prstGeom>
          <a:noFill/>
          <a:ln w="9525">
            <a:noFill/>
            <a:miter lim="800000"/>
          </a:ln>
        </p:spPr>
        <p:txBody>
          <a:bodyPr>
            <a:spAutoFit/>
          </a:bodyPr>
          <a:lstStyle/>
          <a:p>
            <a:r>
              <a:rPr lang="zh-CN" altLang="en-US" sz="1600">
                <a:solidFill>
                  <a:srgbClr val="1C1C1C"/>
                </a:solidFill>
                <a:latin typeface="微软雅黑" panose="020B0503020204020204" pitchFamily="34" charset="-122"/>
                <a:ea typeface="微软雅黑" panose="020B0503020204020204" pitchFamily="34" charset="-122"/>
              </a:rPr>
              <a:t>这两份文件虽然是药品招标指导文件，但是根据耗材跟着药品走的规则，</a:t>
            </a:r>
            <a:r>
              <a:rPr lang="zh-CN" altLang="en-US" sz="1600">
                <a:solidFill>
                  <a:srgbClr val="FF0000"/>
                </a:solidFill>
                <a:latin typeface="微软雅黑" panose="020B0503020204020204" pitchFamily="34" charset="-122"/>
                <a:ea typeface="微软雅黑" panose="020B0503020204020204" pitchFamily="34" charset="-122"/>
              </a:rPr>
              <a:t>对耗材未来招标走向起着方向性作用。</a:t>
            </a:r>
          </a:p>
          <a:p>
            <a:endParaRPr lang="zh-CN" altLang="en-US" sz="1600">
              <a:ea typeface="宋体" panose="02010600030101010101" pitchFamily="2" charset="-122"/>
            </a:endParaRPr>
          </a:p>
        </p:txBody>
      </p:sp>
      <p:cxnSp>
        <p:nvCxnSpPr>
          <p:cNvPr id="87" name="直接连接符 86"/>
          <p:cNvCxnSpPr/>
          <p:nvPr/>
        </p:nvCxnSpPr>
        <p:spPr bwMode="auto">
          <a:xfrm flipV="1">
            <a:off x="3786188" y="5429250"/>
            <a:ext cx="4857750" cy="11113"/>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20495" name="灯片编号占位符 4"/>
          <p:cNvSpPr>
            <a:spLocks noGrp="1"/>
          </p:cNvSpPr>
          <p:nvPr>
            <p:ph type="sldNum" sz="quarter" idx="10"/>
          </p:nvPr>
        </p:nvSpPr>
        <p:spPr>
          <a:noFill/>
        </p:spPr>
        <p:txBody>
          <a:bodyPr/>
          <a:lstStyle/>
          <a:p>
            <a:fld id="{6E041503-FC3B-4353-A840-2837D770D3BE}" type="slidenum">
              <a:rPr lang="zh-CN" altLang="en-US" smtClean="0"/>
              <a:pPr/>
              <a:t>19</a:t>
            </a:fld>
            <a:endParaRPr lang="en-US" altLang="zh-CN" dirty="0" smtClean="0"/>
          </a:p>
        </p:txBody>
      </p:sp>
    </p:spTree>
  </p:cSld>
  <p:clrMapOvr>
    <a:masterClrMapping/>
  </p:clrMapOvr>
  <p:transition spd="slow">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3"/>
          <p:cNvGrpSpPr/>
          <p:nvPr/>
        </p:nvGrpSpPr>
        <p:grpSpPr>
          <a:xfrm>
            <a:off x="2808120" y="1764003"/>
            <a:ext cx="799216" cy="3728720"/>
            <a:chOff x="2808119" y="1323002"/>
            <a:chExt cx="799216" cy="2796540"/>
          </a:xfrm>
        </p:grpSpPr>
        <p:cxnSp>
          <p:nvCxnSpPr>
            <p:cNvPr id="50" name="直接连接符 49"/>
            <p:cNvCxnSpPr>
              <a:stCxn id="14" idx="6"/>
              <a:endCxn id="40" idx="1"/>
            </p:cNvCxnSpPr>
            <p:nvPr/>
          </p:nvCxnSpPr>
          <p:spPr>
            <a:xfrm>
              <a:off x="2857487" y="2827586"/>
              <a:ext cx="749848" cy="331836"/>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5" idx="6"/>
              <a:endCxn id="26" idx="1"/>
            </p:cNvCxnSpPr>
            <p:nvPr/>
          </p:nvCxnSpPr>
          <p:spPr>
            <a:xfrm flipV="1">
              <a:off x="2808119" y="2248832"/>
              <a:ext cx="799216" cy="578754"/>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15" idx="6"/>
              <a:endCxn id="47" idx="1"/>
            </p:cNvCxnSpPr>
            <p:nvPr/>
          </p:nvCxnSpPr>
          <p:spPr>
            <a:xfrm>
              <a:off x="2808119" y="2827586"/>
              <a:ext cx="790800" cy="1291956"/>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4" idx="6"/>
              <a:endCxn id="23" idx="1"/>
            </p:cNvCxnSpPr>
            <p:nvPr/>
          </p:nvCxnSpPr>
          <p:spPr>
            <a:xfrm flipV="1">
              <a:off x="2857487" y="1323002"/>
              <a:ext cx="741432" cy="1504584"/>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10609991" y="8510119"/>
            <a:ext cx="877163" cy="369332"/>
          </a:xfrm>
          <a:prstGeom prst="rect">
            <a:avLst/>
          </a:prstGeom>
          <a:noFill/>
        </p:spPr>
        <p:txBody>
          <a:bodyPr wrap="none" rtlCol="0">
            <a:spAutoFit/>
          </a:bodyPr>
          <a:lstStyle/>
          <a:p>
            <a:r>
              <a:rPr lang="zh-CN" altLang="en-US" dirty="0" smtClean="0"/>
              <a:t>延时符</a:t>
            </a:r>
            <a:endParaRPr lang="zh-CN" altLang="en-US" dirty="0"/>
          </a:p>
        </p:txBody>
      </p:sp>
      <p:grpSp>
        <p:nvGrpSpPr>
          <p:cNvPr id="3" name="组合 10"/>
          <p:cNvGrpSpPr/>
          <p:nvPr/>
        </p:nvGrpSpPr>
        <p:grpSpPr>
          <a:xfrm>
            <a:off x="595556" y="2664461"/>
            <a:ext cx="2261932" cy="2211308"/>
            <a:chOff x="6651335" y="1494971"/>
            <a:chExt cx="1360493" cy="1360493"/>
          </a:xfrm>
        </p:grpSpPr>
        <p:grpSp>
          <p:nvGrpSpPr>
            <p:cNvPr id="4" name="组合 1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6980594" y="1745590"/>
              <a:ext cx="684572" cy="738495"/>
            </a:xfrm>
            <a:prstGeom prst="rect">
              <a:avLst/>
            </a:prstGeom>
            <a:noFill/>
          </p:spPr>
          <p:txBody>
            <a:bodyPr wrap="square" rtlCol="0">
              <a:spAutoFit/>
            </a:bodyPr>
            <a:lstStyle/>
            <a:p>
              <a:r>
                <a:rPr lang="zh-CN" altLang="en-US" sz="3600" b="1" dirty="0" smtClean="0">
                  <a:solidFill>
                    <a:srgbClr val="FF0000"/>
                  </a:solidFill>
                  <a:latin typeface="华文琥珀" pitchFamily="2" charset="-122"/>
                  <a:ea typeface="华文琥珀" pitchFamily="2" charset="-122"/>
                </a:rPr>
                <a:t>主要</a:t>
              </a:r>
              <a:endParaRPr lang="en-US" altLang="zh-CN" sz="3600" b="1" dirty="0" smtClean="0">
                <a:solidFill>
                  <a:srgbClr val="FF0000"/>
                </a:solidFill>
                <a:latin typeface="华文琥珀" pitchFamily="2" charset="-122"/>
                <a:ea typeface="华文琥珀" pitchFamily="2" charset="-122"/>
              </a:endParaRPr>
            </a:p>
            <a:p>
              <a:r>
                <a:rPr lang="zh-CN" altLang="en-US" sz="3600" b="1" dirty="0" smtClean="0">
                  <a:solidFill>
                    <a:srgbClr val="FF0000"/>
                  </a:solidFill>
                  <a:latin typeface="华文琥珀" pitchFamily="2" charset="-122"/>
                  <a:ea typeface="华文琥珀" pitchFamily="2" charset="-122"/>
                </a:rPr>
                <a:t>内容</a:t>
              </a:r>
              <a:endParaRPr lang="zh-CN" altLang="en-US" sz="3600" b="1" dirty="0">
                <a:solidFill>
                  <a:srgbClr val="FF0000"/>
                </a:solidFill>
                <a:latin typeface="华文琥珀" pitchFamily="2" charset="-122"/>
                <a:ea typeface="华文琥珀" pitchFamily="2" charset="-122"/>
              </a:endParaRPr>
            </a:p>
          </p:txBody>
        </p:sp>
      </p:grpSp>
      <p:grpSp>
        <p:nvGrpSpPr>
          <p:cNvPr id="5" name="组合 19"/>
          <p:cNvGrpSpPr/>
          <p:nvPr/>
        </p:nvGrpSpPr>
        <p:grpSpPr>
          <a:xfrm>
            <a:off x="3543300" y="1280161"/>
            <a:ext cx="4457724" cy="967684"/>
            <a:chOff x="4304043" y="1286668"/>
            <a:chExt cx="3837944" cy="2757793"/>
          </a:xfrm>
          <a:effectLst>
            <a:outerShdw blurRad="381000" dist="254000" dir="8100000" algn="tr" rotWithShape="0">
              <a:prstClr val="black">
                <a:alpha val="40000"/>
              </a:prstClr>
            </a:outerShdw>
          </a:effectLst>
        </p:grpSpPr>
        <p:sp>
          <p:nvSpPr>
            <p:cNvPr id="22" name="圆角矩形 2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b="1" dirty="0" smtClean="0">
                  <a:solidFill>
                    <a:schemeClr val="tx1">
                      <a:lumMod val="60000"/>
                      <a:lumOff val="40000"/>
                    </a:schemeClr>
                  </a:solidFill>
                  <a:latin typeface="微软雅黑" panose="020B0503020204020204" pitchFamily="34" charset="-122"/>
                  <a:ea typeface="微软雅黑" panose="020B0503020204020204" pitchFamily="34" charset="-122"/>
                </a:rPr>
                <a:t>一、</a:t>
              </a:r>
              <a:r>
                <a:rPr lang="zh-CN" altLang="en-US" sz="2000" b="1" dirty="0" smtClean="0">
                  <a:solidFill>
                    <a:schemeClr val="tx1">
                      <a:lumMod val="60000"/>
                      <a:lumOff val="40000"/>
                    </a:schemeClr>
                  </a:solidFill>
                  <a:latin typeface="微软雅黑" panose="020B0503020204020204" pitchFamily="34" charset="-122"/>
                  <a:ea typeface="微软雅黑" panose="020B0503020204020204" pitchFamily="34" charset="-122"/>
                </a:rPr>
                <a:t>医用耗材</a:t>
              </a:r>
              <a:r>
                <a:rPr lang="zh-CN" altLang="zh-CN" sz="2000" b="1" dirty="0" smtClean="0">
                  <a:solidFill>
                    <a:schemeClr val="tx1">
                      <a:lumMod val="60000"/>
                      <a:lumOff val="40000"/>
                    </a:schemeClr>
                  </a:solidFill>
                  <a:latin typeface="微软雅黑" panose="020B0503020204020204" pitchFamily="34" charset="-122"/>
                  <a:ea typeface="微软雅黑" panose="020B0503020204020204" pitchFamily="34" charset="-122"/>
                </a:rPr>
                <a:t>政策环境分析</a:t>
              </a:r>
            </a:p>
          </p:txBody>
        </p:sp>
      </p:grpSp>
      <p:grpSp>
        <p:nvGrpSpPr>
          <p:cNvPr id="6" name="组合 19"/>
          <p:cNvGrpSpPr/>
          <p:nvPr/>
        </p:nvGrpSpPr>
        <p:grpSpPr>
          <a:xfrm>
            <a:off x="3550920" y="2514601"/>
            <a:ext cx="4521542" cy="967684"/>
            <a:chOff x="4304043" y="1286668"/>
            <a:chExt cx="3837944" cy="2757793"/>
          </a:xfrm>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4351929"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chemeClr val="tx1">
                      <a:lumMod val="60000"/>
                      <a:lumOff val="40000"/>
                    </a:schemeClr>
                  </a:solidFill>
                  <a:latin typeface="微软雅黑" panose="020B0503020204020204" pitchFamily="34" charset="-122"/>
                  <a:ea typeface="微软雅黑" panose="020B0503020204020204" pitchFamily="34" charset="-122"/>
                </a:rPr>
                <a:t>二</a:t>
              </a:r>
              <a:r>
                <a:rPr lang="zh-CN" altLang="zh-CN" sz="2000" b="1" dirty="0" smtClean="0">
                  <a:solidFill>
                    <a:schemeClr val="tx1">
                      <a:lumMod val="60000"/>
                      <a:lumOff val="40000"/>
                    </a:schemeClr>
                  </a:solidFill>
                  <a:latin typeface="微软雅黑" panose="020B0503020204020204" pitchFamily="34" charset="-122"/>
                  <a:ea typeface="微软雅黑" panose="020B0503020204020204" pitchFamily="34" charset="-122"/>
                </a:rPr>
                <a:t>、</a:t>
              </a:r>
              <a:r>
                <a:rPr lang="zh-CN" altLang="en-US" sz="2000" b="1" dirty="0" smtClean="0">
                  <a:solidFill>
                    <a:schemeClr val="tx1">
                      <a:lumMod val="60000"/>
                      <a:lumOff val="40000"/>
                    </a:schemeClr>
                  </a:solidFill>
                  <a:latin typeface="微软雅黑" panose="020B0503020204020204" pitchFamily="34" charset="-122"/>
                  <a:ea typeface="微软雅黑" panose="020B0503020204020204" pitchFamily="34" charset="-122"/>
                </a:rPr>
                <a:t>药品医用耗材集中采购发展方向</a:t>
              </a:r>
              <a:endParaRPr lang="zh-CN" altLang="zh-CN" sz="2000" b="1" dirty="0" smtClean="0">
                <a:solidFill>
                  <a:schemeClr val="tx1">
                    <a:lumMod val="60000"/>
                    <a:lumOff val="40000"/>
                  </a:schemeClr>
                </a:solidFill>
                <a:latin typeface="微软雅黑" panose="020B0503020204020204" pitchFamily="34" charset="-122"/>
                <a:ea typeface="微软雅黑" panose="020B0503020204020204" pitchFamily="34" charset="-122"/>
              </a:endParaRPr>
            </a:p>
          </p:txBody>
        </p:sp>
      </p:grpSp>
      <p:grpSp>
        <p:nvGrpSpPr>
          <p:cNvPr id="7" name="组合 19"/>
          <p:cNvGrpSpPr/>
          <p:nvPr/>
        </p:nvGrpSpPr>
        <p:grpSpPr>
          <a:xfrm>
            <a:off x="3550920" y="3728721"/>
            <a:ext cx="4521542" cy="967684"/>
            <a:chOff x="4304043" y="1286668"/>
            <a:chExt cx="3837944" cy="2757793"/>
          </a:xfrm>
          <a:effectLst>
            <a:outerShdw blurRad="381000" dist="254000" dir="8100000" algn="tr" rotWithShape="0">
              <a:prstClr val="black">
                <a:alpha val="40000"/>
              </a:prstClr>
            </a:outerShdw>
          </a:effectLst>
        </p:grpSpPr>
        <p:sp>
          <p:nvSpPr>
            <p:cNvPr id="38" name="圆角矩形 3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chemeClr val="tx1">
                      <a:lumMod val="60000"/>
                      <a:lumOff val="40000"/>
                    </a:schemeClr>
                  </a:solidFill>
                  <a:latin typeface="微软雅黑" panose="020B0503020204020204" pitchFamily="34" charset="-122"/>
                  <a:ea typeface="微软雅黑" panose="020B0503020204020204" pitchFamily="34" charset="-122"/>
                </a:rPr>
                <a:t>三</a:t>
              </a:r>
              <a:r>
                <a:rPr lang="zh-CN" altLang="zh-CN" sz="2000" b="1" dirty="0" smtClean="0">
                  <a:solidFill>
                    <a:schemeClr val="tx1">
                      <a:lumMod val="60000"/>
                      <a:lumOff val="40000"/>
                    </a:schemeClr>
                  </a:solidFill>
                  <a:latin typeface="微软雅黑" panose="020B0503020204020204" pitchFamily="34" charset="-122"/>
                  <a:ea typeface="微软雅黑" panose="020B0503020204020204" pitchFamily="34" charset="-122"/>
                </a:rPr>
                <a:t>、</a:t>
              </a:r>
              <a:r>
                <a:rPr lang="zh-CN" altLang="en-US" sz="2000" b="1" dirty="0" smtClean="0">
                  <a:solidFill>
                    <a:schemeClr val="tx1">
                      <a:lumMod val="60000"/>
                      <a:lumOff val="40000"/>
                    </a:schemeClr>
                  </a:solidFill>
                  <a:latin typeface="微软雅黑" panose="020B0503020204020204" pitchFamily="34" charset="-122"/>
                  <a:ea typeface="微软雅黑" panose="020B0503020204020204" pitchFamily="34" charset="-122"/>
                </a:rPr>
                <a:t>医用耗材网上阳光采购</a:t>
              </a:r>
              <a:endParaRPr lang="zh-CN" altLang="zh-CN" sz="2000" b="1" dirty="0" smtClean="0">
                <a:solidFill>
                  <a:schemeClr val="tx1">
                    <a:lumMod val="60000"/>
                    <a:lumOff val="40000"/>
                  </a:schemeClr>
                </a:solidFill>
                <a:latin typeface="微软雅黑" panose="020B0503020204020204" pitchFamily="34" charset="-122"/>
                <a:ea typeface="微软雅黑" panose="020B0503020204020204" pitchFamily="34" charset="-122"/>
              </a:endParaRPr>
            </a:p>
          </p:txBody>
        </p:sp>
      </p:grpSp>
      <p:grpSp>
        <p:nvGrpSpPr>
          <p:cNvPr id="8" name="组合 19"/>
          <p:cNvGrpSpPr/>
          <p:nvPr/>
        </p:nvGrpSpPr>
        <p:grpSpPr>
          <a:xfrm>
            <a:off x="3543300" y="5008881"/>
            <a:ext cx="4457724" cy="967684"/>
            <a:chOff x="4304043" y="1286668"/>
            <a:chExt cx="3837944" cy="2757793"/>
          </a:xfrm>
          <a:effectLst>
            <a:outerShdw blurRad="381000" dist="254000" dir="8100000" algn="tr" rotWithShape="0">
              <a:prstClr val="black">
                <a:alpha val="40000"/>
              </a:prstClr>
            </a:outerShdw>
          </a:effectLst>
        </p:grpSpPr>
        <p:sp>
          <p:nvSpPr>
            <p:cNvPr id="46" name="圆角矩形 4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47" name="圆角矩形 46"/>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defRPr/>
              </a:pPr>
              <a:r>
                <a:rPr lang="zh-CN" altLang="en-US" sz="2000" b="1" dirty="0" smtClean="0">
                  <a:solidFill>
                    <a:schemeClr val="tx1">
                      <a:lumMod val="60000"/>
                      <a:lumOff val="40000"/>
                    </a:schemeClr>
                  </a:solidFill>
                  <a:latin typeface="微软雅黑" panose="020B0503020204020204" pitchFamily="34" charset="-122"/>
                  <a:ea typeface="微软雅黑" panose="020B0503020204020204" pitchFamily="34" charset="-122"/>
                </a:rPr>
                <a:t>四</a:t>
              </a:r>
              <a:r>
                <a:rPr lang="zh-CN" altLang="zh-CN" sz="2000" b="1" dirty="0" smtClean="0">
                  <a:solidFill>
                    <a:schemeClr val="tx1">
                      <a:lumMod val="60000"/>
                      <a:lumOff val="40000"/>
                    </a:schemeClr>
                  </a:solidFill>
                  <a:latin typeface="微软雅黑" panose="020B0503020204020204" pitchFamily="34" charset="-122"/>
                  <a:ea typeface="微软雅黑" panose="020B0503020204020204" pitchFamily="34" charset="-122"/>
                </a:rPr>
                <a:t>、</a:t>
              </a:r>
              <a:r>
                <a:rPr lang="zh-CN" altLang="en-US" sz="2000" b="1" dirty="0" smtClean="0">
                  <a:solidFill>
                    <a:schemeClr val="tx1">
                      <a:lumMod val="60000"/>
                      <a:lumOff val="40000"/>
                    </a:schemeClr>
                  </a:solidFill>
                  <a:latin typeface="微软雅黑" panose="020B0503020204020204" pitchFamily="34" charset="-122"/>
                  <a:ea typeface="微软雅黑" panose="020B0503020204020204" pitchFamily="34" charset="-122"/>
                </a:rPr>
                <a:t>几点思考</a:t>
              </a:r>
              <a:endParaRPr lang="en-US" altLang="zh-CN" sz="2000" b="1" dirty="0">
                <a:solidFill>
                  <a:schemeClr val="tx1">
                    <a:lumMod val="60000"/>
                    <a:lumOff val="40000"/>
                  </a:schemeClr>
                </a:solidFill>
                <a:latin typeface="微软雅黑" panose="020B0503020204020204" pitchFamily="34" charset="-122"/>
                <a:ea typeface="微软雅黑" panose="020B0503020204020204" pitchFamily="34" charset="-122"/>
              </a:endParaRPr>
            </a:p>
          </p:txBody>
        </p:sp>
      </p:grpSp>
    </p:spTree>
    <p:custDataLst>
      <p:tags r:id="rId1"/>
    </p:custDataLst>
  </p:cSld>
  <p:clrMapOvr>
    <a:masterClrMapping/>
  </p:clrMapOvr>
  <p:transition spd="slow"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idx="4294967295"/>
          </p:nvPr>
        </p:nvSpPr>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rPr>
              <a:t>2. </a:t>
            </a:r>
            <a:r>
              <a:rPr lang="zh-CN" altLang="en-US" sz="2800" dirty="0" smtClean="0">
                <a:latin typeface="微软雅黑" panose="020B0503020204020204" pitchFamily="34" charset="-122"/>
                <a:ea typeface="微软雅黑" panose="020B0503020204020204" pitchFamily="34" charset="-122"/>
              </a:rPr>
              <a:t>集中采购</a:t>
            </a:r>
            <a:r>
              <a:rPr lang="zh-CN" altLang="zh-CN" sz="2800" dirty="0" smtClean="0">
                <a:latin typeface="微软雅黑" panose="020B0503020204020204" pitchFamily="34" charset="-122"/>
                <a:ea typeface="微软雅黑" panose="020B0503020204020204" pitchFamily="34" charset="-122"/>
              </a:rPr>
              <a:t>政策走向</a:t>
            </a:r>
            <a:endParaRPr lang="en-US" altLang="zh-CN" sz="2800" dirty="0">
              <a:latin typeface="微软雅黑" panose="020B0503020204020204" pitchFamily="34" charset="-122"/>
              <a:ea typeface="微软雅黑" panose="020B0503020204020204" pitchFamily="34" charset="-122"/>
            </a:endParaRPr>
          </a:p>
        </p:txBody>
      </p:sp>
      <p:sp>
        <p:nvSpPr>
          <p:cNvPr id="36868" name="灯片编号占位符 4"/>
          <p:cNvSpPr>
            <a:spLocks noGrp="1"/>
          </p:cNvSpPr>
          <p:nvPr>
            <p:ph type="sldNum" sz="quarter" idx="10"/>
          </p:nvPr>
        </p:nvSpPr>
        <p:spPr>
          <a:noFill/>
        </p:spPr>
        <p:txBody>
          <a:bodyPr/>
          <a:lstStyle/>
          <a:p>
            <a:fld id="{6867FE38-C36C-4107-9793-F7FDCE2B8908}" type="slidenum">
              <a:rPr lang="zh-CN" altLang="en-US" smtClean="0"/>
              <a:pPr/>
              <a:t>20</a:t>
            </a:fld>
            <a:endParaRPr lang="en-US" altLang="zh-CN" dirty="0" smtClean="0"/>
          </a:p>
        </p:txBody>
      </p:sp>
      <p:sp>
        <p:nvSpPr>
          <p:cNvPr id="36871" name="Line 4"/>
          <p:cNvSpPr>
            <a:spLocks noChangeShapeType="1"/>
          </p:cNvSpPr>
          <p:nvPr/>
        </p:nvSpPr>
        <p:spPr bwMode="auto">
          <a:xfrm>
            <a:off x="4572000" y="2632075"/>
            <a:ext cx="0" cy="215900"/>
          </a:xfrm>
          <a:prstGeom prst="line">
            <a:avLst/>
          </a:prstGeom>
          <a:noFill/>
          <a:ln w="6350">
            <a:solidFill>
              <a:schemeClr val="bg2"/>
            </a:solidFill>
            <a:round/>
          </a:ln>
        </p:spPr>
        <p:txBody>
          <a:bodyPr/>
          <a:lstStyle/>
          <a:p>
            <a:endParaRPr lang="en-US" dirty="0"/>
          </a:p>
        </p:txBody>
      </p:sp>
      <p:sp>
        <p:nvSpPr>
          <p:cNvPr id="36872" name="Line 5"/>
          <p:cNvSpPr>
            <a:spLocks noChangeShapeType="1"/>
          </p:cNvSpPr>
          <p:nvPr/>
        </p:nvSpPr>
        <p:spPr bwMode="auto">
          <a:xfrm>
            <a:off x="4572000" y="2852738"/>
            <a:ext cx="0" cy="215900"/>
          </a:xfrm>
          <a:prstGeom prst="line">
            <a:avLst/>
          </a:prstGeom>
          <a:noFill/>
          <a:ln w="6350">
            <a:solidFill>
              <a:schemeClr val="bg2"/>
            </a:solidFill>
            <a:round/>
          </a:ln>
        </p:spPr>
        <p:txBody>
          <a:bodyPr/>
          <a:lstStyle/>
          <a:p>
            <a:endParaRPr lang="en-US" dirty="0"/>
          </a:p>
        </p:txBody>
      </p:sp>
      <p:sp>
        <p:nvSpPr>
          <p:cNvPr id="36873" name="Rectangle 6"/>
          <p:cNvSpPr>
            <a:spLocks noChangeArrowheads="1"/>
          </p:cNvSpPr>
          <p:nvPr/>
        </p:nvSpPr>
        <p:spPr bwMode="auto">
          <a:xfrm>
            <a:off x="2627313" y="2022475"/>
            <a:ext cx="3781425" cy="682625"/>
          </a:xfrm>
          <a:prstGeom prst="rect">
            <a:avLst/>
          </a:prstGeom>
          <a:gradFill rotWithShape="1">
            <a:gsLst>
              <a:gs pos="0">
                <a:schemeClr val="accent1"/>
              </a:gs>
              <a:gs pos="100000">
                <a:schemeClr val="accent2"/>
              </a:gs>
            </a:gsLst>
            <a:lin ang="2700000" scaled="1"/>
          </a:gradFill>
          <a:ln w="9525" algn="ctr">
            <a:noFill/>
            <a:miter lim="800000"/>
          </a:ln>
        </p:spPr>
        <p:txBody>
          <a:bodyPr wrap="none" anchor="ctr"/>
          <a:lstStyle/>
          <a:p>
            <a:pPr algn="ctr"/>
            <a:endParaRPr lang="zh-CN" altLang="en-US" sz="1600">
              <a:solidFill>
                <a:schemeClr val="bg1"/>
              </a:solidFill>
              <a:ea typeface="宋体" panose="02010600030101010101" pitchFamily="2" charset="-122"/>
            </a:endParaRPr>
          </a:p>
        </p:txBody>
      </p:sp>
      <p:sp>
        <p:nvSpPr>
          <p:cNvPr id="13" name="Rectangle 7"/>
          <p:cNvSpPr>
            <a:spLocks noChangeArrowheads="1"/>
          </p:cNvSpPr>
          <p:nvPr/>
        </p:nvSpPr>
        <p:spPr bwMode="auto">
          <a:xfrm>
            <a:off x="611188" y="2992438"/>
            <a:ext cx="2376487" cy="3244850"/>
          </a:xfrm>
          <a:prstGeom prst="rect">
            <a:avLst/>
          </a:prstGeom>
          <a:gradFill rotWithShape="1">
            <a:gsLst>
              <a:gs pos="0">
                <a:schemeClr val="bg2"/>
              </a:gs>
              <a:gs pos="100000">
                <a:schemeClr val="bg2">
                  <a:gamma/>
                  <a:tint val="18039"/>
                  <a:invGamma/>
                </a:schemeClr>
              </a:gs>
            </a:gsLst>
            <a:lin ang="5400000" scaled="1"/>
          </a:gradFill>
          <a:ln w="9525" algn="ctr">
            <a:solidFill>
              <a:schemeClr val="bg2"/>
            </a:solidFill>
            <a:miter lim="800000"/>
          </a:ln>
          <a:effectLst/>
        </p:spPr>
        <p:txBody>
          <a:bodyPr wrap="none" anchor="ctr"/>
          <a:lstStyle/>
          <a:p>
            <a:pPr algn="ctr">
              <a:defRPr/>
            </a:pPr>
            <a:endParaRPr lang="zh-CN" altLang="en-US" sz="1400">
              <a:latin typeface="Arial" panose="020B0604020202020204" pitchFamily="34" charset="0"/>
              <a:ea typeface="宋体" panose="02010600030101010101" pitchFamily="2" charset="-122"/>
            </a:endParaRPr>
          </a:p>
        </p:txBody>
      </p:sp>
      <p:sp>
        <p:nvSpPr>
          <p:cNvPr id="15" name="Rectangle 9"/>
          <p:cNvSpPr>
            <a:spLocks noChangeArrowheads="1"/>
          </p:cNvSpPr>
          <p:nvPr/>
        </p:nvSpPr>
        <p:spPr bwMode="auto">
          <a:xfrm>
            <a:off x="3203575" y="2997200"/>
            <a:ext cx="2305050" cy="3240088"/>
          </a:xfrm>
          <a:prstGeom prst="rect">
            <a:avLst/>
          </a:prstGeom>
          <a:gradFill rotWithShape="1">
            <a:gsLst>
              <a:gs pos="0">
                <a:schemeClr val="bg2"/>
              </a:gs>
              <a:gs pos="100000">
                <a:schemeClr val="bg2">
                  <a:gamma/>
                  <a:tint val="18039"/>
                  <a:invGamma/>
                </a:schemeClr>
              </a:gs>
            </a:gsLst>
            <a:lin ang="5400000" scaled="1"/>
          </a:gradFill>
          <a:ln w="9525" algn="ctr">
            <a:solidFill>
              <a:schemeClr val="bg2"/>
            </a:solidFill>
            <a:miter lim="800000"/>
          </a:ln>
          <a:effectLst/>
        </p:spPr>
        <p:txBody>
          <a:bodyPr wrap="none" anchor="ctr"/>
          <a:lstStyle/>
          <a:p>
            <a:pPr algn="ctr">
              <a:defRPr/>
            </a:pPr>
            <a:endParaRPr lang="zh-CN" altLang="en-US" sz="1400">
              <a:latin typeface="Arial" panose="020B0604020202020204" pitchFamily="34" charset="0"/>
              <a:ea typeface="宋体" panose="02010600030101010101" pitchFamily="2" charset="-122"/>
            </a:endParaRPr>
          </a:p>
        </p:txBody>
      </p:sp>
      <p:sp>
        <p:nvSpPr>
          <p:cNvPr id="19" name="Rectangle 13"/>
          <p:cNvSpPr>
            <a:spLocks noChangeArrowheads="1"/>
          </p:cNvSpPr>
          <p:nvPr/>
        </p:nvSpPr>
        <p:spPr bwMode="auto">
          <a:xfrm>
            <a:off x="5724525" y="2992438"/>
            <a:ext cx="2879725" cy="3316287"/>
          </a:xfrm>
          <a:prstGeom prst="rect">
            <a:avLst/>
          </a:prstGeom>
          <a:gradFill rotWithShape="1">
            <a:gsLst>
              <a:gs pos="0">
                <a:schemeClr val="bg2"/>
              </a:gs>
              <a:gs pos="100000">
                <a:schemeClr val="bg2">
                  <a:gamma/>
                  <a:tint val="18039"/>
                  <a:invGamma/>
                </a:schemeClr>
              </a:gs>
            </a:gsLst>
            <a:lin ang="5400000" scaled="1"/>
          </a:gradFill>
          <a:ln w="9525" algn="ctr">
            <a:solidFill>
              <a:schemeClr val="bg2"/>
            </a:solidFill>
            <a:miter lim="800000"/>
          </a:ln>
          <a:effectLst/>
        </p:spPr>
        <p:txBody>
          <a:bodyPr wrap="none" anchor="ctr"/>
          <a:lstStyle/>
          <a:p>
            <a:pPr algn="ctr">
              <a:defRPr/>
            </a:pPr>
            <a:endParaRPr lang="zh-CN" altLang="en-US" sz="1400">
              <a:latin typeface="Arial" panose="020B0604020202020204" pitchFamily="34" charset="0"/>
              <a:ea typeface="宋体" panose="02010600030101010101" pitchFamily="2" charset="-122"/>
            </a:endParaRPr>
          </a:p>
        </p:txBody>
      </p:sp>
      <p:cxnSp>
        <p:nvCxnSpPr>
          <p:cNvPr id="36877" name="AutoShape 15"/>
          <p:cNvCxnSpPr>
            <a:cxnSpLocks noChangeShapeType="1"/>
            <a:stCxn id="13" idx="0"/>
            <a:endCxn id="19" idx="0"/>
          </p:cNvCxnSpPr>
          <p:nvPr/>
        </p:nvCxnSpPr>
        <p:spPr bwMode="auto">
          <a:xfrm rot="5400000" flipH="1" flipV="1">
            <a:off x="4482307" y="310356"/>
            <a:ext cx="12700" cy="5364163"/>
          </a:xfrm>
          <a:prstGeom prst="bentConnector3">
            <a:avLst>
              <a:gd name="adj1" fmla="val 1800000"/>
            </a:avLst>
          </a:prstGeom>
          <a:noFill/>
          <a:ln w="6350">
            <a:solidFill>
              <a:schemeClr val="bg2"/>
            </a:solidFill>
            <a:miter lim="800000"/>
          </a:ln>
        </p:spPr>
      </p:cxnSp>
      <p:sp>
        <p:nvSpPr>
          <p:cNvPr id="36878" name="WordArt 16"/>
          <p:cNvSpPr>
            <a:spLocks noChangeArrowheads="1" noChangeShapeType="1" noTextEdit="1"/>
          </p:cNvSpPr>
          <p:nvPr/>
        </p:nvSpPr>
        <p:spPr bwMode="auto">
          <a:xfrm>
            <a:off x="3779838" y="2205038"/>
            <a:ext cx="1584325" cy="346075"/>
          </a:xfrm>
          <a:prstGeom prst="rect">
            <a:avLst/>
          </a:prstGeom>
        </p:spPr>
        <p:txBody>
          <a:bodyPr wrap="none" fromWordArt="1">
            <a:prstTxWarp prst="textPlain">
              <a:avLst>
                <a:gd name="adj" fmla="val 50000"/>
              </a:avLst>
            </a:prstTxWarp>
          </a:bodyPr>
          <a:lstStyle/>
          <a:p>
            <a:r>
              <a:rPr lang="zh-CN" altLang="en-US" sz="2400" b="1" kern="10">
                <a:ln w="9525">
                  <a:noFill/>
                  <a:round/>
                </a:ln>
                <a:solidFill>
                  <a:srgbClr val="FF0000"/>
                </a:solidFill>
                <a:latin typeface="微软雅黑" panose="020B0503020204020204" pitchFamily="34" charset="-122"/>
                <a:ea typeface="微软雅黑" panose="020B0503020204020204" pitchFamily="34" charset="-122"/>
              </a:rPr>
              <a:t>政策环境：</a:t>
            </a:r>
            <a:endParaRPr lang="en-US" sz="2400" b="1" kern="10" dirty="0">
              <a:ln w="9525">
                <a:noFill/>
                <a:round/>
              </a:ln>
              <a:solidFill>
                <a:srgbClr val="FF0000"/>
              </a:solidFill>
              <a:latin typeface="微软雅黑" panose="020B0503020204020204" pitchFamily="34" charset="-122"/>
              <a:ea typeface="微软雅黑" panose="020B0503020204020204" pitchFamily="34" charset="-122"/>
            </a:endParaRPr>
          </a:p>
        </p:txBody>
      </p:sp>
      <p:pic>
        <p:nvPicPr>
          <p:cNvPr id="36879" name="Picture 25" descr="flag_source_128"/>
          <p:cNvPicPr>
            <a:picLocks noChangeAspect="1" noChangeArrowheads="1"/>
          </p:cNvPicPr>
          <p:nvPr/>
        </p:nvPicPr>
        <p:blipFill>
          <a:blip r:embed="rId2" cstate="print"/>
          <a:srcRect/>
          <a:stretch>
            <a:fillRect/>
          </a:stretch>
        </p:blipFill>
        <p:spPr bwMode="auto">
          <a:xfrm rot="-1580173">
            <a:off x="7431088" y="1463675"/>
            <a:ext cx="1147762" cy="1147763"/>
          </a:xfrm>
          <a:prstGeom prst="rect">
            <a:avLst/>
          </a:prstGeom>
          <a:noFill/>
          <a:ln w="9525">
            <a:noFill/>
            <a:miter lim="800000"/>
            <a:headEnd/>
            <a:tailEnd/>
          </a:ln>
        </p:spPr>
      </p:pic>
      <p:pic>
        <p:nvPicPr>
          <p:cNvPr id="36880" name="图片 24" descr="fahuangdeshu.jpg"/>
          <p:cNvPicPr>
            <a:picLocks noChangeAspect="1"/>
          </p:cNvPicPr>
          <p:nvPr/>
        </p:nvPicPr>
        <p:blipFill>
          <a:blip r:embed="rId3" cstate="print"/>
          <a:srcRect/>
          <a:stretch>
            <a:fillRect/>
          </a:stretch>
        </p:blipFill>
        <p:spPr bwMode="auto">
          <a:xfrm>
            <a:off x="755650" y="3068638"/>
            <a:ext cx="2087563" cy="1008062"/>
          </a:xfrm>
          <a:prstGeom prst="rect">
            <a:avLst/>
          </a:prstGeom>
          <a:noFill/>
          <a:ln w="9525">
            <a:noFill/>
            <a:miter lim="800000"/>
            <a:headEnd/>
            <a:tailEnd/>
          </a:ln>
        </p:spPr>
      </p:pic>
      <p:pic>
        <p:nvPicPr>
          <p:cNvPr id="36881" name="图片 29" descr="fahuangdeshu.jpg"/>
          <p:cNvPicPr>
            <a:picLocks noChangeAspect="1"/>
          </p:cNvPicPr>
          <p:nvPr/>
        </p:nvPicPr>
        <p:blipFill>
          <a:blip r:embed="rId4" cstate="print"/>
          <a:srcRect/>
          <a:stretch>
            <a:fillRect/>
          </a:stretch>
        </p:blipFill>
        <p:spPr bwMode="auto">
          <a:xfrm>
            <a:off x="3348038" y="3068638"/>
            <a:ext cx="2016125" cy="1008062"/>
          </a:xfrm>
          <a:prstGeom prst="rect">
            <a:avLst/>
          </a:prstGeom>
          <a:noFill/>
          <a:ln w="9525">
            <a:noFill/>
            <a:miter lim="800000"/>
            <a:headEnd/>
            <a:tailEnd/>
          </a:ln>
        </p:spPr>
      </p:pic>
      <p:pic>
        <p:nvPicPr>
          <p:cNvPr id="36882" name="图片 30" descr="fahuangdeshu.jpg"/>
          <p:cNvPicPr>
            <a:picLocks noChangeAspect="1"/>
          </p:cNvPicPr>
          <p:nvPr/>
        </p:nvPicPr>
        <p:blipFill>
          <a:blip r:embed="rId5" cstate="print"/>
          <a:srcRect/>
          <a:stretch>
            <a:fillRect/>
          </a:stretch>
        </p:blipFill>
        <p:spPr bwMode="auto">
          <a:xfrm>
            <a:off x="5867400" y="3068638"/>
            <a:ext cx="2592388" cy="1008062"/>
          </a:xfrm>
          <a:prstGeom prst="rect">
            <a:avLst/>
          </a:prstGeom>
          <a:noFill/>
          <a:ln w="9525">
            <a:noFill/>
            <a:miter lim="800000"/>
            <a:headEnd/>
            <a:tailEnd/>
          </a:ln>
        </p:spPr>
      </p:pic>
      <p:sp>
        <p:nvSpPr>
          <p:cNvPr id="38931" name="TextBox 33"/>
          <p:cNvSpPr txBox="1">
            <a:spLocks noChangeArrowheads="1"/>
          </p:cNvSpPr>
          <p:nvPr/>
        </p:nvSpPr>
        <p:spPr bwMode="auto">
          <a:xfrm>
            <a:off x="755650" y="4292600"/>
            <a:ext cx="2087563" cy="1816100"/>
          </a:xfrm>
          <a:prstGeom prst="rect">
            <a:avLst/>
          </a:prstGeom>
          <a:noFill/>
          <a:ln w="9525">
            <a:noFill/>
            <a:miter lim="800000"/>
          </a:ln>
        </p:spPr>
        <p:txBody>
          <a:bodyPr>
            <a:spAutoFit/>
          </a:bodyPr>
          <a:lstStyle/>
          <a:p>
            <a:pPr>
              <a:defRPr/>
            </a:pPr>
            <a:r>
              <a:rPr lang="zh-CN" altLang="zh-CN" sz="1400" b="1" dirty="0">
                <a:solidFill>
                  <a:schemeClr val="bg2">
                    <a:lumMod val="50000"/>
                  </a:schemeClr>
                </a:solidFill>
                <a:latin typeface="微软雅黑" panose="020B0503020204020204" pitchFamily="34" charset="-122"/>
                <a:ea typeface="微软雅黑" panose="020B0503020204020204" pitchFamily="34" charset="-122"/>
              </a:rPr>
              <a:t>《关于城市公立医院综合改革试点的指导意见 》 国办发〔</a:t>
            </a:r>
            <a:r>
              <a:rPr lang="en-US" altLang="zh-CN" sz="1400" b="1" dirty="0">
                <a:solidFill>
                  <a:schemeClr val="bg2">
                    <a:lumMod val="50000"/>
                  </a:schemeClr>
                </a:solidFill>
                <a:latin typeface="微软雅黑" panose="020B0503020204020204" pitchFamily="34" charset="-122"/>
                <a:ea typeface="微软雅黑" panose="020B0503020204020204" pitchFamily="34" charset="-122"/>
              </a:rPr>
              <a:t>2015</a:t>
            </a:r>
            <a:r>
              <a:rPr lang="zh-CN" altLang="zh-CN" sz="1400" b="1" dirty="0">
                <a:solidFill>
                  <a:schemeClr val="bg2">
                    <a:lumMod val="50000"/>
                  </a:schemeClr>
                </a:solidFill>
                <a:latin typeface="微软雅黑" panose="020B0503020204020204" pitchFamily="34" charset="-122"/>
                <a:ea typeface="微软雅黑" panose="020B0503020204020204" pitchFamily="34" charset="-122"/>
              </a:rPr>
              <a:t>〕</a:t>
            </a:r>
            <a:r>
              <a:rPr lang="en-US" altLang="zh-CN" sz="1400" b="1" dirty="0">
                <a:solidFill>
                  <a:schemeClr val="bg2">
                    <a:lumMod val="50000"/>
                  </a:schemeClr>
                </a:solidFill>
                <a:latin typeface="微软雅黑" panose="020B0503020204020204" pitchFamily="34" charset="-122"/>
                <a:ea typeface="微软雅黑" panose="020B0503020204020204" pitchFamily="34" charset="-122"/>
              </a:rPr>
              <a:t>38</a:t>
            </a:r>
            <a:r>
              <a:rPr lang="zh-CN" altLang="zh-CN" sz="1400" b="1" dirty="0">
                <a:solidFill>
                  <a:schemeClr val="bg2">
                    <a:lumMod val="50000"/>
                  </a:schemeClr>
                </a:solidFill>
                <a:latin typeface="微软雅黑" panose="020B0503020204020204" pitchFamily="34" charset="-122"/>
                <a:ea typeface="微软雅黑" panose="020B0503020204020204" pitchFamily="34" charset="-122"/>
              </a:rPr>
              <a:t>号：</a:t>
            </a:r>
            <a:r>
              <a:rPr lang="zh-CN" altLang="zh-CN" sz="1400" dirty="0">
                <a:solidFill>
                  <a:schemeClr val="bg2">
                    <a:lumMod val="50000"/>
                  </a:schemeClr>
                </a:solidFill>
                <a:latin typeface="微软雅黑" panose="020B0503020204020204" pitchFamily="34" charset="-122"/>
                <a:ea typeface="微软雅黑" panose="020B0503020204020204" pitchFamily="34" charset="-122"/>
              </a:rPr>
              <a:t>降低药品和医用耗材费用。高值医用耗材必须通过省级集中采购平台进行</a:t>
            </a:r>
            <a:r>
              <a:rPr lang="zh-CN" altLang="zh-CN" sz="1400" dirty="0">
                <a:solidFill>
                  <a:srgbClr val="FF0000"/>
                </a:solidFill>
                <a:latin typeface="微软雅黑" panose="020B0503020204020204" pitchFamily="34" charset="-122"/>
                <a:ea typeface="微软雅黑" panose="020B0503020204020204" pitchFamily="34" charset="-122"/>
              </a:rPr>
              <a:t>阳光采购</a:t>
            </a:r>
            <a:r>
              <a:rPr lang="zh-CN" altLang="zh-CN" sz="1400" dirty="0">
                <a:solidFill>
                  <a:schemeClr val="bg2">
                    <a:lumMod val="50000"/>
                  </a:schemeClr>
                </a:solidFill>
                <a:latin typeface="微软雅黑" panose="020B0503020204020204" pitchFamily="34" charset="-122"/>
                <a:ea typeface="微软雅黑" panose="020B0503020204020204" pitchFamily="34" charset="-122"/>
              </a:rPr>
              <a:t>，网上公开交易。</a:t>
            </a:r>
            <a:endParaRPr lang="zh-CN" altLang="en-US" sz="14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8932" name="TextBox 34"/>
          <p:cNvSpPr txBox="1">
            <a:spLocks noChangeArrowheads="1"/>
          </p:cNvSpPr>
          <p:nvPr/>
        </p:nvSpPr>
        <p:spPr bwMode="auto">
          <a:xfrm>
            <a:off x="3203575" y="4221163"/>
            <a:ext cx="2376488" cy="1816100"/>
          </a:xfrm>
          <a:prstGeom prst="rect">
            <a:avLst/>
          </a:prstGeom>
          <a:noFill/>
          <a:ln w="9525">
            <a:noFill/>
            <a:miter lim="800000"/>
          </a:ln>
        </p:spPr>
        <p:txBody>
          <a:bodyPr>
            <a:spAutoFit/>
          </a:bodyPr>
          <a:lstStyle/>
          <a:p>
            <a:pPr>
              <a:defRPr/>
            </a:pPr>
            <a:r>
              <a:rPr lang="zh-CN" altLang="zh-CN" sz="1400" b="1" dirty="0">
                <a:solidFill>
                  <a:schemeClr val="bg2">
                    <a:lumMod val="50000"/>
                  </a:schemeClr>
                </a:solidFill>
                <a:latin typeface="微软雅黑" panose="020B0503020204020204" pitchFamily="34" charset="-122"/>
                <a:ea typeface="微软雅黑" panose="020B0503020204020204" pitchFamily="34" charset="-122"/>
              </a:rPr>
              <a:t>《关于印发</a:t>
            </a:r>
            <a:r>
              <a:rPr lang="en-US" altLang="zh-CN" sz="1400" b="1" dirty="0">
                <a:solidFill>
                  <a:schemeClr val="bg2">
                    <a:lumMod val="50000"/>
                  </a:schemeClr>
                </a:solidFill>
                <a:latin typeface="微软雅黑" panose="020B0503020204020204" pitchFamily="34" charset="-122"/>
                <a:ea typeface="微软雅黑" panose="020B0503020204020204" pitchFamily="34" charset="-122"/>
              </a:rPr>
              <a:t>2015</a:t>
            </a:r>
            <a:r>
              <a:rPr lang="zh-CN" altLang="zh-CN" sz="1400" b="1" dirty="0">
                <a:solidFill>
                  <a:schemeClr val="bg2">
                    <a:lumMod val="50000"/>
                  </a:schemeClr>
                </a:solidFill>
                <a:latin typeface="微软雅黑" panose="020B0503020204020204" pitchFamily="34" charset="-122"/>
                <a:ea typeface="微软雅黑" panose="020B0503020204020204" pitchFamily="34" charset="-122"/>
              </a:rPr>
              <a:t>年卫生计生工作要点的通知》国卫办发〔</a:t>
            </a:r>
            <a:r>
              <a:rPr lang="en-US" altLang="zh-CN" sz="1400" b="1" dirty="0">
                <a:solidFill>
                  <a:schemeClr val="bg2">
                    <a:lumMod val="50000"/>
                  </a:schemeClr>
                </a:solidFill>
                <a:latin typeface="微软雅黑" panose="020B0503020204020204" pitchFamily="34" charset="-122"/>
                <a:ea typeface="微软雅黑" panose="020B0503020204020204" pitchFamily="34" charset="-122"/>
              </a:rPr>
              <a:t>2015</a:t>
            </a:r>
            <a:r>
              <a:rPr lang="zh-CN" altLang="zh-CN" sz="1400" b="1" dirty="0">
                <a:solidFill>
                  <a:schemeClr val="bg2">
                    <a:lumMod val="50000"/>
                  </a:schemeClr>
                </a:solidFill>
                <a:latin typeface="微软雅黑" panose="020B0503020204020204" pitchFamily="34" charset="-122"/>
                <a:ea typeface="微软雅黑" panose="020B0503020204020204" pitchFamily="34" charset="-122"/>
              </a:rPr>
              <a:t>〕</a:t>
            </a:r>
            <a:r>
              <a:rPr lang="en-US" altLang="zh-CN" sz="1400" b="1" dirty="0">
                <a:solidFill>
                  <a:schemeClr val="bg2">
                    <a:lumMod val="50000"/>
                  </a:schemeClr>
                </a:solidFill>
                <a:latin typeface="微软雅黑" panose="020B0503020204020204" pitchFamily="34" charset="-122"/>
                <a:ea typeface="微软雅黑" panose="020B0503020204020204" pitchFamily="34" charset="-122"/>
              </a:rPr>
              <a:t>3</a:t>
            </a:r>
            <a:r>
              <a:rPr lang="zh-CN" altLang="zh-CN" sz="1400" b="1" dirty="0">
                <a:solidFill>
                  <a:schemeClr val="bg2">
                    <a:lumMod val="50000"/>
                  </a:schemeClr>
                </a:solidFill>
                <a:latin typeface="微软雅黑" panose="020B0503020204020204" pitchFamily="34" charset="-122"/>
                <a:ea typeface="微软雅黑" panose="020B0503020204020204" pitchFamily="34" charset="-122"/>
              </a:rPr>
              <a:t>号</a:t>
            </a:r>
            <a:r>
              <a:rPr lang="zh-CN" altLang="zh-CN" sz="1400" dirty="0">
                <a:solidFill>
                  <a:schemeClr val="bg2">
                    <a:lumMod val="50000"/>
                  </a:schemeClr>
                </a:solidFill>
                <a:latin typeface="微软雅黑" panose="020B0503020204020204" pitchFamily="34" charset="-122"/>
                <a:ea typeface="微软雅黑" panose="020B0503020204020204" pitchFamily="34" charset="-122"/>
              </a:rPr>
              <a:t>：推进大型医用设备管理创新和国产医疗设备发展应用。全面启动药品集中采购平台规范化建设，规范和推进高值医用耗材</a:t>
            </a:r>
            <a:r>
              <a:rPr lang="zh-CN" altLang="zh-CN" sz="1400" dirty="0">
                <a:solidFill>
                  <a:srgbClr val="FF0000"/>
                </a:solidFill>
                <a:latin typeface="微软雅黑" panose="020B0503020204020204" pitchFamily="34" charset="-122"/>
                <a:ea typeface="微软雅黑" panose="020B0503020204020204" pitchFamily="34" charset="-122"/>
              </a:rPr>
              <a:t>阳光采购</a:t>
            </a:r>
            <a:r>
              <a:rPr lang="zh-CN" altLang="zh-CN" sz="1400" dirty="0">
                <a:solidFill>
                  <a:schemeClr val="bg2">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8933" name="TextBox 36"/>
          <p:cNvSpPr txBox="1">
            <a:spLocks noChangeArrowheads="1"/>
          </p:cNvSpPr>
          <p:nvPr/>
        </p:nvSpPr>
        <p:spPr bwMode="auto">
          <a:xfrm>
            <a:off x="5724525" y="4149725"/>
            <a:ext cx="2951163" cy="2308225"/>
          </a:xfrm>
          <a:prstGeom prst="rect">
            <a:avLst/>
          </a:prstGeom>
          <a:noFill/>
          <a:ln w="9525">
            <a:noFill/>
            <a:miter lim="800000"/>
          </a:ln>
        </p:spPr>
        <p:txBody>
          <a:bodyPr>
            <a:spAutoFit/>
          </a:bodyPr>
          <a:lstStyle/>
          <a:p>
            <a:pPr>
              <a:defRPr/>
            </a:pPr>
            <a:r>
              <a:rPr lang="zh-CN" altLang="zh-CN" sz="1400" b="1" dirty="0">
                <a:solidFill>
                  <a:schemeClr val="bg2">
                    <a:lumMod val="50000"/>
                  </a:schemeClr>
                </a:solidFill>
                <a:latin typeface="微软雅黑" panose="020B0503020204020204" pitchFamily="34" charset="-122"/>
                <a:ea typeface="微软雅黑" panose="020B0503020204020204" pitchFamily="34" charset="-122"/>
              </a:rPr>
              <a:t>《关于全面推开县级公立医院综合改革的实施意见》国办发〔</a:t>
            </a:r>
            <a:r>
              <a:rPr lang="en-US" altLang="zh-CN" sz="1400" b="1" dirty="0">
                <a:solidFill>
                  <a:schemeClr val="bg2">
                    <a:lumMod val="50000"/>
                  </a:schemeClr>
                </a:solidFill>
                <a:latin typeface="微软雅黑" panose="020B0503020204020204" pitchFamily="34" charset="-122"/>
                <a:ea typeface="微软雅黑" panose="020B0503020204020204" pitchFamily="34" charset="-122"/>
              </a:rPr>
              <a:t>2015</a:t>
            </a:r>
            <a:r>
              <a:rPr lang="zh-CN" altLang="zh-CN" sz="1400" b="1" dirty="0">
                <a:solidFill>
                  <a:schemeClr val="bg2">
                    <a:lumMod val="50000"/>
                  </a:schemeClr>
                </a:solidFill>
                <a:latin typeface="微软雅黑" panose="020B0503020204020204" pitchFamily="34" charset="-122"/>
                <a:ea typeface="微软雅黑" panose="020B0503020204020204" pitchFamily="34" charset="-122"/>
              </a:rPr>
              <a:t>〕</a:t>
            </a:r>
            <a:r>
              <a:rPr lang="en-US" altLang="zh-CN" sz="1400" b="1" dirty="0">
                <a:solidFill>
                  <a:schemeClr val="bg2">
                    <a:lumMod val="50000"/>
                  </a:schemeClr>
                </a:solidFill>
                <a:latin typeface="微软雅黑" panose="020B0503020204020204" pitchFamily="34" charset="-122"/>
                <a:ea typeface="微软雅黑" panose="020B0503020204020204" pitchFamily="34" charset="-122"/>
              </a:rPr>
              <a:t>33</a:t>
            </a:r>
            <a:r>
              <a:rPr lang="zh-CN" altLang="zh-CN" sz="1400" b="1" dirty="0">
                <a:solidFill>
                  <a:schemeClr val="bg2">
                    <a:lumMod val="50000"/>
                  </a:schemeClr>
                </a:solidFill>
                <a:latin typeface="微软雅黑" panose="020B0503020204020204" pitchFamily="34" charset="-122"/>
                <a:ea typeface="微软雅黑" panose="020B0503020204020204" pitchFamily="34" charset="-122"/>
              </a:rPr>
              <a:t>号：</a:t>
            </a:r>
            <a:r>
              <a:rPr lang="zh-CN" altLang="zh-CN" sz="1400" dirty="0">
                <a:solidFill>
                  <a:schemeClr val="bg2">
                    <a:lumMod val="50000"/>
                  </a:schemeClr>
                </a:solidFill>
                <a:latin typeface="微软雅黑" panose="020B0503020204020204" pitchFamily="34" charset="-122"/>
                <a:ea typeface="微软雅黑" panose="020B0503020204020204" pitchFamily="34" charset="-122"/>
              </a:rPr>
              <a:t>高值医用耗材应通过省级集中采购平台进行阳光采购，网上公开交易。鼓励各地对高值医用耗材采取招采合一、量价挂钩等办法实行集中招标采购。各省、地市、县级政府负责实行高值医用耗材</a:t>
            </a:r>
            <a:r>
              <a:rPr lang="zh-CN" altLang="zh-CN" sz="1400" dirty="0">
                <a:solidFill>
                  <a:srgbClr val="FF0000"/>
                </a:solidFill>
                <a:latin typeface="微软雅黑" panose="020B0503020204020204" pitchFamily="34" charset="-122"/>
                <a:ea typeface="微软雅黑" panose="020B0503020204020204" pitchFamily="34" charset="-122"/>
              </a:rPr>
              <a:t>阳光采购</a:t>
            </a:r>
            <a:r>
              <a:rPr lang="zh-CN" altLang="zh-CN" sz="1400" dirty="0">
                <a:solidFill>
                  <a:schemeClr val="bg2">
                    <a:lumMod val="50000"/>
                  </a:schemeClr>
                </a:solidFill>
                <a:latin typeface="微软雅黑" panose="020B0503020204020204" pitchFamily="34" charset="-122"/>
                <a:ea typeface="微软雅黑" panose="020B0503020204020204" pitchFamily="34" charset="-122"/>
              </a:rPr>
              <a:t>，于</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2015</a:t>
            </a:r>
            <a:r>
              <a:rPr lang="zh-CN" altLang="zh-CN" sz="1400" dirty="0">
                <a:solidFill>
                  <a:schemeClr val="bg2">
                    <a:lumMod val="50000"/>
                  </a:schemeClr>
                </a:solidFill>
                <a:latin typeface="微软雅黑" panose="020B0503020204020204" pitchFamily="34" charset="-122"/>
                <a:ea typeface="微软雅黑" panose="020B0503020204020204" pitchFamily="34" charset="-122"/>
              </a:rPr>
              <a:t>年</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12</a:t>
            </a:r>
            <a:r>
              <a:rPr lang="zh-CN" altLang="zh-CN" sz="1400" dirty="0">
                <a:solidFill>
                  <a:schemeClr val="bg2">
                    <a:lumMod val="50000"/>
                  </a:schemeClr>
                </a:solidFill>
                <a:latin typeface="微软雅黑" panose="020B0503020204020204" pitchFamily="34" charset="-122"/>
                <a:ea typeface="微软雅黑" panose="020B0503020204020204" pitchFamily="34" charset="-122"/>
              </a:rPr>
              <a:t>月底前完成。</a:t>
            </a:r>
          </a:p>
          <a:p>
            <a:pPr>
              <a:defRPr/>
            </a:pPr>
            <a:endParaRPr lang="zh-CN" altLang="en-US" dirty="0">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990600" y="107950"/>
            <a:ext cx="7924800" cy="944563"/>
          </a:xfrm>
          <a:prstGeom prst="rect">
            <a:avLst/>
          </a:prstGeom>
          <a:noFill/>
          <a:ln w="9525">
            <a:noFill/>
            <a:miter lim="800000"/>
          </a:ln>
        </p:spPr>
        <p:txBody>
          <a:bodyPr anchor="ctr"/>
          <a:lstStyle/>
          <a:p>
            <a:pPr algn="r" eaLnBrk="0" hangingPunct="0">
              <a:lnSpc>
                <a:spcPct val="150000"/>
              </a:lnSpc>
              <a:defRPr/>
            </a:pPr>
            <a:r>
              <a:rPr lang="en-US" altLang="zh-CN" sz="2800" b="1" dirty="0" smtClean="0">
                <a:solidFill>
                  <a:schemeClr val="bg1"/>
                </a:solidFill>
                <a:latin typeface="微软雅黑" panose="020B0503020204020204" pitchFamily="34" charset="-122"/>
                <a:ea typeface="微软雅黑" panose="020B0503020204020204" pitchFamily="34" charset="-122"/>
              </a:rPr>
              <a:t>2.1 </a:t>
            </a:r>
            <a:r>
              <a:rPr lang="zh-CN" altLang="en-US" sz="2800" b="1" dirty="0" smtClean="0">
                <a:solidFill>
                  <a:schemeClr val="bg1"/>
                </a:solidFill>
                <a:latin typeface="微软雅黑" panose="020B0503020204020204" pitchFamily="34" charset="-122"/>
                <a:ea typeface="微软雅黑" panose="020B0503020204020204" pitchFamily="34" charset="-122"/>
              </a:rPr>
              <a:t>集中采购</a:t>
            </a:r>
            <a:r>
              <a:rPr lang="zh-CN" altLang="zh-CN" sz="2800" b="1" dirty="0" smtClean="0">
                <a:solidFill>
                  <a:schemeClr val="bg1"/>
                </a:solidFill>
                <a:latin typeface="微软雅黑" panose="020B0503020204020204" pitchFamily="34" charset="-122"/>
                <a:ea typeface="微软雅黑" panose="020B0503020204020204" pitchFamily="34" charset="-122"/>
              </a:rPr>
              <a:t>政策走向</a:t>
            </a:r>
            <a:endParaRPr lang="en-US" altLang="zh-CN" sz="2800" b="1" kern="0" dirty="0">
              <a:solidFill>
                <a:schemeClr val="bg1"/>
              </a:solidFill>
              <a:latin typeface="微软雅黑" panose="020B0503020204020204" pitchFamily="34" charset="-122"/>
              <a:ea typeface="微软雅黑" panose="020B0503020204020204" pitchFamily="34" charset="-122"/>
              <a:cs typeface="+mj-cs"/>
            </a:endParaRPr>
          </a:p>
        </p:txBody>
      </p:sp>
      <p:sp>
        <p:nvSpPr>
          <p:cNvPr id="21508" name="TextBox 6"/>
          <p:cNvSpPr txBox="1">
            <a:spLocks noChangeArrowheads="1"/>
          </p:cNvSpPr>
          <p:nvPr/>
        </p:nvSpPr>
        <p:spPr bwMode="auto">
          <a:xfrm>
            <a:off x="0" y="1285875"/>
            <a:ext cx="4357688" cy="400050"/>
          </a:xfrm>
          <a:prstGeom prst="rect">
            <a:avLst/>
          </a:prstGeom>
          <a:noFill/>
          <a:ln w="9525">
            <a:noFill/>
            <a:miter lim="800000"/>
          </a:ln>
        </p:spPr>
        <p:txBody>
          <a:bodyPr>
            <a:spAutoFit/>
          </a:bodyPr>
          <a:lstStyle/>
          <a:p>
            <a:pPr marL="742950" lvl="1" indent="-285750">
              <a:buClr>
                <a:schemeClr val="accent1"/>
              </a:buClr>
              <a:defRPr/>
            </a:pPr>
            <a:r>
              <a:rPr lang="zh-CN" altLang="en-US" sz="2000" b="1" dirty="0">
                <a:solidFill>
                  <a:schemeClr val="tx1">
                    <a:lumMod val="65000"/>
                    <a:lumOff val="35000"/>
                  </a:schemeClr>
                </a:solidFill>
                <a:latin typeface="+mn-lt"/>
                <a:ea typeface="微软雅黑" panose="020B0503020204020204" pitchFamily="34" charset="-122"/>
              </a:rPr>
              <a:t>耗材招标主要政策简要概述：</a:t>
            </a:r>
          </a:p>
        </p:txBody>
      </p:sp>
      <p:graphicFrame>
        <p:nvGraphicFramePr>
          <p:cNvPr id="7" name="表格 6"/>
          <p:cNvGraphicFramePr>
            <a:graphicFrameLocks noGrp="1"/>
          </p:cNvGraphicFramePr>
          <p:nvPr/>
        </p:nvGraphicFramePr>
        <p:xfrm>
          <a:off x="395288" y="1773238"/>
          <a:ext cx="8352928" cy="4267200"/>
        </p:xfrm>
        <a:graphic>
          <a:graphicData uri="http://schemas.openxmlformats.org/drawingml/2006/table">
            <a:tbl>
              <a:tblPr firstRow="1" bandRow="1">
                <a:tableStyleId>{5C22544A-7EE6-4342-B048-85BDC9FD1C3A}</a:tableStyleId>
              </a:tblPr>
              <a:tblGrid>
                <a:gridCol w="2386552"/>
                <a:gridCol w="1591033"/>
                <a:gridCol w="4375343"/>
              </a:tblGrid>
              <a:tr h="301411">
                <a:tc>
                  <a:txBody>
                    <a:bodyPr/>
                    <a:lstStyle/>
                    <a:p>
                      <a:pPr algn="ctr"/>
                      <a:r>
                        <a:rPr lang="zh-CN" altLang="en-US" sz="1400" b="1" dirty="0" smtClean="0">
                          <a:solidFill>
                            <a:srgbClr val="FFC000"/>
                          </a:solidFill>
                          <a:latin typeface="微软雅黑" panose="020B0503020204020204" pitchFamily="34" charset="-122"/>
                          <a:ea typeface="微软雅黑" panose="020B0503020204020204" pitchFamily="34" charset="-122"/>
                        </a:rPr>
                        <a:t>政策文件</a:t>
                      </a:r>
                      <a:endParaRPr lang="zh-CN" altLang="en-US" sz="1400" b="1" dirty="0">
                        <a:solidFill>
                          <a:srgbClr val="FFC000"/>
                        </a:solidFill>
                        <a:latin typeface="微软雅黑" panose="020B0503020204020204" pitchFamily="34" charset="-122"/>
                        <a:ea typeface="微软雅黑" panose="020B0503020204020204" pitchFamily="34" charset="-122"/>
                      </a:endParaRPr>
                    </a:p>
                  </a:txBody>
                  <a:tcPr>
                    <a:solidFill>
                      <a:schemeClr val="accent1">
                        <a:lumMod val="75000"/>
                      </a:schemeClr>
                    </a:solidFill>
                  </a:tcPr>
                </a:tc>
                <a:tc>
                  <a:txBody>
                    <a:bodyPr/>
                    <a:lstStyle/>
                    <a:p>
                      <a:pPr algn="ctr"/>
                      <a:r>
                        <a:rPr lang="zh-CN" altLang="en-US" sz="1400" b="1" dirty="0" smtClean="0">
                          <a:solidFill>
                            <a:srgbClr val="FFC000"/>
                          </a:solidFill>
                          <a:latin typeface="微软雅黑" panose="020B0503020204020204" pitchFamily="34" charset="-122"/>
                          <a:ea typeface="微软雅黑" panose="020B0503020204020204" pitchFamily="34" charset="-122"/>
                        </a:rPr>
                        <a:t>文号</a:t>
                      </a:r>
                      <a:endParaRPr lang="zh-CN" altLang="en-US" sz="1400" b="1" dirty="0">
                        <a:solidFill>
                          <a:srgbClr val="FFC000"/>
                        </a:solidFill>
                        <a:latin typeface="微软雅黑" panose="020B0503020204020204" pitchFamily="34" charset="-122"/>
                        <a:ea typeface="微软雅黑" panose="020B0503020204020204" pitchFamily="34" charset="-122"/>
                      </a:endParaRPr>
                    </a:p>
                  </a:txBody>
                  <a:tcPr>
                    <a:solidFill>
                      <a:schemeClr val="accent1">
                        <a:lumMod val="75000"/>
                      </a:schemeClr>
                    </a:solidFill>
                  </a:tcPr>
                </a:tc>
                <a:tc>
                  <a:txBody>
                    <a:bodyPr/>
                    <a:lstStyle/>
                    <a:p>
                      <a:pPr algn="ctr"/>
                      <a:r>
                        <a:rPr lang="zh-CN" altLang="en-US" sz="1400" b="1" dirty="0" smtClean="0">
                          <a:solidFill>
                            <a:srgbClr val="FFC000"/>
                          </a:solidFill>
                          <a:latin typeface="微软雅黑" panose="020B0503020204020204" pitchFamily="34" charset="-122"/>
                          <a:ea typeface="微软雅黑" panose="020B0503020204020204" pitchFamily="34" charset="-122"/>
                        </a:rPr>
                        <a:t>简析</a:t>
                      </a:r>
                      <a:endParaRPr lang="zh-CN" altLang="en-US" sz="1400" b="1" dirty="0">
                        <a:solidFill>
                          <a:srgbClr val="FFC000"/>
                        </a:solidFill>
                        <a:latin typeface="微软雅黑" panose="020B0503020204020204" pitchFamily="34" charset="-122"/>
                        <a:ea typeface="微软雅黑" panose="020B0503020204020204" pitchFamily="34" charset="-122"/>
                      </a:endParaRPr>
                    </a:p>
                  </a:txBody>
                  <a:tcPr>
                    <a:solidFill>
                      <a:schemeClr val="accent1">
                        <a:lumMod val="75000"/>
                      </a:schemeClr>
                    </a:solidFill>
                  </a:tcPr>
                </a:tc>
              </a:tr>
              <a:tr h="497095">
                <a:tc>
                  <a:txBody>
                    <a:bodyPr/>
                    <a:lstStyle/>
                    <a:p>
                      <a:pPr algn="ctr"/>
                      <a:r>
                        <a:rPr lang="en-US" altLang="zh-CN" sz="1400" b="0" kern="1200" dirty="0" smtClean="0">
                          <a:solidFill>
                            <a:schemeClr val="accent6">
                              <a:lumMod val="50000"/>
                            </a:schemeClr>
                          </a:solidFill>
                          <a:latin typeface="微软雅黑" panose="020B0503020204020204" pitchFamily="34" charset="-122"/>
                          <a:ea typeface="微软雅黑" panose="020B0503020204020204" pitchFamily="34" charset="-122"/>
                          <a:cs typeface="+mn-cs"/>
                        </a:rPr>
                        <a:t>《</a:t>
                      </a:r>
                      <a:r>
                        <a:rPr lang="zh-CN" altLang="en-US" sz="1400" b="0" kern="1200" dirty="0" smtClean="0">
                          <a:solidFill>
                            <a:schemeClr val="accent6">
                              <a:lumMod val="50000"/>
                            </a:schemeClr>
                          </a:solidFill>
                          <a:latin typeface="微软雅黑" panose="020B0503020204020204" pitchFamily="34" charset="-122"/>
                          <a:ea typeface="微软雅黑" panose="020B0503020204020204" pitchFamily="34" charset="-122"/>
                          <a:cs typeface="+mn-cs"/>
                        </a:rPr>
                        <a:t>关于进一步加强医疗器械集中采购管理的通知</a:t>
                      </a:r>
                      <a:r>
                        <a:rPr lang="en-US" altLang="zh-CN" sz="1400" b="0" kern="1200" dirty="0" smtClean="0">
                          <a:solidFill>
                            <a:schemeClr val="accent6">
                              <a:lumMod val="50000"/>
                            </a:schemeClr>
                          </a:solidFill>
                          <a:latin typeface="微软雅黑" panose="020B0503020204020204" pitchFamily="34" charset="-122"/>
                          <a:ea typeface="微软雅黑" panose="020B0503020204020204" pitchFamily="34" charset="-122"/>
                          <a:cs typeface="+mn-cs"/>
                        </a:rPr>
                        <a:t>》</a:t>
                      </a:r>
                      <a:endParaRPr lang="zh-CN" altLang="en-US" sz="1400" b="0" kern="1200" dirty="0">
                        <a:solidFill>
                          <a:schemeClr val="accent6">
                            <a:lumMod val="50000"/>
                          </a:schemeClr>
                        </a:solidFill>
                        <a:latin typeface="微软雅黑" panose="020B0503020204020204" pitchFamily="34" charset="-122"/>
                        <a:ea typeface="微软雅黑" panose="020B0503020204020204" pitchFamily="34" charset="-122"/>
                        <a:cs typeface="+mn-cs"/>
                      </a:endParaRPr>
                    </a:p>
                  </a:txBody>
                  <a:tcPr>
                    <a:solidFill>
                      <a:schemeClr val="accent1">
                        <a:lumMod val="40000"/>
                        <a:lumOff val="60000"/>
                      </a:schemeClr>
                    </a:solidFill>
                  </a:tcPr>
                </a:tc>
                <a:tc>
                  <a:txBody>
                    <a:bodyPr/>
                    <a:lstStyle/>
                    <a:p>
                      <a:pPr algn="ctr"/>
                      <a:r>
                        <a:rPr lang="zh-CN" altLang="en-US" sz="1400" b="0" kern="1200" dirty="0" smtClean="0">
                          <a:solidFill>
                            <a:schemeClr val="accent6">
                              <a:lumMod val="50000"/>
                            </a:schemeClr>
                          </a:solidFill>
                          <a:latin typeface="微软雅黑" panose="020B0503020204020204" pitchFamily="34" charset="-122"/>
                          <a:ea typeface="微软雅黑" panose="020B0503020204020204" pitchFamily="34" charset="-122"/>
                          <a:cs typeface="+mn-cs"/>
                        </a:rPr>
                        <a:t>卫规财发</a:t>
                      </a:r>
                      <a:r>
                        <a:rPr lang="en-US" altLang="en-US" sz="1400" b="0" kern="1200" dirty="0" smtClean="0">
                          <a:solidFill>
                            <a:schemeClr val="accent6">
                              <a:lumMod val="50000"/>
                            </a:schemeClr>
                          </a:solidFill>
                          <a:latin typeface="微软雅黑" panose="020B0503020204020204" pitchFamily="34" charset="-122"/>
                          <a:ea typeface="微软雅黑" panose="020B0503020204020204" pitchFamily="34" charset="-122"/>
                          <a:cs typeface="+mn-cs"/>
                        </a:rPr>
                        <a:t>[2007]208</a:t>
                      </a:r>
                      <a:r>
                        <a:rPr lang="zh-CN" altLang="en-US" sz="1400" b="0" kern="1200" dirty="0" smtClean="0">
                          <a:solidFill>
                            <a:schemeClr val="accent6">
                              <a:lumMod val="50000"/>
                            </a:schemeClr>
                          </a:solidFill>
                          <a:latin typeface="微软雅黑" panose="020B0503020204020204" pitchFamily="34" charset="-122"/>
                          <a:ea typeface="微软雅黑" panose="020B0503020204020204" pitchFamily="34" charset="-122"/>
                          <a:cs typeface="+mn-cs"/>
                        </a:rPr>
                        <a:t>号</a:t>
                      </a:r>
                      <a:endParaRPr lang="zh-CN" altLang="en-US" sz="1400" b="0" kern="1200" dirty="0">
                        <a:solidFill>
                          <a:schemeClr val="accent6">
                            <a:lumMod val="50000"/>
                          </a:schemeClr>
                        </a:solidFill>
                        <a:latin typeface="微软雅黑" panose="020B0503020204020204" pitchFamily="34" charset="-122"/>
                        <a:ea typeface="微软雅黑" panose="020B0503020204020204" pitchFamily="34" charset="-122"/>
                        <a:cs typeface="+mn-cs"/>
                      </a:endParaRPr>
                    </a:p>
                  </a:txBody>
                  <a:tcPr>
                    <a:solidFill>
                      <a:schemeClr val="accent1">
                        <a:lumMod val="40000"/>
                        <a:lumOff val="60000"/>
                      </a:schemeClr>
                    </a:solidFill>
                  </a:tcPr>
                </a:tc>
                <a:tc>
                  <a:txBody>
                    <a:bodyPr/>
                    <a:lstStyle/>
                    <a:p>
                      <a:pPr algn="l"/>
                      <a:r>
                        <a:rPr lang="zh-CN" altLang="en-US" sz="1400" b="0" kern="1200" dirty="0" smtClean="0">
                          <a:solidFill>
                            <a:schemeClr val="accent6">
                              <a:lumMod val="50000"/>
                            </a:schemeClr>
                          </a:solidFill>
                          <a:latin typeface="微软雅黑" panose="020B0503020204020204" pitchFamily="34" charset="-122"/>
                          <a:ea typeface="微软雅黑" panose="020B0503020204020204" pitchFamily="34" charset="-122"/>
                          <a:cs typeface="+mn-cs"/>
                        </a:rPr>
                        <a:t>规范推进医疗器械集中采购</a:t>
                      </a:r>
                      <a:endParaRPr lang="zh-CN" altLang="en-US" sz="1400" b="0" kern="1200" dirty="0">
                        <a:solidFill>
                          <a:schemeClr val="accent6">
                            <a:lumMod val="50000"/>
                          </a:schemeClr>
                        </a:solidFill>
                        <a:latin typeface="微软雅黑" panose="020B0503020204020204" pitchFamily="34" charset="-122"/>
                        <a:ea typeface="微软雅黑" panose="020B0503020204020204" pitchFamily="34" charset="-122"/>
                        <a:cs typeface="+mn-cs"/>
                      </a:endParaRPr>
                    </a:p>
                  </a:txBody>
                  <a:tcPr>
                    <a:solidFill>
                      <a:schemeClr val="accent1">
                        <a:lumMod val="40000"/>
                        <a:lumOff val="60000"/>
                      </a:schemeClr>
                    </a:solidFill>
                  </a:tcPr>
                </a:tc>
              </a:tr>
              <a:tr h="509354">
                <a:tc>
                  <a:txBody>
                    <a:bodyPr/>
                    <a:lstStyle/>
                    <a:p>
                      <a:pPr algn="ct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a:t>
                      </a: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高值医用耗材集中采购工作规范</a:t>
                      </a: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a:t>
                      </a:r>
                      <a:endParaRPr lang="zh-CN" altLang="en-US" sz="1400" b="0" dirty="0">
                        <a:solidFill>
                          <a:schemeClr val="accent6">
                            <a:lumMod val="50000"/>
                          </a:schemeClr>
                        </a:solidFill>
                        <a:latin typeface="微软雅黑" panose="020B0503020204020204" pitchFamily="34" charset="-122"/>
                        <a:ea typeface="微软雅黑" panose="020B0503020204020204" pitchFamily="34" charset="-122"/>
                      </a:endParaRPr>
                    </a:p>
                  </a:txBody>
                  <a:tcPr>
                    <a:solidFill>
                      <a:schemeClr val="accent1">
                        <a:lumMod val="40000"/>
                        <a:lumOff val="60000"/>
                      </a:schemeClr>
                    </a:solidFill>
                  </a:tcPr>
                </a:tc>
                <a:tc>
                  <a:txBody>
                    <a:bodyPr/>
                    <a:lstStyle/>
                    <a:p>
                      <a:pPr algn="ct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卫规财发</a:t>
                      </a: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[2012]86</a:t>
                      </a: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号 </a:t>
                      </a:r>
                      <a:endParaRPr lang="zh-CN" altLang="en-US" sz="1400" b="0" dirty="0">
                        <a:solidFill>
                          <a:schemeClr val="accent6">
                            <a:lumMod val="50000"/>
                          </a:schemeClr>
                        </a:solidFill>
                        <a:latin typeface="微软雅黑" panose="020B0503020204020204" pitchFamily="34" charset="-122"/>
                        <a:ea typeface="微软雅黑" panose="020B0503020204020204" pitchFamily="34" charset="-122"/>
                      </a:endParaRPr>
                    </a:p>
                  </a:txBody>
                  <a:tcPr>
                    <a:solidFill>
                      <a:schemeClr val="accent1">
                        <a:lumMod val="40000"/>
                        <a:lumOff val="60000"/>
                      </a:schemeClr>
                    </a:solidFill>
                  </a:tcPr>
                </a:tc>
                <a:tc>
                  <a:txBody>
                    <a:bodyPr/>
                    <a:lstStyle/>
                    <a:p>
                      <a:pPr algn="l"/>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    对于医疗器械行业的集中招标采购做了一些严格的规范，明确高值耗材以省为单位进行集中采购</a:t>
                      </a:r>
                      <a:endParaRPr lang="zh-CN" altLang="en-US" sz="1400" b="0" dirty="0">
                        <a:solidFill>
                          <a:schemeClr val="accent6">
                            <a:lumMod val="50000"/>
                          </a:schemeClr>
                        </a:solidFill>
                        <a:latin typeface="微软雅黑" panose="020B0503020204020204" pitchFamily="34" charset="-122"/>
                        <a:ea typeface="微软雅黑" panose="020B0503020204020204" pitchFamily="34" charset="-122"/>
                      </a:endParaRPr>
                    </a:p>
                  </a:txBody>
                  <a:tcPr>
                    <a:solidFill>
                      <a:schemeClr val="accent1">
                        <a:lumMod val="40000"/>
                        <a:lumOff val="60000"/>
                      </a:schemeClr>
                    </a:solidFill>
                  </a:tcPr>
                </a:tc>
              </a:tr>
              <a:tr h="509354">
                <a:tc>
                  <a:txBody>
                    <a:bodyPr/>
                    <a:lstStyle/>
                    <a:p>
                      <a:pPr algn="ct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a:t>
                      </a: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推进县级公立医院综合改革意见的通知</a:t>
                      </a: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a:t>
                      </a:r>
                      <a:endParaRPr lang="zh-CN" altLang="en-US" sz="1400" b="0" dirty="0">
                        <a:solidFill>
                          <a:schemeClr val="accent6">
                            <a:lumMod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国卫体改发</a:t>
                      </a: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〔2014〕12</a:t>
                      </a: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号</a:t>
                      </a:r>
                      <a:endParaRPr lang="zh-CN" altLang="en-US" sz="1400" b="0" dirty="0">
                        <a:solidFill>
                          <a:schemeClr val="accent6">
                            <a:lumMod val="50000"/>
                          </a:schemeClr>
                        </a:solidFill>
                        <a:latin typeface="微软雅黑" panose="020B0503020204020204" pitchFamily="34" charset="-122"/>
                        <a:ea typeface="微软雅黑" panose="020B0503020204020204" pitchFamily="34" charset="-122"/>
                      </a:endParaRPr>
                    </a:p>
                  </a:txBody>
                  <a:tcPr/>
                </a:tc>
                <a:tc>
                  <a:txBody>
                    <a:bodyPr/>
                    <a:lstStyle/>
                    <a:p>
                      <a:pPr marL="0" marR="0" indent="0" algn="l" defTabSz="914400" rtl="0" eaLnBrk="1" latinLnBrk="0" hangingPunct="1">
                        <a:spcBef>
                          <a:spcPts val="0"/>
                        </a:spcBef>
                        <a:spcAft>
                          <a:spcPts val="0"/>
                        </a:spcAft>
                        <a:buClrTx/>
                        <a:buSzTx/>
                        <a:buFontTx/>
                        <a:buNone/>
                        <a:defRPr/>
                      </a:pP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    以省为单位，采取招采合一、量价挂钩、双信封制等办法开展集中招标采购。</a:t>
                      </a:r>
                      <a:r>
                        <a:rPr lang="zh-CN" altLang="en-US" sz="1400" dirty="0" smtClean="0">
                          <a:solidFill>
                            <a:srgbClr val="8D3C15"/>
                          </a:solidFill>
                          <a:latin typeface="微软雅黑" panose="020B0503020204020204" pitchFamily="34" charset="-122"/>
                          <a:ea typeface="微软雅黑" panose="020B0503020204020204" pitchFamily="34" charset="-122"/>
                        </a:rPr>
                        <a:t>要求推进高值医用耗材网上阳光采购</a:t>
                      </a:r>
                      <a:r>
                        <a:rPr lang="zh-CN" altLang="en-US" sz="1400" b="0" dirty="0">
                          <a:solidFill>
                            <a:schemeClr val="accent6">
                              <a:lumMod val="50000"/>
                            </a:schemeClr>
                          </a:solidFill>
                          <a:latin typeface="微软雅黑" panose="020B0503020204020204" pitchFamily="34" charset="-122"/>
                          <a:ea typeface="微软雅黑" panose="020B0503020204020204" pitchFamily="34" charset="-122"/>
                        </a:rPr>
                        <a:t>。</a:t>
                      </a:r>
                      <a:endParaRPr lang="zh-CN" altLang="en-US" sz="1400" dirty="0" smtClean="0">
                        <a:solidFill>
                          <a:srgbClr val="8D3C15"/>
                        </a:solidFill>
                        <a:latin typeface="微软雅黑" panose="020B0503020204020204" pitchFamily="34" charset="-122"/>
                        <a:ea typeface="微软雅黑" panose="020B0503020204020204" pitchFamily="34" charset="-122"/>
                      </a:endParaRPr>
                    </a:p>
                  </a:txBody>
                  <a:tcPr/>
                </a:tc>
              </a:tr>
              <a:tr h="509354">
                <a:tc>
                  <a:txBody>
                    <a:bodyPr/>
                    <a:lstStyle/>
                    <a:p>
                      <a:pPr algn="ct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a:t>
                      </a: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关于印发</a:t>
                      </a: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2015</a:t>
                      </a: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年卫生计生工作要点的通知</a:t>
                      </a: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a:t>
                      </a:r>
                      <a:endParaRPr lang="zh-CN" altLang="en-US" sz="1400" b="0" dirty="0">
                        <a:solidFill>
                          <a:schemeClr val="accent6">
                            <a:lumMod val="50000"/>
                          </a:schemeClr>
                        </a:solidFill>
                        <a:latin typeface="微软雅黑" panose="020B0503020204020204" pitchFamily="34" charset="-122"/>
                        <a:ea typeface="微软雅黑" panose="020B0503020204020204" pitchFamily="34" charset="-122"/>
                      </a:endParaRPr>
                    </a:p>
                  </a:txBody>
                  <a:tcPr>
                    <a:solidFill>
                      <a:schemeClr val="accent1">
                        <a:lumMod val="40000"/>
                        <a:lumOff val="60000"/>
                      </a:schemeClr>
                    </a:solidFill>
                  </a:tcPr>
                </a:tc>
                <a:tc>
                  <a:txBody>
                    <a:bodyPr/>
                    <a:lstStyle/>
                    <a:p>
                      <a:pPr algn="ct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 </a:t>
                      </a: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国卫办发</a:t>
                      </a: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〔2015〕3</a:t>
                      </a: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号 </a:t>
                      </a:r>
                      <a:endParaRPr lang="zh-CN" altLang="en-US" sz="1400" b="0" dirty="0">
                        <a:solidFill>
                          <a:schemeClr val="accent6">
                            <a:lumMod val="50000"/>
                          </a:schemeClr>
                        </a:solidFill>
                        <a:latin typeface="微软雅黑" panose="020B0503020204020204" pitchFamily="34" charset="-122"/>
                        <a:ea typeface="微软雅黑" panose="020B0503020204020204" pitchFamily="34" charset="-122"/>
                      </a:endParaRPr>
                    </a:p>
                  </a:txBody>
                  <a:tcPr>
                    <a:solidFill>
                      <a:schemeClr val="accent1">
                        <a:lumMod val="40000"/>
                        <a:lumOff val="60000"/>
                      </a:schemeClr>
                    </a:solidFill>
                  </a:tcPr>
                </a:tc>
                <a:tc>
                  <a:txBody>
                    <a:bodyPr/>
                    <a:lstStyle/>
                    <a:p>
                      <a:pPr algn="l"/>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    规范和推进高值医用耗材阳光采购</a:t>
                      </a:r>
                      <a:endParaRPr lang="zh-CN" altLang="en-US" sz="1400" b="0" dirty="0">
                        <a:solidFill>
                          <a:schemeClr val="accent6">
                            <a:lumMod val="50000"/>
                          </a:schemeClr>
                        </a:solidFill>
                        <a:latin typeface="微软雅黑" panose="020B0503020204020204" pitchFamily="34" charset="-122"/>
                        <a:ea typeface="微软雅黑" panose="020B0503020204020204" pitchFamily="34" charset="-122"/>
                      </a:endParaRPr>
                    </a:p>
                  </a:txBody>
                  <a:tcPr>
                    <a:solidFill>
                      <a:schemeClr val="accent1">
                        <a:lumMod val="40000"/>
                        <a:lumOff val="60000"/>
                      </a:schemeClr>
                    </a:solidFill>
                  </a:tcPr>
                </a:tc>
              </a:tr>
              <a:tr h="703292">
                <a:tc>
                  <a:txBody>
                    <a:bodyPr/>
                    <a:lstStyle/>
                    <a:p>
                      <a:pPr algn="ct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a:t>
                      </a: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关于城市公立医院综合改革试点的指导意见 </a:t>
                      </a: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 </a:t>
                      </a:r>
                      <a:endParaRPr lang="zh-CN" altLang="en-US" sz="1400" b="0" dirty="0">
                        <a:solidFill>
                          <a:schemeClr val="accent6">
                            <a:lumMod val="50000"/>
                          </a:schemeClr>
                        </a:solidFill>
                        <a:latin typeface="微软雅黑" panose="020B0503020204020204" pitchFamily="34" charset="-122"/>
                        <a:ea typeface="微软雅黑" panose="020B0503020204020204" pitchFamily="34" charset="-122"/>
                      </a:endParaRPr>
                    </a:p>
                  </a:txBody>
                  <a:tcPr/>
                </a:tc>
                <a:tc>
                  <a:txBody>
                    <a:bodyPr/>
                    <a:lstStyle/>
                    <a:p>
                      <a:pPr algn="ct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 </a:t>
                      </a: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国办发</a:t>
                      </a: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〔2015〕38</a:t>
                      </a: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号</a:t>
                      </a:r>
                      <a:endParaRPr lang="zh-CN" altLang="en-US" sz="1400" b="0" dirty="0">
                        <a:solidFill>
                          <a:schemeClr val="accent6">
                            <a:lumMod val="50000"/>
                          </a:schemeClr>
                        </a:solidFill>
                        <a:latin typeface="微软雅黑" panose="020B0503020204020204" pitchFamily="34" charset="-122"/>
                        <a:ea typeface="微软雅黑" panose="020B0503020204020204" pitchFamily="34" charset="-122"/>
                      </a:endParaRPr>
                    </a:p>
                  </a:txBody>
                  <a:tcPr/>
                </a:tc>
                <a:tc>
                  <a:txBody>
                    <a:bodyPr/>
                    <a:lstStyle/>
                    <a:p>
                      <a:pPr algn="l">
                        <a:lnSpc>
                          <a:spcPct val="150000"/>
                        </a:lnSpc>
                      </a:pP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    规范高值医用耗材的价格行为。高值医用耗材必须通过省级集中采购平台进行阳光采购</a:t>
                      </a:r>
                      <a:endPar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endParaRPr>
                    </a:p>
                  </a:txBody>
                  <a:tcPr/>
                </a:tc>
              </a:tr>
              <a:tr h="719087">
                <a:tc>
                  <a:txBody>
                    <a:bodyPr/>
                    <a:lstStyle/>
                    <a:p>
                      <a:pPr marL="0" marR="0" indent="0" algn="ctr" defTabSz="914400" rtl="0" eaLnBrk="1" latinLnBrk="0" hangingPunct="1">
                        <a:spcBef>
                          <a:spcPts val="0"/>
                        </a:spcBef>
                        <a:spcAft>
                          <a:spcPts val="0"/>
                        </a:spcAft>
                        <a:buClrTx/>
                        <a:buSzTx/>
                        <a:buFontTx/>
                        <a:buNone/>
                        <a:defRPr/>
                      </a:pP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a:t>
                      </a: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关于全面推开县级公立医院综合改革的实施意见</a:t>
                      </a: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a:t>
                      </a:r>
                      <a:endPar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endParaRPr>
                    </a:p>
                    <a:p>
                      <a:pPr algn="ctr"/>
                      <a:endParaRPr lang="zh-CN" altLang="en-US" sz="1400" b="0" dirty="0">
                        <a:solidFill>
                          <a:schemeClr val="accent6">
                            <a:lumMod val="50000"/>
                          </a:schemeClr>
                        </a:solidFill>
                        <a:latin typeface="微软雅黑" panose="020B0503020204020204" pitchFamily="34" charset="-122"/>
                        <a:ea typeface="微软雅黑" panose="020B0503020204020204" pitchFamily="34" charset="-122"/>
                      </a:endParaRPr>
                    </a:p>
                  </a:txBody>
                  <a:tcPr>
                    <a:solidFill>
                      <a:schemeClr val="accent1">
                        <a:lumMod val="40000"/>
                        <a:lumOff val="60000"/>
                      </a:schemeClr>
                    </a:solidFill>
                  </a:tcPr>
                </a:tc>
                <a:tc>
                  <a:txBody>
                    <a:bodyPr/>
                    <a:lstStyle/>
                    <a:p>
                      <a:pPr algn="ct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国办发</a:t>
                      </a: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〔2015〕33</a:t>
                      </a: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号</a:t>
                      </a:r>
                      <a:endParaRPr lang="zh-CN" altLang="en-US" sz="1400" b="0" dirty="0">
                        <a:solidFill>
                          <a:schemeClr val="accent6">
                            <a:lumMod val="50000"/>
                          </a:schemeClr>
                        </a:solidFill>
                        <a:latin typeface="微软雅黑" panose="020B0503020204020204" pitchFamily="34" charset="-122"/>
                        <a:ea typeface="微软雅黑" panose="020B0503020204020204" pitchFamily="34" charset="-122"/>
                      </a:endParaRPr>
                    </a:p>
                  </a:txBody>
                  <a:tcPr>
                    <a:solidFill>
                      <a:schemeClr val="accent1">
                        <a:lumMod val="40000"/>
                        <a:lumOff val="60000"/>
                      </a:schemeClr>
                    </a:solidFill>
                  </a:tcPr>
                </a:tc>
                <a:tc>
                  <a:txBody>
                    <a:bodyPr/>
                    <a:lstStyle/>
                    <a:p>
                      <a:pPr algn="l"/>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    鼓励各地对高值医用耗材采取招采合一、量价挂钩等办法实行集中招标采购。各省、地市、县级政府负责实行高值医用耗材阳光采购，于</a:t>
                      </a: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2015</a:t>
                      </a: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年</a:t>
                      </a:r>
                      <a:r>
                        <a:rPr lang="en-US" altLang="zh-CN" sz="1400" b="0" dirty="0" smtClean="0">
                          <a:solidFill>
                            <a:schemeClr val="accent6">
                              <a:lumMod val="50000"/>
                            </a:schemeClr>
                          </a:solidFill>
                          <a:latin typeface="微软雅黑" panose="020B0503020204020204" pitchFamily="34" charset="-122"/>
                          <a:ea typeface="微软雅黑" panose="020B0503020204020204" pitchFamily="34" charset="-122"/>
                        </a:rPr>
                        <a:t>12</a:t>
                      </a:r>
                      <a:r>
                        <a:rPr lang="zh-CN" altLang="en-US" sz="1400" b="0" dirty="0" smtClean="0">
                          <a:solidFill>
                            <a:schemeClr val="accent6">
                              <a:lumMod val="50000"/>
                            </a:schemeClr>
                          </a:solidFill>
                          <a:latin typeface="微软雅黑" panose="020B0503020204020204" pitchFamily="34" charset="-122"/>
                          <a:ea typeface="微软雅黑" panose="020B0503020204020204" pitchFamily="34" charset="-122"/>
                        </a:rPr>
                        <a:t>月底前完成</a:t>
                      </a:r>
                      <a:endParaRPr lang="zh-CN" altLang="en-US" sz="1400" b="0" dirty="0">
                        <a:solidFill>
                          <a:schemeClr val="accent6">
                            <a:lumMod val="50000"/>
                          </a:schemeClr>
                        </a:solidFill>
                        <a:latin typeface="微软雅黑" panose="020B0503020204020204" pitchFamily="34" charset="-122"/>
                        <a:ea typeface="微软雅黑" panose="020B0503020204020204" pitchFamily="34" charset="-122"/>
                      </a:endParaRPr>
                    </a:p>
                  </a:txBody>
                  <a:tcPr>
                    <a:solidFill>
                      <a:schemeClr val="accent1">
                        <a:lumMod val="40000"/>
                        <a:lumOff val="60000"/>
                      </a:schemeClr>
                    </a:solidFill>
                  </a:tcPr>
                </a:tc>
              </a:tr>
            </a:tbl>
          </a:graphicData>
        </a:graphic>
      </p:graphicFrame>
      <p:sp>
        <p:nvSpPr>
          <p:cNvPr id="22571" name="灯片编号占位符 4"/>
          <p:cNvSpPr>
            <a:spLocks noGrp="1"/>
          </p:cNvSpPr>
          <p:nvPr>
            <p:ph type="sldNum" sz="quarter" idx="10"/>
          </p:nvPr>
        </p:nvSpPr>
        <p:spPr>
          <a:noFill/>
        </p:spPr>
        <p:txBody>
          <a:bodyPr/>
          <a:lstStyle/>
          <a:p>
            <a:fld id="{50200150-16BB-4368-9739-FBEDD8A374B0}" type="slidenum">
              <a:rPr lang="zh-CN" altLang="en-US" smtClean="0"/>
              <a:pPr/>
              <a:t>21</a:t>
            </a:fld>
            <a:endParaRPr lang="en-US" altLang="zh-CN" dirty="0" smtClean="0"/>
          </a:p>
        </p:txBody>
      </p:sp>
    </p:spTree>
  </p:cSld>
  <p:clrMapOvr>
    <a:masterClrMapping/>
  </p:clrMapOvr>
  <p:transition spd="slow">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pPr>
              <a:lnSpc>
                <a:spcPct val="150000"/>
              </a:lnSpc>
            </a:pPr>
            <a:r>
              <a:rPr lang="en-US" altLang="zh-CN" sz="2800" dirty="0" smtClean="0">
                <a:latin typeface="微软雅黑" panose="020B0503020204020204" pitchFamily="34" charset="-122"/>
                <a:ea typeface="微软雅黑" panose="020B0503020204020204" pitchFamily="34" charset="-122"/>
              </a:rPr>
              <a:t>2.1 </a:t>
            </a:r>
            <a:r>
              <a:rPr lang="zh-CN" altLang="en-US" sz="2800" dirty="0" smtClean="0">
                <a:latin typeface="微软雅黑" panose="020B0503020204020204" pitchFamily="34" charset="-122"/>
                <a:ea typeface="微软雅黑" panose="020B0503020204020204" pitchFamily="34" charset="-122"/>
              </a:rPr>
              <a:t>集中采购</a:t>
            </a:r>
            <a:r>
              <a:rPr lang="zh-CN" altLang="zh-CN" sz="2800" dirty="0" smtClean="0">
                <a:latin typeface="微软雅黑" panose="020B0503020204020204" pitchFamily="34" charset="-122"/>
                <a:ea typeface="微软雅黑" panose="020B0503020204020204" pitchFamily="34" charset="-122"/>
              </a:rPr>
              <a:t>政策走向</a:t>
            </a:r>
          </a:p>
        </p:txBody>
      </p:sp>
      <p:sp>
        <p:nvSpPr>
          <p:cNvPr id="10" name="Text Box 4"/>
          <p:cNvSpPr txBox="1">
            <a:spLocks noChangeArrowheads="1"/>
          </p:cNvSpPr>
          <p:nvPr/>
        </p:nvSpPr>
        <p:spPr bwMode="auto">
          <a:xfrm>
            <a:off x="539750" y="1268413"/>
            <a:ext cx="5403850" cy="708025"/>
          </a:xfrm>
          <a:prstGeom prst="rect">
            <a:avLst/>
          </a:prstGeom>
          <a:noFill/>
          <a:ln w="9525">
            <a:noFill/>
            <a:bevel/>
          </a:ln>
        </p:spPr>
        <p:txBody>
          <a:bodyPr>
            <a:spAutoFit/>
          </a:bodyPr>
          <a:lstStyle/>
          <a:p>
            <a:pPr>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rPr>
              <a:t>7</a:t>
            </a: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rPr>
              <a:t>号文在完善药品采购方面的创新举措和亮点</a:t>
            </a:r>
          </a:p>
          <a:p>
            <a:pPr>
              <a:defRPr/>
            </a:pPr>
            <a:endParaRPr lang="zh-CN" altLang="en-US" sz="2000" b="1" dirty="0">
              <a:solidFill>
                <a:schemeClr val="tx1">
                  <a:lumMod val="65000"/>
                  <a:lumOff val="35000"/>
                </a:schemeClr>
              </a:solidFill>
              <a:ea typeface="微软雅黑" panose="020B0503020204020204" pitchFamily="34" charset="-122"/>
            </a:endParaRPr>
          </a:p>
        </p:txBody>
      </p:sp>
      <p:sp>
        <p:nvSpPr>
          <p:cNvPr id="5" name="矩形 4"/>
          <p:cNvSpPr/>
          <p:nvPr/>
        </p:nvSpPr>
        <p:spPr>
          <a:xfrm>
            <a:off x="323850" y="1557338"/>
            <a:ext cx="8208963" cy="1289905"/>
          </a:xfrm>
          <a:prstGeom prst="rect">
            <a:avLst/>
          </a:prstGeom>
        </p:spPr>
        <p:txBody>
          <a:bodyPr>
            <a:spAutoFit/>
          </a:bodyPr>
          <a:lstStyle/>
          <a:p>
            <a:pPr indent="323850">
              <a:lnSpc>
                <a:spcPct val="150000"/>
              </a:lnSpc>
              <a:defRPr/>
            </a:pPr>
            <a:r>
              <a:rPr lang="en-US" altLang="zh-CN" b="1" dirty="0">
                <a:solidFill>
                  <a:schemeClr val="bg2">
                    <a:lumMod val="50000"/>
                  </a:schemeClr>
                </a:solidFill>
                <a:latin typeface="微软雅黑" panose="020B0503020204020204" pitchFamily="34" charset="-122"/>
                <a:ea typeface="微软雅黑" panose="020B0503020204020204" pitchFamily="34" charset="-122"/>
              </a:rPr>
              <a:t>2015</a:t>
            </a:r>
            <a:r>
              <a:rPr lang="zh-CN" altLang="en-US" b="1" dirty="0">
                <a:solidFill>
                  <a:schemeClr val="bg2">
                    <a:lumMod val="50000"/>
                  </a:schemeClr>
                </a:solidFill>
                <a:latin typeface="微软雅黑" panose="020B0503020204020204" pitchFamily="34" charset="-122"/>
                <a:ea typeface="微软雅黑" panose="020B0503020204020204" pitchFamily="34" charset="-122"/>
              </a:rPr>
              <a:t>年</a:t>
            </a:r>
            <a:r>
              <a:rPr lang="en-US" altLang="zh-CN" b="1" dirty="0">
                <a:solidFill>
                  <a:schemeClr val="bg2">
                    <a:lumMod val="50000"/>
                  </a:schemeClr>
                </a:solidFill>
                <a:latin typeface="微软雅黑" panose="020B0503020204020204" pitchFamily="34" charset="-122"/>
                <a:ea typeface="微软雅黑" panose="020B0503020204020204" pitchFamily="34" charset="-122"/>
              </a:rPr>
              <a:t>2</a:t>
            </a:r>
            <a:r>
              <a:rPr lang="zh-CN" altLang="en-US" b="1" dirty="0">
                <a:solidFill>
                  <a:schemeClr val="bg2">
                    <a:lumMod val="50000"/>
                  </a:schemeClr>
                </a:solidFill>
                <a:latin typeface="微软雅黑" panose="020B0503020204020204" pitchFamily="34" charset="-122"/>
                <a:ea typeface="微软雅黑" panose="020B0503020204020204" pitchFamily="34" charset="-122"/>
              </a:rPr>
              <a:t>月</a:t>
            </a:r>
            <a:r>
              <a:rPr lang="en-US" altLang="zh-CN" b="1" dirty="0">
                <a:solidFill>
                  <a:schemeClr val="bg2">
                    <a:lumMod val="50000"/>
                  </a:schemeClr>
                </a:solidFill>
                <a:latin typeface="微软雅黑" panose="020B0503020204020204" pitchFamily="34" charset="-122"/>
                <a:ea typeface="微软雅黑" panose="020B0503020204020204" pitchFamily="34" charset="-122"/>
              </a:rPr>
              <a:t>28</a:t>
            </a:r>
            <a:r>
              <a:rPr lang="zh-CN" altLang="en-US" b="1" dirty="0">
                <a:solidFill>
                  <a:schemeClr val="bg2">
                    <a:lumMod val="50000"/>
                  </a:schemeClr>
                </a:solidFill>
                <a:latin typeface="微软雅黑" panose="020B0503020204020204" pitchFamily="34" charset="-122"/>
                <a:ea typeface="微软雅黑" panose="020B0503020204020204" pitchFamily="34" charset="-122"/>
              </a:rPr>
              <a:t>日，公立医院指导性文件终于出台，文件围绕“招什么、怎么招，怎么配送，怎么结算，如何监管”等关键环节，提出了一系列有针对性的创新举措，促进了医改进程。</a:t>
            </a:r>
          </a:p>
        </p:txBody>
      </p:sp>
      <p:grpSp>
        <p:nvGrpSpPr>
          <p:cNvPr id="2" name="组合 15"/>
          <p:cNvGrpSpPr/>
          <p:nvPr/>
        </p:nvGrpSpPr>
        <p:grpSpPr bwMode="auto">
          <a:xfrm>
            <a:off x="323850" y="2865438"/>
            <a:ext cx="3832225" cy="3659187"/>
            <a:chOff x="450851" y="2217738"/>
            <a:chExt cx="4254962" cy="4306887"/>
          </a:xfrm>
        </p:grpSpPr>
        <p:pic>
          <p:nvPicPr>
            <p:cNvPr id="11299" name="图片 18"/>
            <p:cNvPicPr>
              <a:picLocks noChangeAspect="1"/>
            </p:cNvPicPr>
            <p:nvPr/>
          </p:nvPicPr>
          <p:blipFill>
            <a:blip r:embed="rId3" cstate="print"/>
            <a:srcRect/>
            <a:stretch>
              <a:fillRect/>
            </a:stretch>
          </p:blipFill>
          <p:spPr bwMode="auto">
            <a:xfrm>
              <a:off x="450851" y="2217738"/>
              <a:ext cx="4254962" cy="4306887"/>
            </a:xfrm>
            <a:prstGeom prst="rect">
              <a:avLst/>
            </a:prstGeom>
            <a:noFill/>
            <a:ln w="9525">
              <a:noFill/>
              <a:miter lim="800000"/>
              <a:headEnd/>
              <a:tailEnd/>
            </a:ln>
          </p:spPr>
        </p:pic>
        <p:sp>
          <p:nvSpPr>
            <p:cNvPr id="11300" name="矩形 61"/>
            <p:cNvSpPr>
              <a:spLocks noChangeArrowheads="1"/>
            </p:cNvSpPr>
            <p:nvPr/>
          </p:nvSpPr>
          <p:spPr bwMode="auto">
            <a:xfrm>
              <a:off x="2098996" y="3996975"/>
              <a:ext cx="1102789" cy="940966"/>
            </a:xfrm>
            <a:prstGeom prst="rect">
              <a:avLst/>
            </a:prstGeom>
            <a:noFill/>
            <a:ln w="9525">
              <a:noFill/>
              <a:miter lim="800000"/>
            </a:ln>
          </p:spPr>
          <p:txBody>
            <a:bodyPr>
              <a:spAutoFit/>
            </a:bodyPr>
            <a:lstStyle/>
            <a:p>
              <a:r>
                <a:rPr lang="zh-CN" altLang="en-US" sz="2400" b="1">
                  <a:latin typeface="微软雅黑" panose="020B0503020204020204" pitchFamily="34" charset="-122"/>
                  <a:ea typeface="微软雅黑" panose="020B0503020204020204" pitchFamily="34" charset="-122"/>
                </a:rPr>
                <a:t>重点内容</a:t>
              </a:r>
            </a:p>
          </p:txBody>
        </p:sp>
        <p:sp>
          <p:nvSpPr>
            <p:cNvPr id="11301" name="矩形 62"/>
            <p:cNvSpPr>
              <a:spLocks noChangeArrowheads="1"/>
            </p:cNvSpPr>
            <p:nvPr/>
          </p:nvSpPr>
          <p:spPr bwMode="auto">
            <a:xfrm>
              <a:off x="3408360" y="3473774"/>
              <a:ext cx="1201124" cy="1086662"/>
            </a:xfrm>
            <a:prstGeom prst="rect">
              <a:avLst/>
            </a:prstGeom>
            <a:noFill/>
            <a:ln w="9525">
              <a:noFill/>
              <a:miter lim="800000"/>
            </a:ln>
          </p:spPr>
          <p:txBody>
            <a:bodyPr>
              <a:spAutoFit/>
            </a:bodyPr>
            <a:lstStyle/>
            <a:p>
              <a:r>
                <a:rPr lang="zh-CN" altLang="en-US" b="1">
                  <a:latin typeface="微软雅黑" panose="020B0503020204020204" pitchFamily="34" charset="-122"/>
                  <a:ea typeface="微软雅黑" panose="020B0503020204020204" pitchFamily="34" charset="-122"/>
                </a:rPr>
                <a:t>实行药品分类采购</a:t>
              </a:r>
              <a:endParaRPr lang="zh-CN" altLang="en-US">
                <a:latin typeface="微软雅黑" panose="020B0503020204020204" pitchFamily="34" charset="-122"/>
                <a:ea typeface="微软雅黑" panose="020B0503020204020204" pitchFamily="34" charset="-122"/>
              </a:endParaRPr>
            </a:p>
          </p:txBody>
        </p:sp>
        <p:sp>
          <p:nvSpPr>
            <p:cNvPr id="11302" name="矩形 63"/>
            <p:cNvSpPr>
              <a:spLocks noChangeArrowheads="1"/>
            </p:cNvSpPr>
            <p:nvPr/>
          </p:nvSpPr>
          <p:spPr bwMode="auto">
            <a:xfrm>
              <a:off x="2754313" y="5207000"/>
              <a:ext cx="1362844" cy="646113"/>
            </a:xfrm>
            <a:prstGeom prst="rect">
              <a:avLst/>
            </a:prstGeom>
            <a:noFill/>
            <a:ln w="9525">
              <a:noFill/>
              <a:miter lim="800000"/>
            </a:ln>
          </p:spPr>
          <p:txBody>
            <a:bodyPr>
              <a:spAutoFit/>
            </a:bodyPr>
            <a:lstStyle/>
            <a:p>
              <a:pPr algn="ctr"/>
              <a:r>
                <a:rPr lang="zh-CN" altLang="en-US" b="1">
                  <a:latin typeface="微软雅黑" panose="020B0503020204020204" pitchFamily="34" charset="-122"/>
                  <a:ea typeface="微软雅黑" panose="020B0503020204020204" pitchFamily="34" charset="-122"/>
                </a:rPr>
                <a:t>改进药款结算方式</a:t>
              </a:r>
            </a:p>
          </p:txBody>
        </p:sp>
        <p:sp>
          <p:nvSpPr>
            <p:cNvPr id="11303" name="矩形 64"/>
            <p:cNvSpPr>
              <a:spLocks noChangeArrowheads="1"/>
            </p:cNvSpPr>
            <p:nvPr/>
          </p:nvSpPr>
          <p:spPr bwMode="auto">
            <a:xfrm>
              <a:off x="517525" y="3711575"/>
              <a:ext cx="1362844" cy="646113"/>
            </a:xfrm>
            <a:prstGeom prst="rect">
              <a:avLst/>
            </a:prstGeom>
            <a:noFill/>
            <a:ln w="9525">
              <a:noFill/>
              <a:miter lim="800000"/>
            </a:ln>
          </p:spPr>
          <p:txBody>
            <a:bodyPr>
              <a:spAutoFit/>
            </a:bodyPr>
            <a:lstStyle/>
            <a:p>
              <a:pPr algn="ctr"/>
              <a:r>
                <a:rPr lang="zh-CN" altLang="en-US" b="1">
                  <a:latin typeface="微软雅黑" panose="020B0503020204020204" pitchFamily="34" charset="-122"/>
                  <a:ea typeface="微软雅黑" panose="020B0503020204020204" pitchFamily="34" charset="-122"/>
                </a:rPr>
                <a:t>规范采购平台建设</a:t>
              </a:r>
            </a:p>
          </p:txBody>
        </p:sp>
        <p:sp>
          <p:nvSpPr>
            <p:cNvPr id="11304" name="矩形 66"/>
            <p:cNvSpPr>
              <a:spLocks noChangeArrowheads="1"/>
            </p:cNvSpPr>
            <p:nvPr/>
          </p:nvSpPr>
          <p:spPr bwMode="auto">
            <a:xfrm>
              <a:off x="1157288" y="5214938"/>
              <a:ext cx="1097497" cy="646112"/>
            </a:xfrm>
            <a:prstGeom prst="rect">
              <a:avLst/>
            </a:prstGeom>
            <a:noFill/>
            <a:ln w="9525">
              <a:noFill/>
              <a:miter lim="800000"/>
            </a:ln>
          </p:spPr>
          <p:txBody>
            <a:bodyPr>
              <a:spAutoFit/>
            </a:bodyPr>
            <a:lstStyle/>
            <a:p>
              <a:pPr algn="ctr"/>
              <a:r>
                <a:rPr lang="zh-CN" altLang="en-US" b="1">
                  <a:latin typeface="微软雅黑" panose="020B0503020204020204" pitchFamily="34" charset="-122"/>
                  <a:ea typeface="微软雅黑" panose="020B0503020204020204" pitchFamily="34" charset="-122"/>
                </a:rPr>
                <a:t>加强药品配送管理</a:t>
              </a:r>
            </a:p>
          </p:txBody>
        </p:sp>
        <p:sp>
          <p:nvSpPr>
            <p:cNvPr id="11305" name="矩形 67"/>
            <p:cNvSpPr>
              <a:spLocks noChangeArrowheads="1"/>
            </p:cNvSpPr>
            <p:nvPr/>
          </p:nvSpPr>
          <p:spPr bwMode="auto">
            <a:xfrm>
              <a:off x="1949451" y="2640013"/>
              <a:ext cx="1271778" cy="646112"/>
            </a:xfrm>
            <a:prstGeom prst="rect">
              <a:avLst/>
            </a:prstGeom>
            <a:noFill/>
            <a:ln w="9525">
              <a:noFill/>
              <a:miter lim="800000"/>
            </a:ln>
          </p:spPr>
          <p:txBody>
            <a:bodyPr>
              <a:spAutoFit/>
            </a:bodyPr>
            <a:lstStyle/>
            <a:p>
              <a:pPr algn="ctr"/>
              <a:r>
                <a:rPr lang="zh-CN" altLang="en-US" b="1">
                  <a:latin typeface="微软雅黑" panose="020B0503020204020204" pitchFamily="34" charset="-122"/>
                  <a:ea typeface="微软雅黑" panose="020B0503020204020204" pitchFamily="34" charset="-122"/>
                </a:rPr>
                <a:t>强化综合监督管理</a:t>
              </a:r>
            </a:p>
          </p:txBody>
        </p:sp>
      </p:grpSp>
      <p:graphicFrame>
        <p:nvGraphicFramePr>
          <p:cNvPr id="14" name="表格 13"/>
          <p:cNvGraphicFramePr>
            <a:graphicFrameLocks noGrp="1"/>
          </p:cNvGraphicFramePr>
          <p:nvPr/>
        </p:nvGraphicFramePr>
        <p:xfrm>
          <a:off x="4572000" y="2565400"/>
          <a:ext cx="4198418" cy="3794215"/>
        </p:xfrm>
        <a:graphic>
          <a:graphicData uri="http://schemas.openxmlformats.org/drawingml/2006/table">
            <a:tbl>
              <a:tblPr/>
              <a:tblGrid>
                <a:gridCol w="347668"/>
                <a:gridCol w="2663747"/>
                <a:gridCol w="1187003"/>
              </a:tblGrid>
              <a:tr h="480111">
                <a:tc>
                  <a:txBody>
                    <a:bodyPr/>
                    <a:lstStyle/>
                    <a:p>
                      <a:endParaRPr lang="zh-CN" sz="1400" kern="100" dirty="0">
                        <a:latin typeface="微软雅黑" panose="020B0503020204020204" pitchFamily="34" charset="-122"/>
                        <a:ea typeface="微软雅黑" panose="020B0503020204020204" pitchFamily="34" charset="-122"/>
                        <a:cs typeface="Times New Roman" panose="02020603050405020304"/>
                      </a:endParaRPr>
                    </a:p>
                  </a:txBody>
                  <a:tcPr marL="68553" marR="685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BACC6"/>
                    </a:solidFill>
                  </a:tcPr>
                </a:tc>
                <a:tc>
                  <a:txBody>
                    <a:bodyPr/>
                    <a:lstStyle/>
                    <a:p>
                      <a:pPr algn="ctr">
                        <a:spcAft>
                          <a:spcPts val="0"/>
                        </a:spcAft>
                      </a:pPr>
                      <a:r>
                        <a:rPr lang="zh-CN" sz="1600" b="1"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药品分类</a:t>
                      </a:r>
                      <a:endParaRPr lang="zh-CN" sz="1600" b="1" kern="100" dirty="0">
                        <a:latin typeface="微软雅黑" panose="020B0503020204020204" pitchFamily="34" charset="-122"/>
                        <a:ea typeface="微软雅黑" panose="020B0503020204020204" pitchFamily="34" charset="-122"/>
                        <a:cs typeface="Times New Roman" panose="02020603050405020304"/>
                      </a:endParaRPr>
                    </a:p>
                  </a:txBody>
                  <a:tcPr marL="68553" marR="685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BACC6"/>
                    </a:solidFill>
                  </a:tcPr>
                </a:tc>
                <a:tc>
                  <a:txBody>
                    <a:bodyPr/>
                    <a:lstStyle/>
                    <a:p>
                      <a:pPr algn="ctr">
                        <a:spcAft>
                          <a:spcPts val="0"/>
                        </a:spcAft>
                      </a:pPr>
                      <a:r>
                        <a:rPr lang="zh-CN" sz="1600" b="1"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采购方式</a:t>
                      </a:r>
                      <a:endParaRPr lang="zh-CN" sz="1600" b="1" kern="100" dirty="0">
                        <a:latin typeface="微软雅黑" panose="020B0503020204020204" pitchFamily="34" charset="-122"/>
                        <a:ea typeface="微软雅黑" panose="020B0503020204020204" pitchFamily="34" charset="-122"/>
                        <a:cs typeface="Times New Roman" panose="02020603050405020304"/>
                      </a:endParaRPr>
                    </a:p>
                  </a:txBody>
                  <a:tcPr marL="68553" marR="685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BACC6"/>
                    </a:solidFill>
                  </a:tcPr>
                </a:tc>
              </a:tr>
              <a:tr h="605853">
                <a:tc rowSpan="5">
                  <a:txBody>
                    <a:bodyPr/>
                    <a:lstStyle/>
                    <a:p>
                      <a:pPr algn="ctr">
                        <a:spcAft>
                          <a:spcPts val="0"/>
                        </a:spcAft>
                      </a:pPr>
                      <a:r>
                        <a:rPr lang="zh-CN" altLang="en-US" sz="2400" b="1" kern="100" dirty="0" smtClean="0">
                          <a:latin typeface="微软雅黑" panose="020B0503020204020204" pitchFamily="34" charset="-122"/>
                          <a:ea typeface="微软雅黑" panose="020B0503020204020204" pitchFamily="34" charset="-122"/>
                          <a:cs typeface="Times New Roman" panose="02020603050405020304"/>
                        </a:rPr>
                        <a:t>分类采购</a:t>
                      </a:r>
                      <a:endParaRPr lang="zh-CN" sz="2400" b="1" kern="100" dirty="0">
                        <a:latin typeface="微软雅黑" panose="020B0503020204020204" pitchFamily="34" charset="-122"/>
                        <a:ea typeface="微软雅黑" panose="020B0503020204020204" pitchFamily="34" charset="-122"/>
                        <a:cs typeface="Times New Roman" panose="02020603050405020304"/>
                      </a:endParaRPr>
                    </a:p>
                  </a:txBody>
                  <a:tcPr marL="68553" marR="685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用量大、金额高、竞争大的药品</a:t>
                      </a:r>
                      <a:endParaRPr lang="zh-CN" sz="1400" kern="100" dirty="0">
                        <a:latin typeface="微软雅黑" panose="020B0503020204020204" pitchFamily="34" charset="-122"/>
                        <a:ea typeface="微软雅黑" panose="020B0503020204020204" pitchFamily="34" charset="-122"/>
                        <a:cs typeface="Times New Roman" panose="02020603050405020304"/>
                      </a:endParaRPr>
                    </a:p>
                  </a:txBody>
                  <a:tcPr marL="68553" marR="685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altLang="en-US" sz="1400" kern="0"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双信封</a:t>
                      </a:r>
                      <a:r>
                        <a:rPr lang="zh-CN" sz="1400" kern="0"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招标</a:t>
                      </a:r>
                      <a:r>
                        <a:rPr lang="zh-CN" sz="14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采购</a:t>
                      </a:r>
                      <a:endParaRPr lang="zh-CN" sz="1400" kern="100" dirty="0">
                        <a:latin typeface="微软雅黑" panose="020B0503020204020204" pitchFamily="34" charset="-122"/>
                        <a:ea typeface="微软雅黑" panose="020B0503020204020204" pitchFamily="34" charset="-122"/>
                        <a:cs typeface="Times New Roman" panose="02020603050405020304"/>
                      </a:endParaRPr>
                    </a:p>
                  </a:txBody>
                  <a:tcPr marL="68553" marR="685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4386">
                <a:tc v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专利、独家药品</a:t>
                      </a:r>
                      <a:endParaRPr lang="zh-CN" sz="1400" kern="100" dirty="0">
                        <a:latin typeface="微软雅黑" panose="020B0503020204020204" pitchFamily="34" charset="-122"/>
                        <a:ea typeface="微软雅黑" panose="020B0503020204020204" pitchFamily="34" charset="-122"/>
                        <a:cs typeface="Times New Roman" panose="02020603050405020304"/>
                      </a:endParaRPr>
                    </a:p>
                  </a:txBody>
                  <a:tcPr marL="68553" marR="685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0">
                          <a:solidFill>
                            <a:srgbClr val="000000"/>
                          </a:solidFill>
                          <a:latin typeface="微软雅黑" panose="020B0503020204020204" pitchFamily="34" charset="-122"/>
                          <a:ea typeface="微软雅黑" panose="020B0503020204020204" pitchFamily="34" charset="-122"/>
                          <a:cs typeface="宋体" panose="02010600030101010101" pitchFamily="2" charset="-122"/>
                        </a:rPr>
                        <a:t>谈判采购</a:t>
                      </a:r>
                      <a:endParaRPr lang="zh-CN" sz="1400" kern="100">
                        <a:latin typeface="微软雅黑" panose="020B0503020204020204" pitchFamily="34" charset="-122"/>
                        <a:ea typeface="微软雅黑" panose="020B0503020204020204" pitchFamily="34" charset="-122"/>
                        <a:cs typeface="Times New Roman" panose="02020603050405020304"/>
                      </a:endParaRPr>
                    </a:p>
                  </a:txBody>
                  <a:tcPr marL="68553" marR="685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2662">
                <a:tc v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对妇儿专科非专利药品、急（抢）救药品、基础输液、临床用量小的药品和常用低价药品</a:t>
                      </a:r>
                      <a:endParaRPr lang="zh-CN" sz="1400" kern="100" dirty="0">
                        <a:latin typeface="微软雅黑" panose="020B0503020204020204" pitchFamily="34" charset="-122"/>
                        <a:ea typeface="微软雅黑" panose="020B0503020204020204" pitchFamily="34" charset="-122"/>
                        <a:cs typeface="Times New Roman" panose="02020603050405020304"/>
                      </a:endParaRPr>
                    </a:p>
                  </a:txBody>
                  <a:tcPr marL="68553" marR="685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医院直接采购</a:t>
                      </a:r>
                      <a:endParaRPr lang="zh-CN" sz="1400" kern="100" dirty="0">
                        <a:latin typeface="微软雅黑" panose="020B0503020204020204" pitchFamily="34" charset="-122"/>
                        <a:ea typeface="微软雅黑" panose="020B0503020204020204" pitchFamily="34" charset="-122"/>
                        <a:cs typeface="Times New Roman" panose="02020603050405020304"/>
                      </a:endParaRPr>
                    </a:p>
                  </a:txBody>
                  <a:tcPr marL="68553" marR="685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7653">
                <a:tc v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对临床必需、用量小、市场供应短缺的药品</a:t>
                      </a:r>
                      <a:endParaRPr lang="zh-CN" sz="1400" kern="100" dirty="0">
                        <a:latin typeface="微软雅黑" panose="020B0503020204020204" pitchFamily="34" charset="-122"/>
                        <a:ea typeface="微软雅黑" panose="020B0503020204020204" pitchFamily="34" charset="-122"/>
                        <a:cs typeface="Times New Roman" panose="02020603050405020304"/>
                      </a:endParaRPr>
                    </a:p>
                  </a:txBody>
                  <a:tcPr marL="68553" marR="685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0">
                          <a:solidFill>
                            <a:srgbClr val="000000"/>
                          </a:solidFill>
                          <a:latin typeface="微软雅黑" panose="020B0503020204020204" pitchFamily="34" charset="-122"/>
                          <a:ea typeface="微软雅黑" panose="020B0503020204020204" pitchFamily="34" charset="-122"/>
                          <a:cs typeface="宋体" panose="02010600030101010101" pitchFamily="2" charset="-122"/>
                        </a:rPr>
                        <a:t>定点生产</a:t>
                      </a:r>
                      <a:endParaRPr lang="zh-CN" sz="1400" kern="100">
                        <a:latin typeface="微软雅黑" panose="020B0503020204020204" pitchFamily="34" charset="-122"/>
                        <a:ea typeface="微软雅黑" panose="020B0503020204020204" pitchFamily="34" charset="-122"/>
                        <a:cs typeface="Times New Roman" panose="02020603050405020304"/>
                      </a:endParaRPr>
                    </a:p>
                  </a:txBody>
                  <a:tcPr marL="68553" marR="685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3550">
                <a:tc v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对麻醉药品、精神药品、防治传染病和寄生虫病的免费用药、国家免疫规划疫苗、计划生育药品及中药饮片</a:t>
                      </a:r>
                      <a:endParaRPr lang="zh-CN" sz="1400" kern="100" dirty="0">
                        <a:latin typeface="微软雅黑" panose="020B0503020204020204" pitchFamily="34" charset="-122"/>
                        <a:ea typeface="微软雅黑" panose="020B0503020204020204" pitchFamily="34" charset="-122"/>
                        <a:cs typeface="Times New Roman" panose="02020603050405020304"/>
                      </a:endParaRPr>
                    </a:p>
                  </a:txBody>
                  <a:tcPr marL="68553" marR="685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按国家现行规定采购</a:t>
                      </a:r>
                      <a:endParaRPr lang="zh-CN" sz="1400" kern="100" dirty="0">
                        <a:latin typeface="微软雅黑" panose="020B0503020204020204" pitchFamily="34" charset="-122"/>
                        <a:ea typeface="微软雅黑" panose="020B0503020204020204" pitchFamily="34" charset="-122"/>
                        <a:cs typeface="Times New Roman" panose="02020603050405020304"/>
                      </a:endParaRPr>
                    </a:p>
                  </a:txBody>
                  <a:tcPr marL="68553" marR="685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5" name="右箭头 14"/>
          <p:cNvSpPr/>
          <p:nvPr/>
        </p:nvSpPr>
        <p:spPr>
          <a:xfrm>
            <a:off x="3635375" y="2781300"/>
            <a:ext cx="865188" cy="5127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a typeface="宋体" panose="02010600030101010101" pitchFamily="2" charset="-122"/>
            </a:endParaRPr>
          </a:p>
        </p:txBody>
      </p:sp>
      <p:sp>
        <p:nvSpPr>
          <p:cNvPr id="11298" name="灯片编号占位符 4"/>
          <p:cNvSpPr>
            <a:spLocks noGrp="1"/>
          </p:cNvSpPr>
          <p:nvPr>
            <p:ph type="sldNum" sz="quarter" idx="10"/>
          </p:nvPr>
        </p:nvSpPr>
        <p:spPr>
          <a:noFill/>
        </p:spPr>
        <p:txBody>
          <a:bodyPr/>
          <a:lstStyle/>
          <a:p>
            <a:fld id="{7AA7B0A6-558D-4AC5-B409-8C3F8D37C088}" type="slidenum">
              <a:rPr lang="zh-CN" altLang="en-US" smtClean="0"/>
              <a:pPr/>
              <a:t>22</a:t>
            </a:fld>
            <a:endParaRPr lang="en-US" altLang="zh-CN" dirty="0" smtClean="0"/>
          </a:p>
        </p:txBody>
      </p:sp>
    </p:spTree>
  </p:cSld>
  <p:clrMapOvr>
    <a:masterClrMapping/>
  </p:clrMapOvr>
  <p:transition spd="slow">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00034" y="1214422"/>
            <a:ext cx="7924800" cy="944563"/>
          </a:xfrm>
        </p:spPr>
        <p:txBody>
          <a:bodyPr/>
          <a:lstStyle/>
          <a:p>
            <a:pPr algn="l"/>
            <a:r>
              <a:rPr lang="zh-CN" altLang="en-US" dirty="0" smtClean="0">
                <a:solidFill>
                  <a:srgbClr val="FF0000"/>
                </a:solidFill>
              </a:rPr>
              <a:t>四个有利于：</a:t>
            </a:r>
            <a:endParaRPr lang="zh-CN" altLang="en-US" dirty="0">
              <a:solidFill>
                <a:srgbClr val="FF0000"/>
              </a:solidFill>
            </a:endParaRPr>
          </a:p>
        </p:txBody>
      </p:sp>
      <p:sp>
        <p:nvSpPr>
          <p:cNvPr id="4" name="内容占位符 3"/>
          <p:cNvSpPr>
            <a:spLocks noGrp="1"/>
          </p:cNvSpPr>
          <p:nvPr>
            <p:ph idx="1"/>
          </p:nvPr>
        </p:nvSpPr>
        <p:spPr>
          <a:xfrm>
            <a:off x="457200" y="2285992"/>
            <a:ext cx="8229600" cy="3840171"/>
          </a:xfrm>
        </p:spPr>
        <p:txBody>
          <a:bodyPr/>
          <a:lstStyle/>
          <a:p>
            <a:r>
              <a:rPr lang="zh-CN" altLang="en-US" dirty="0" smtClean="0">
                <a:solidFill>
                  <a:schemeClr val="accent4"/>
                </a:solidFill>
                <a:latin typeface="华文楷体" charset="0"/>
                <a:ea typeface="华文楷体" charset="0"/>
              </a:rPr>
              <a:t>有利于破除以药补医机制，加快公立医院特别是县级公立医院改革；</a:t>
            </a:r>
            <a:endParaRPr lang="en-US" altLang="zh-CN" dirty="0" smtClean="0">
              <a:solidFill>
                <a:schemeClr val="accent4"/>
              </a:solidFill>
              <a:latin typeface="华文楷体" charset="0"/>
              <a:ea typeface="华文楷体" charset="0"/>
            </a:endParaRPr>
          </a:p>
          <a:p>
            <a:r>
              <a:rPr lang="zh-CN" altLang="en-US" dirty="0" smtClean="0">
                <a:solidFill>
                  <a:schemeClr val="accent4"/>
                </a:solidFill>
                <a:latin typeface="华文楷体" charset="0"/>
                <a:ea typeface="华文楷体" charset="0"/>
              </a:rPr>
              <a:t>有利于降低药品虚高价格，减轻人民群众用药负担；</a:t>
            </a:r>
            <a:endParaRPr lang="en-US" altLang="zh-CN" dirty="0" smtClean="0">
              <a:solidFill>
                <a:schemeClr val="accent4"/>
              </a:solidFill>
              <a:latin typeface="华文楷体" charset="0"/>
              <a:ea typeface="华文楷体" charset="0"/>
            </a:endParaRPr>
          </a:p>
          <a:p>
            <a:r>
              <a:rPr lang="zh-CN" altLang="en-US" dirty="0" smtClean="0">
                <a:solidFill>
                  <a:schemeClr val="accent4"/>
                </a:solidFill>
                <a:latin typeface="华文楷体" charset="0"/>
                <a:ea typeface="华文楷体" charset="0"/>
              </a:rPr>
              <a:t>有利于预防和遏制药品购销领域腐败行为，抵制商业贿赂；</a:t>
            </a:r>
            <a:endParaRPr lang="en-US" altLang="zh-CN" dirty="0" smtClean="0">
              <a:solidFill>
                <a:schemeClr val="accent4"/>
              </a:solidFill>
              <a:latin typeface="华文楷体" charset="0"/>
              <a:ea typeface="华文楷体" charset="0"/>
            </a:endParaRPr>
          </a:p>
          <a:p>
            <a:r>
              <a:rPr lang="zh-CN" altLang="en-US" dirty="0" smtClean="0">
                <a:solidFill>
                  <a:schemeClr val="accent4"/>
                </a:solidFill>
                <a:latin typeface="华文楷体" charset="0"/>
                <a:ea typeface="华文楷体" charset="0"/>
              </a:rPr>
              <a:t>有利于推动药品生产流通企业整合重组、公平竞争，促进医药产业健康发展。</a:t>
            </a:r>
            <a:endParaRPr lang="zh-CN" altLang="en-US" dirty="0">
              <a:solidFill>
                <a:schemeClr val="accent4"/>
              </a:solidFill>
              <a:latin typeface="华文楷体" charset="0"/>
              <a:ea typeface="华文楷体" charset="0"/>
            </a:endParaRPr>
          </a:p>
        </p:txBody>
      </p:sp>
      <p:sp>
        <p:nvSpPr>
          <p:cNvPr id="2" name="灯片编号占位符 1"/>
          <p:cNvSpPr>
            <a:spLocks noGrp="1"/>
          </p:cNvSpPr>
          <p:nvPr>
            <p:ph type="sldNum" sz="quarter" idx="10"/>
          </p:nvPr>
        </p:nvSpPr>
        <p:spPr/>
        <p:txBody>
          <a:bodyPr/>
          <a:lstStyle/>
          <a:p>
            <a:pPr>
              <a:defRPr/>
            </a:pPr>
            <a:fld id="{773FE235-A9B8-49AA-B91F-CA9B9A8A0F44}" type="slidenum">
              <a:rPr lang="zh-CN" altLang="en-US" smtClean="0"/>
              <a:pPr>
                <a:defRPr/>
              </a:pPr>
              <a:t>23</a:t>
            </a:fld>
            <a:endParaRPr lang="en-US" dirty="0"/>
          </a:p>
        </p:txBody>
      </p:sp>
      <p:sp>
        <p:nvSpPr>
          <p:cNvPr id="5" name="下箭头 4"/>
          <p:cNvSpPr/>
          <p:nvPr/>
        </p:nvSpPr>
        <p:spPr bwMode="auto">
          <a:xfrm>
            <a:off x="1285852" y="2857496"/>
            <a:ext cx="1143008" cy="1643074"/>
          </a:xfrm>
          <a:prstGeom prst="downArrow">
            <a:avLst>
              <a:gd name="adj1" fmla="val 52223"/>
              <a:gd name="adj2" fmla="val 50000"/>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6" name="下箭头 5"/>
          <p:cNvSpPr/>
          <p:nvPr/>
        </p:nvSpPr>
        <p:spPr bwMode="auto">
          <a:xfrm>
            <a:off x="1142976" y="2857496"/>
            <a:ext cx="1571636" cy="1643074"/>
          </a:xfrm>
          <a:prstGeom prst="downArrow">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7" name="下箭头 6"/>
          <p:cNvSpPr/>
          <p:nvPr/>
        </p:nvSpPr>
        <p:spPr bwMode="auto">
          <a:xfrm>
            <a:off x="3143240" y="3143248"/>
            <a:ext cx="2286016" cy="2071702"/>
          </a:xfrm>
          <a:prstGeom prst="downArrow">
            <a:avLst>
              <a:gd name="adj1" fmla="val 56667"/>
              <a:gd name="adj2" fmla="val 29770"/>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8" name="矩形 7"/>
          <p:cNvSpPr/>
          <p:nvPr/>
        </p:nvSpPr>
        <p:spPr>
          <a:xfrm>
            <a:off x="3929058" y="428604"/>
            <a:ext cx="4497366" cy="523220"/>
          </a:xfrm>
          <a:prstGeom prst="rect">
            <a:avLst/>
          </a:prstGeom>
        </p:spPr>
        <p:txBody>
          <a:bodyPr wrap="square">
            <a:spAutoFit/>
          </a:bodyPr>
          <a:lstStyle/>
          <a:p>
            <a:pPr algn="r"/>
            <a:r>
              <a:rPr lang="en-US" altLang="zh-CN" sz="2800" b="1" dirty="0" smtClean="0">
                <a:solidFill>
                  <a:schemeClr val="bg1"/>
                </a:solidFill>
                <a:latin typeface="微软雅黑" panose="020B0503020204020204" pitchFamily="34" charset="-122"/>
                <a:ea typeface="微软雅黑" panose="020B0503020204020204" pitchFamily="34" charset="-122"/>
              </a:rPr>
              <a:t>2. </a:t>
            </a:r>
            <a:r>
              <a:rPr lang="zh-CN" altLang="en-US" sz="2800" b="1" dirty="0" smtClean="0">
                <a:solidFill>
                  <a:schemeClr val="bg1"/>
                </a:solidFill>
                <a:latin typeface="微软雅黑" panose="020B0503020204020204" pitchFamily="34" charset="-122"/>
                <a:ea typeface="微软雅黑" panose="020B0503020204020204" pitchFamily="34" charset="-122"/>
              </a:rPr>
              <a:t>集中采购</a:t>
            </a:r>
            <a:r>
              <a:rPr lang="zh-CN" altLang="zh-CN" sz="2800" b="1" dirty="0" smtClean="0">
                <a:solidFill>
                  <a:schemeClr val="bg1"/>
                </a:solidFill>
                <a:latin typeface="微软雅黑" panose="020B0503020204020204" pitchFamily="34" charset="-122"/>
                <a:ea typeface="微软雅黑" panose="020B0503020204020204" pitchFamily="34" charset="-122"/>
              </a:rPr>
              <a:t>政策走向</a:t>
            </a:r>
            <a:endParaRPr lang="zh-CN" altLang="en-US" sz="2800" b="1" dirty="0">
              <a:solidFill>
                <a:schemeClr val="bg1"/>
              </a:solidFill>
            </a:endParaRPr>
          </a:p>
        </p:txBody>
      </p:sp>
    </p:spTree>
  </p:cSld>
  <p:clrMapOvr>
    <a:masterClrMapping/>
  </p:clrMapOvr>
  <p:transition spd="slow">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idx="4294967295"/>
          </p:nvPr>
        </p:nvSpPr>
        <p:spPr/>
        <p:txBody>
          <a:bodyPr/>
          <a:lstStyle/>
          <a:p>
            <a:pPr>
              <a:lnSpc>
                <a:spcPct val="150000"/>
              </a:lnSpc>
            </a:pPr>
            <a:r>
              <a:rPr lang="en-US" altLang="zh-CN" sz="2800" dirty="0" smtClean="0">
                <a:latin typeface="微软雅黑" panose="020B0503020204020204" pitchFamily="34" charset="-122"/>
                <a:ea typeface="微软雅黑" panose="020B0503020204020204" pitchFamily="34" charset="-122"/>
              </a:rPr>
              <a:t>2. </a:t>
            </a:r>
            <a:r>
              <a:rPr lang="zh-CN" altLang="en-US" sz="2800" dirty="0" smtClean="0">
                <a:latin typeface="微软雅黑" panose="020B0503020204020204" pitchFamily="34" charset="-122"/>
                <a:ea typeface="微软雅黑" panose="020B0503020204020204" pitchFamily="34" charset="-122"/>
              </a:rPr>
              <a:t>集中采购</a:t>
            </a:r>
            <a:r>
              <a:rPr lang="zh-CN" altLang="zh-CN" sz="2800" dirty="0" smtClean="0">
                <a:latin typeface="微软雅黑" panose="020B0503020204020204" pitchFamily="34" charset="-122"/>
                <a:ea typeface="微软雅黑" panose="020B0503020204020204" pitchFamily="34" charset="-122"/>
              </a:rPr>
              <a:t>政策走向</a:t>
            </a:r>
          </a:p>
        </p:txBody>
      </p:sp>
      <p:sp>
        <p:nvSpPr>
          <p:cNvPr id="14340" name="灯片编号占位符 4"/>
          <p:cNvSpPr>
            <a:spLocks noGrp="1"/>
          </p:cNvSpPr>
          <p:nvPr>
            <p:ph type="sldNum" sz="quarter" idx="10"/>
          </p:nvPr>
        </p:nvSpPr>
        <p:spPr>
          <a:noFill/>
        </p:spPr>
        <p:txBody>
          <a:bodyPr/>
          <a:lstStyle/>
          <a:p>
            <a:fld id="{DA53CA39-4FB5-4F21-95CD-EFD659703008}" type="slidenum">
              <a:rPr lang="zh-CN" altLang="en-US" smtClean="0"/>
              <a:pPr/>
              <a:t>24</a:t>
            </a:fld>
            <a:endParaRPr lang="en-US" altLang="zh-CN" dirty="0" smtClean="0"/>
          </a:p>
        </p:txBody>
      </p:sp>
      <p:sp>
        <p:nvSpPr>
          <p:cNvPr id="14341" name="TextBox 7"/>
          <p:cNvSpPr txBox="1">
            <a:spLocks noChangeArrowheads="1"/>
          </p:cNvSpPr>
          <p:nvPr/>
        </p:nvSpPr>
        <p:spPr bwMode="auto">
          <a:xfrm>
            <a:off x="971550" y="3357563"/>
            <a:ext cx="7416800" cy="368300"/>
          </a:xfrm>
          <a:prstGeom prst="rect">
            <a:avLst/>
          </a:prstGeom>
          <a:noFill/>
          <a:ln w="9525">
            <a:noFill/>
            <a:miter lim="800000"/>
          </a:ln>
        </p:spPr>
        <p:txBody>
          <a:bodyPr>
            <a:spAutoFit/>
          </a:bodyPr>
          <a:lstStyle/>
          <a:p>
            <a:endParaRPr lang="zh-CN" altLang="en-US">
              <a:ea typeface="宋体" panose="02010600030101010101" pitchFamily="2" charset="-122"/>
            </a:endParaRPr>
          </a:p>
        </p:txBody>
      </p:sp>
      <p:sp>
        <p:nvSpPr>
          <p:cNvPr id="11" name="Rectangle 3"/>
          <p:cNvSpPr txBox="1">
            <a:spLocks noChangeArrowheads="1"/>
          </p:cNvSpPr>
          <p:nvPr/>
        </p:nvSpPr>
        <p:spPr bwMode="auto">
          <a:xfrm>
            <a:off x="684213" y="1412875"/>
            <a:ext cx="7693025" cy="576263"/>
          </a:xfrm>
          <a:prstGeom prst="rect">
            <a:avLst/>
          </a:prstGeom>
          <a:noFill/>
          <a:ln w="9525">
            <a:noFill/>
            <a:miter lim="800000"/>
          </a:ln>
        </p:spPr>
        <p:txBody>
          <a:bodyPr/>
          <a:lstStyle/>
          <a:p>
            <a:pPr marL="742950" lvl="1" indent="-285750">
              <a:spcBef>
                <a:spcPct val="20000"/>
              </a:spcBef>
              <a:buClr>
                <a:schemeClr val="accent1"/>
              </a:buClr>
              <a:buFont typeface="Wingdings" panose="05000000000000000000" pitchFamily="2" charset="2"/>
              <a:buChar char="§"/>
              <a:defRPr/>
            </a:pPr>
            <a:endParaRPr lang="zh-CN" altLang="en-US" sz="1400" kern="0" dirty="0">
              <a:latin typeface="+mn-lt"/>
              <a:ea typeface="宋体" panose="02010600030101010101" pitchFamily="2" charset="-122"/>
            </a:endParaRPr>
          </a:p>
        </p:txBody>
      </p:sp>
      <p:sp>
        <p:nvSpPr>
          <p:cNvPr id="14344" name="TextBox 8"/>
          <p:cNvSpPr txBox="1">
            <a:spLocks noChangeArrowheads="1"/>
          </p:cNvSpPr>
          <p:nvPr/>
        </p:nvSpPr>
        <p:spPr bwMode="auto">
          <a:xfrm>
            <a:off x="179388" y="1268413"/>
            <a:ext cx="2463786" cy="800219"/>
          </a:xfrm>
          <a:prstGeom prst="rect">
            <a:avLst/>
          </a:prstGeom>
          <a:noFill/>
          <a:ln w="9525">
            <a:noFill/>
            <a:miter lim="800000"/>
          </a:ln>
        </p:spPr>
        <p:txBody>
          <a:bodyPr wrap="square">
            <a:spAutoFit/>
          </a:bodyPr>
          <a:lstStyle/>
          <a:p>
            <a:pPr marL="742950" lvl="1" indent="-285750">
              <a:buClr>
                <a:schemeClr val="accent1"/>
              </a:buClr>
            </a:pPr>
            <a:r>
              <a:rPr lang="zh-CN" altLang="en-US" sz="2800" b="1" dirty="0">
                <a:solidFill>
                  <a:srgbClr val="0000F5"/>
                </a:solidFill>
                <a:ea typeface="微软雅黑" panose="020B0503020204020204" pitchFamily="34" charset="-122"/>
              </a:rPr>
              <a:t>药价放开</a:t>
            </a:r>
          </a:p>
          <a:p>
            <a:endParaRPr lang="zh-CN" altLang="en-US" dirty="0">
              <a:ea typeface="宋体" panose="02010600030101010101" pitchFamily="2" charset="-122"/>
            </a:endParaRPr>
          </a:p>
        </p:txBody>
      </p:sp>
      <p:pic>
        <p:nvPicPr>
          <p:cNvPr id="14345" name="Picture 2" descr="E:\仝德志文件，勿删！\03-参考文档\！PPT图片及版面资源\06-PPT精选插图\08-3D小人\黑板可写字.jpg"/>
          <p:cNvPicPr>
            <a:picLocks noChangeAspect="1" noChangeArrowheads="1"/>
          </p:cNvPicPr>
          <p:nvPr/>
        </p:nvPicPr>
        <p:blipFill>
          <a:blip r:embed="rId2" cstate="print"/>
          <a:srcRect/>
          <a:stretch>
            <a:fillRect/>
          </a:stretch>
        </p:blipFill>
        <p:spPr bwMode="auto">
          <a:xfrm>
            <a:off x="4714876" y="3786190"/>
            <a:ext cx="3744913" cy="2060575"/>
          </a:xfrm>
          <a:prstGeom prst="rect">
            <a:avLst/>
          </a:prstGeom>
          <a:noFill/>
          <a:ln w="9525">
            <a:noFill/>
            <a:miter lim="800000"/>
            <a:headEnd/>
            <a:tailEnd/>
          </a:ln>
        </p:spPr>
      </p:pic>
      <p:sp>
        <p:nvSpPr>
          <p:cNvPr id="12" name="Rectangle 3"/>
          <p:cNvSpPr txBox="1">
            <a:spLocks noChangeArrowheads="1"/>
          </p:cNvSpPr>
          <p:nvPr/>
        </p:nvSpPr>
        <p:spPr bwMode="auto">
          <a:xfrm>
            <a:off x="323850" y="1700213"/>
            <a:ext cx="8280400" cy="4157679"/>
          </a:xfrm>
          <a:prstGeom prst="rect">
            <a:avLst/>
          </a:prstGeom>
          <a:noFill/>
          <a:ln w="9525">
            <a:noFill/>
            <a:miter lim="800000"/>
          </a:ln>
        </p:spPr>
        <p:txBody>
          <a:bodyPr/>
          <a:lstStyle/>
          <a:p>
            <a:pPr marL="342900" indent="342900">
              <a:lnSpc>
                <a:spcPct val="150000"/>
              </a:lnSpc>
              <a:spcBef>
                <a:spcPct val="20000"/>
              </a:spcBef>
              <a:buClr>
                <a:schemeClr val="hlink"/>
              </a:buClr>
              <a:defRPr/>
            </a:pPr>
            <a:r>
              <a:rPr lang="en-US" altLang="zh-CN" sz="2400" b="1" dirty="0" smtClean="0">
                <a:solidFill>
                  <a:schemeClr val="bg2">
                    <a:lumMod val="50000"/>
                  </a:schemeClr>
                </a:solidFill>
                <a:latin typeface="微软雅黑" panose="020B0503020204020204" pitchFamily="34" charset="-122"/>
                <a:ea typeface="微软雅黑" panose="020B0503020204020204" pitchFamily="34" charset="-122"/>
              </a:rPr>
              <a:t>    2015</a:t>
            </a:r>
            <a:r>
              <a:rPr lang="zh-CN" altLang="en-US" sz="2400" b="1" dirty="0" smtClean="0">
                <a:solidFill>
                  <a:schemeClr val="bg2">
                    <a:lumMod val="50000"/>
                  </a:schemeClr>
                </a:solidFill>
                <a:latin typeface="微软雅黑" panose="020B0503020204020204" pitchFamily="34" charset="-122"/>
                <a:ea typeface="微软雅黑" panose="020B0503020204020204" pitchFamily="34" charset="-122"/>
              </a:rPr>
              <a:t>年</a:t>
            </a:r>
            <a:r>
              <a:rPr lang="en-US" altLang="zh-CN" sz="2400" b="1" dirty="0" smtClean="0">
                <a:solidFill>
                  <a:schemeClr val="bg2">
                    <a:lumMod val="50000"/>
                  </a:schemeClr>
                </a:solidFill>
                <a:latin typeface="微软雅黑" panose="020B0503020204020204" pitchFamily="34" charset="-122"/>
                <a:ea typeface="微软雅黑" panose="020B0503020204020204" pitchFamily="34" charset="-122"/>
              </a:rPr>
              <a:t>5</a:t>
            </a: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月</a:t>
            </a:r>
            <a:r>
              <a:rPr lang="en-US" altLang="zh-CN" sz="2400" b="1" dirty="0">
                <a:solidFill>
                  <a:schemeClr val="bg2">
                    <a:lumMod val="50000"/>
                  </a:schemeClr>
                </a:solidFill>
                <a:latin typeface="微软雅黑" panose="020B0503020204020204" pitchFamily="34" charset="-122"/>
                <a:ea typeface="微软雅黑" panose="020B0503020204020204" pitchFamily="34" charset="-122"/>
              </a:rPr>
              <a:t>5</a:t>
            </a: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日，国家发改委、卫计委、人力资源社会保障部、财政部等七部委制定的</a:t>
            </a:r>
            <a:r>
              <a:rPr lang="en-US" altLang="zh-CN" sz="2400" b="1" dirty="0">
                <a:solidFill>
                  <a:schemeClr val="bg2">
                    <a:lumMod val="50000"/>
                  </a:schemeClr>
                </a:solidFill>
                <a:latin typeface="微软雅黑" panose="020B0503020204020204" pitchFamily="34" charset="-122"/>
                <a:ea typeface="微软雅黑" panose="020B0503020204020204" pitchFamily="34" charset="-122"/>
              </a:rPr>
              <a:t>《</a:t>
            </a: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推进药品价格改革的意见</a:t>
            </a:r>
            <a:r>
              <a:rPr lang="en-US" altLang="zh-CN" sz="2400" b="1" dirty="0" smtClean="0">
                <a:solidFill>
                  <a:schemeClr val="bg2">
                    <a:lumMod val="50000"/>
                  </a:schemeClr>
                </a:solidFill>
                <a:latin typeface="微软雅黑" panose="020B0503020204020204" pitchFamily="34" charset="-122"/>
                <a:ea typeface="微软雅黑" panose="020B0503020204020204" pitchFamily="34" charset="-122"/>
              </a:rPr>
              <a:t>》</a:t>
            </a:r>
            <a:r>
              <a:rPr lang="zh-CN" altLang="en-US" sz="2400" b="1" dirty="0" smtClean="0">
                <a:solidFill>
                  <a:schemeClr val="bg2">
                    <a:lumMod val="50000"/>
                  </a:schemeClr>
                </a:solidFill>
                <a:latin typeface="微软雅黑" panose="020B0503020204020204" pitchFamily="34" charset="-122"/>
                <a:ea typeface="微软雅黑" panose="020B0503020204020204" pitchFamily="34" charset="-122"/>
              </a:rPr>
              <a:t>。</a:t>
            </a: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自</a:t>
            </a:r>
            <a:r>
              <a:rPr lang="en-US" altLang="zh-CN" sz="2400" b="1" dirty="0">
                <a:solidFill>
                  <a:schemeClr val="bg2">
                    <a:lumMod val="50000"/>
                  </a:schemeClr>
                </a:solidFill>
                <a:latin typeface="微软雅黑" panose="020B0503020204020204" pitchFamily="34" charset="-122"/>
                <a:ea typeface="微软雅黑" panose="020B0503020204020204" pitchFamily="34" charset="-122"/>
              </a:rPr>
              <a:t>2015</a:t>
            </a: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年</a:t>
            </a:r>
            <a:r>
              <a:rPr lang="en-US" altLang="zh-CN" sz="2400" b="1" dirty="0">
                <a:solidFill>
                  <a:schemeClr val="bg2">
                    <a:lumMod val="50000"/>
                  </a:schemeClr>
                </a:solidFill>
                <a:latin typeface="微软雅黑" panose="020B0503020204020204" pitchFamily="34" charset="-122"/>
                <a:ea typeface="微软雅黑" panose="020B0503020204020204" pitchFamily="34" charset="-122"/>
              </a:rPr>
              <a:t>6</a:t>
            </a: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月</a:t>
            </a:r>
            <a:r>
              <a:rPr lang="en-US" altLang="zh-CN" sz="2400" b="1" dirty="0">
                <a:solidFill>
                  <a:schemeClr val="bg2">
                    <a:lumMod val="50000"/>
                  </a:schemeClr>
                </a:solidFill>
                <a:latin typeface="微软雅黑" panose="020B0503020204020204" pitchFamily="34" charset="-122"/>
                <a:ea typeface="微软雅黑" panose="020B0503020204020204" pitchFamily="34" charset="-122"/>
              </a:rPr>
              <a:t>1</a:t>
            </a: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日起，除麻醉药品和第一类精神药品外，取消原政府制定的药品价格</a:t>
            </a:r>
            <a:r>
              <a:rPr lang="zh-CN" altLang="en-US" sz="2400" b="1" dirty="0" smtClean="0">
                <a:solidFill>
                  <a:schemeClr val="bg2">
                    <a:lumMod val="50000"/>
                  </a:schemeClr>
                </a:solidFill>
                <a:latin typeface="微软雅黑" panose="020B0503020204020204" pitchFamily="34" charset="-122"/>
                <a:ea typeface="微软雅黑" panose="020B0503020204020204" pitchFamily="34" charset="-122"/>
              </a:rPr>
              <a:t>。不同类别</a:t>
            </a: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的药品价格形成</a:t>
            </a:r>
            <a:r>
              <a:rPr lang="zh-CN" altLang="en-US" sz="2400" b="1" dirty="0" smtClean="0">
                <a:solidFill>
                  <a:schemeClr val="bg2">
                    <a:lumMod val="50000"/>
                  </a:schemeClr>
                </a:solidFill>
                <a:latin typeface="微软雅黑" panose="020B0503020204020204" pitchFamily="34" charset="-122"/>
                <a:ea typeface="微软雅黑" panose="020B0503020204020204" pitchFamily="34" charset="-122"/>
              </a:rPr>
              <a:t>机制也</a:t>
            </a: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将不同。</a:t>
            </a:r>
            <a:r>
              <a:rPr lang="zh-CN" altLang="en-US" sz="2400" b="1" dirty="0" smtClean="0">
                <a:solidFill>
                  <a:schemeClr val="bg2">
                    <a:lumMod val="50000"/>
                  </a:schemeClr>
                </a:solidFill>
                <a:latin typeface="微软雅黑" panose="020B0503020204020204" pitchFamily="34" charset="-122"/>
                <a:ea typeface="微软雅黑" panose="020B0503020204020204" pitchFamily="34" charset="-122"/>
              </a:rPr>
              <a:t>同时规定</a:t>
            </a:r>
            <a:endParaRPr lang="en-US" altLang="zh-CN" sz="2400" b="1" dirty="0" smtClean="0">
              <a:solidFill>
                <a:schemeClr val="bg2">
                  <a:lumMod val="50000"/>
                </a:schemeClr>
              </a:solidFill>
              <a:latin typeface="微软雅黑" panose="020B0503020204020204" pitchFamily="34" charset="-122"/>
              <a:ea typeface="微软雅黑" panose="020B0503020204020204" pitchFamily="34" charset="-122"/>
            </a:endParaRPr>
          </a:p>
          <a:p>
            <a:pPr marL="342900" indent="342900">
              <a:lnSpc>
                <a:spcPct val="150000"/>
              </a:lnSpc>
              <a:spcBef>
                <a:spcPct val="20000"/>
              </a:spcBef>
              <a:buClr>
                <a:schemeClr val="hlink"/>
              </a:buClr>
              <a:defRPr/>
            </a:pPr>
            <a:r>
              <a:rPr lang="zh-CN" altLang="en-US" sz="2400" b="1" dirty="0" smtClean="0">
                <a:solidFill>
                  <a:schemeClr val="bg2">
                    <a:lumMod val="50000"/>
                  </a:schemeClr>
                </a:solidFill>
                <a:latin typeface="微软雅黑" panose="020B0503020204020204" pitchFamily="34" charset="-122"/>
                <a:ea typeface="微软雅黑" panose="020B0503020204020204" pitchFamily="34" charset="-122"/>
              </a:rPr>
              <a:t>要</a:t>
            </a: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在</a:t>
            </a:r>
            <a:r>
              <a:rPr lang="en-US" altLang="zh-CN" sz="2400" b="1" dirty="0" smtClean="0">
                <a:solidFill>
                  <a:schemeClr val="bg2">
                    <a:lumMod val="50000"/>
                  </a:schemeClr>
                </a:solidFill>
                <a:latin typeface="微软雅黑" panose="020B0503020204020204" pitchFamily="34" charset="-122"/>
                <a:ea typeface="微软雅黑" panose="020B0503020204020204" pitchFamily="34" charset="-122"/>
              </a:rPr>
              <a:t>2015</a:t>
            </a:r>
            <a:r>
              <a:rPr lang="zh-CN" altLang="en-US" sz="2400" b="1" dirty="0" smtClean="0">
                <a:solidFill>
                  <a:schemeClr val="bg2">
                    <a:lumMod val="50000"/>
                  </a:schemeClr>
                </a:solidFill>
                <a:latin typeface="微软雅黑" panose="020B0503020204020204" pitchFamily="34" charset="-122"/>
                <a:ea typeface="微软雅黑" panose="020B0503020204020204" pitchFamily="34" charset="-122"/>
              </a:rPr>
              <a:t>年</a:t>
            </a:r>
            <a:r>
              <a:rPr lang="en-US" altLang="zh-CN" sz="2400" b="1" dirty="0">
                <a:solidFill>
                  <a:schemeClr val="bg2">
                    <a:lumMod val="50000"/>
                  </a:schemeClr>
                </a:solidFill>
                <a:latin typeface="微软雅黑" panose="020B0503020204020204" pitchFamily="34" charset="-122"/>
                <a:ea typeface="微软雅黑" panose="020B0503020204020204" pitchFamily="34" charset="-122"/>
              </a:rPr>
              <a:t>9</a:t>
            </a: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月底前</a:t>
            </a:r>
            <a:r>
              <a:rPr lang="zh-CN" altLang="en-US" sz="2400" b="1" dirty="0" smtClean="0">
                <a:solidFill>
                  <a:schemeClr val="bg2">
                    <a:lumMod val="50000"/>
                  </a:schemeClr>
                </a:solidFill>
                <a:latin typeface="微软雅黑" panose="020B0503020204020204" pitchFamily="34" charset="-122"/>
                <a:ea typeface="微软雅黑" panose="020B0503020204020204" pitchFamily="34" charset="-122"/>
              </a:rPr>
              <a:t>出台</a:t>
            </a:r>
            <a:endParaRPr lang="en-US" altLang="zh-CN" sz="2400" b="1" dirty="0" smtClean="0">
              <a:solidFill>
                <a:schemeClr val="bg2">
                  <a:lumMod val="50000"/>
                </a:schemeClr>
              </a:solidFill>
              <a:latin typeface="微软雅黑" panose="020B0503020204020204" pitchFamily="34" charset="-122"/>
              <a:ea typeface="微软雅黑" panose="020B0503020204020204" pitchFamily="34" charset="-122"/>
            </a:endParaRPr>
          </a:p>
          <a:p>
            <a:pPr marL="342900" indent="342900">
              <a:lnSpc>
                <a:spcPct val="150000"/>
              </a:lnSpc>
              <a:spcBef>
                <a:spcPct val="20000"/>
              </a:spcBef>
              <a:buClr>
                <a:schemeClr val="hlink"/>
              </a:buClr>
              <a:defRPr/>
            </a:pPr>
            <a:r>
              <a:rPr lang="zh-CN" altLang="en-US" sz="2400" b="1" dirty="0" smtClean="0">
                <a:solidFill>
                  <a:schemeClr val="bg2">
                    <a:lumMod val="50000"/>
                  </a:schemeClr>
                </a:solidFill>
                <a:latin typeface="微软雅黑" panose="020B0503020204020204" pitchFamily="34" charset="-122"/>
                <a:ea typeface="微软雅黑" panose="020B0503020204020204" pitchFamily="34" charset="-122"/>
              </a:rPr>
              <a:t>医</a:t>
            </a: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保药品支付标准执行规则。</a:t>
            </a:r>
          </a:p>
          <a:p>
            <a:pPr marL="342900" indent="342900">
              <a:lnSpc>
                <a:spcPct val="150000"/>
              </a:lnSpc>
              <a:spcBef>
                <a:spcPct val="20000"/>
              </a:spcBef>
              <a:buClr>
                <a:schemeClr val="hlink"/>
              </a:buClr>
              <a:defRPr/>
            </a:pPr>
            <a:r>
              <a:rPr lang="en-US" altLang="zh-CN" b="1" kern="0" dirty="0">
                <a:solidFill>
                  <a:schemeClr val="bg2">
                    <a:lumMod val="50000"/>
                  </a:schemeClr>
                </a:solidFill>
                <a:latin typeface="微软雅黑" panose="020B0503020204020204" pitchFamily="34" charset="-122"/>
                <a:ea typeface="微软雅黑" panose="020B0503020204020204" pitchFamily="34" charset="-122"/>
              </a:rPr>
              <a:t/>
            </a:r>
            <a:br>
              <a:rPr lang="en-US" altLang="zh-CN" b="1" kern="0" dirty="0">
                <a:solidFill>
                  <a:schemeClr val="bg2">
                    <a:lumMod val="50000"/>
                  </a:schemeClr>
                </a:solidFill>
                <a:latin typeface="微软雅黑" panose="020B0503020204020204" pitchFamily="34" charset="-122"/>
                <a:ea typeface="微软雅黑" panose="020B0503020204020204" pitchFamily="34" charset="-122"/>
              </a:rPr>
            </a:br>
            <a:endParaRPr lang="en-US" altLang="zh-CN" b="1" kern="0" dirty="0">
              <a:solidFill>
                <a:schemeClr val="bg2">
                  <a:lumMod val="50000"/>
                </a:schemeClr>
              </a:solidFill>
              <a:latin typeface="微软雅黑" panose="020B0503020204020204" pitchFamily="34" charset="-122"/>
              <a:ea typeface="微软雅黑" panose="020B0503020204020204" pitchFamily="34" charset="-122"/>
            </a:endParaRPr>
          </a:p>
          <a:p>
            <a:pPr marL="742950" lvl="1" indent="-285750">
              <a:spcBef>
                <a:spcPct val="20000"/>
              </a:spcBef>
              <a:buClr>
                <a:schemeClr val="accent1"/>
              </a:buClr>
              <a:buFont typeface="Wingdings" panose="05000000000000000000" pitchFamily="2" charset="2"/>
              <a:buNone/>
              <a:defRPr/>
            </a:pPr>
            <a:endParaRPr lang="en-US" altLang="zh-CN" sz="2400" kern="0" dirty="0">
              <a:solidFill>
                <a:schemeClr val="bg2"/>
              </a:solidFill>
              <a:latin typeface="+mn-lt"/>
              <a:ea typeface="宋体" panose="02010600030101010101" pitchFamily="2" charset="-122"/>
            </a:endParaRPr>
          </a:p>
          <a:p>
            <a:pPr marL="342900" indent="-342900">
              <a:spcBef>
                <a:spcPct val="20000"/>
              </a:spcBef>
              <a:buClr>
                <a:schemeClr val="hlink"/>
              </a:buClr>
              <a:buFont typeface="Wingdings" panose="05000000000000000000" pitchFamily="2" charset="2"/>
              <a:buNone/>
              <a:defRPr/>
            </a:pPr>
            <a:endParaRPr lang="zh-CN" altLang="en-US" sz="1400" kern="0" dirty="0">
              <a:latin typeface="+mn-lt"/>
              <a:ea typeface="宋体" panose="0201060003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Box 10"/>
          <p:cNvSpPr txBox="1">
            <a:spLocks noChangeArrowheads="1"/>
          </p:cNvSpPr>
          <p:nvPr/>
        </p:nvSpPr>
        <p:spPr bwMode="auto">
          <a:xfrm>
            <a:off x="2339340" y="3357245"/>
            <a:ext cx="5756910" cy="2286000"/>
          </a:xfrm>
          <a:prstGeom prst="rect">
            <a:avLst/>
          </a:prstGeom>
          <a:noFill/>
          <a:ln w="9525">
            <a:noFill/>
            <a:miter lim="800000"/>
          </a:ln>
        </p:spPr>
        <p:txBody>
          <a:bodyPr wrap="square">
            <a:spAutoFit/>
          </a:bodyPr>
          <a:lstStyle/>
          <a:p>
            <a:pPr>
              <a:lnSpc>
                <a:spcPct val="150000"/>
              </a:lnSpc>
              <a:defRPr/>
            </a:pPr>
            <a:r>
              <a:rPr lang="en-US" altLang="zh-CN" sz="2400" dirty="0" smtClean="0">
                <a:solidFill>
                  <a:schemeClr val="tx1">
                    <a:lumMod val="75000"/>
                  </a:schemeClr>
                </a:solidFill>
                <a:latin typeface="微软雅黑" panose="020B0503020204020204" pitchFamily="34" charset="-122"/>
                <a:ea typeface="微软雅黑" panose="020B0503020204020204" pitchFamily="34" charset="-122"/>
              </a:rPr>
              <a:t>3.1  </a:t>
            </a:r>
            <a:r>
              <a:rPr lang="zh-CN" altLang="en-US" sz="2400" dirty="0" smtClean="0">
                <a:solidFill>
                  <a:schemeClr val="tx1">
                    <a:lumMod val="75000"/>
                  </a:schemeClr>
                </a:solidFill>
                <a:latin typeface="微软雅黑" panose="020B0503020204020204" pitchFamily="34" charset="-122"/>
                <a:ea typeface="微软雅黑" panose="020B0503020204020204" pitchFamily="34" charset="-122"/>
              </a:rPr>
              <a:t>医用耗材阳光采购背景</a:t>
            </a:r>
            <a:endParaRPr lang="en-US" altLang="zh-CN" sz="2400" dirty="0">
              <a:solidFill>
                <a:schemeClr val="tx1">
                  <a:lumMod val="75000"/>
                </a:schemeClr>
              </a:solidFill>
              <a:latin typeface="微软雅黑" panose="020B0503020204020204" pitchFamily="34" charset="-122"/>
              <a:ea typeface="微软雅黑" panose="020B0503020204020204" pitchFamily="34" charset="-122"/>
            </a:endParaRPr>
          </a:p>
          <a:p>
            <a:pPr>
              <a:lnSpc>
                <a:spcPct val="150000"/>
              </a:lnSpc>
              <a:defRPr/>
            </a:pPr>
            <a:r>
              <a:rPr lang="en-US" altLang="zh-CN" sz="2400" dirty="0" smtClean="0">
                <a:solidFill>
                  <a:schemeClr val="tx1">
                    <a:lumMod val="75000"/>
                  </a:schemeClr>
                </a:solidFill>
                <a:latin typeface="微软雅黑" panose="020B0503020204020204" pitchFamily="34" charset="-122"/>
                <a:ea typeface="微软雅黑" panose="020B0503020204020204" pitchFamily="34" charset="-122"/>
              </a:rPr>
              <a:t>3.2  </a:t>
            </a:r>
            <a:r>
              <a:rPr lang="zh-CN" altLang="en-US" sz="2400" dirty="0" smtClean="0">
                <a:solidFill>
                  <a:schemeClr val="tx1">
                    <a:lumMod val="75000"/>
                  </a:schemeClr>
                </a:solidFill>
                <a:latin typeface="微软雅黑" panose="020B0503020204020204" pitchFamily="34" charset="-122"/>
                <a:ea typeface="微软雅黑" panose="020B0503020204020204" pitchFamily="34" charset="-122"/>
              </a:rPr>
              <a:t>医用耗材阳光采购措施</a:t>
            </a:r>
          </a:p>
          <a:p>
            <a:pPr>
              <a:lnSpc>
                <a:spcPct val="150000"/>
              </a:lnSpc>
              <a:defRPr/>
            </a:pPr>
            <a:r>
              <a:rPr lang="en-US" altLang="zh-CN" sz="2400" dirty="0">
                <a:solidFill>
                  <a:schemeClr val="tx1">
                    <a:lumMod val="75000"/>
                  </a:schemeClr>
                </a:solidFill>
                <a:latin typeface="微软雅黑" panose="020B0503020204020204" pitchFamily="34" charset="-122"/>
                <a:ea typeface="微软雅黑" panose="020B0503020204020204" pitchFamily="34" charset="-122"/>
              </a:rPr>
              <a:t>3.3  </a:t>
            </a:r>
            <a:r>
              <a:rPr lang="zh-CN" altLang="en-US" sz="2400" dirty="0" smtClean="0">
                <a:latin typeface="微软雅黑" panose="020B0503020204020204" pitchFamily="34" charset="-122"/>
                <a:ea typeface="微软雅黑" panose="020B0503020204020204" pitchFamily="34" charset="-122"/>
                <a:sym typeface="+mn-ea"/>
              </a:rPr>
              <a:t>医用耗材阳光采购取得的初步成效</a:t>
            </a:r>
          </a:p>
          <a:p>
            <a:pPr>
              <a:lnSpc>
                <a:spcPct val="150000"/>
              </a:lnSpc>
              <a:defRPr/>
            </a:pPr>
            <a:r>
              <a:rPr lang="en-US" altLang="zh-CN" sz="2400" dirty="0" smtClean="0">
                <a:latin typeface="微软雅黑" panose="020B0503020204020204" pitchFamily="34" charset="-122"/>
                <a:ea typeface="微软雅黑" panose="020B0503020204020204" pitchFamily="34" charset="-122"/>
                <a:sym typeface="+mn-ea"/>
              </a:rPr>
              <a:t>3.4  </a:t>
            </a:r>
            <a:r>
              <a:rPr lang="zh-CN" altLang="en-US" sz="2400" dirty="0" smtClean="0">
                <a:latin typeface="微软雅黑" panose="020B0503020204020204" pitchFamily="34" charset="-122"/>
                <a:ea typeface="微软雅黑" panose="020B0503020204020204" pitchFamily="34" charset="-122"/>
                <a:sym typeface="+mn-ea"/>
              </a:rPr>
              <a:t>医用耗材监督管理</a:t>
            </a:r>
            <a:endParaRPr lang="en-US" altLang="zh-CN" sz="24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17413" name="Text Box 18"/>
          <p:cNvSpPr txBox="1">
            <a:spLocks noChangeArrowheads="1"/>
          </p:cNvSpPr>
          <p:nvPr/>
        </p:nvSpPr>
        <p:spPr bwMode="auto">
          <a:xfrm>
            <a:off x="1547813" y="2420938"/>
            <a:ext cx="343364" cy="400110"/>
          </a:xfrm>
          <a:prstGeom prst="rect">
            <a:avLst/>
          </a:prstGeom>
          <a:noFill/>
          <a:ln w="9525">
            <a:noFill/>
            <a:miter lim="800000"/>
          </a:ln>
        </p:spPr>
        <p:txBody>
          <a:bodyPr wrap="none">
            <a:spAutoFit/>
          </a:bodyPr>
          <a:lstStyle/>
          <a:p>
            <a:pPr algn="ctr" eaLnBrk="0" hangingPunct="0"/>
            <a:r>
              <a:rPr lang="en-US" altLang="zh-CN" sz="2000" b="1" dirty="0">
                <a:solidFill>
                  <a:schemeClr val="bg1"/>
                </a:solidFill>
                <a:latin typeface="微软雅黑" panose="020B0503020204020204" pitchFamily="34" charset="-122"/>
                <a:ea typeface="微软雅黑" panose="020B0503020204020204" pitchFamily="34" charset="-122"/>
              </a:rPr>
              <a:t>3</a:t>
            </a:r>
          </a:p>
        </p:txBody>
      </p:sp>
      <p:sp>
        <p:nvSpPr>
          <p:cNvPr id="17414" name="灯片编号占位符 4"/>
          <p:cNvSpPr>
            <a:spLocks noGrp="1"/>
          </p:cNvSpPr>
          <p:nvPr>
            <p:ph type="sldNum" sz="quarter" idx="10"/>
          </p:nvPr>
        </p:nvSpPr>
        <p:spPr>
          <a:xfrm>
            <a:off x="381000" y="6500813"/>
            <a:ext cx="838200" cy="304800"/>
          </a:xfrm>
          <a:noFill/>
        </p:spPr>
        <p:txBody>
          <a:bodyPr/>
          <a:lstStyle/>
          <a:p>
            <a:fld id="{F650D879-0C6E-45E3-B17B-EDED57AB5361}" type="slidenum">
              <a:rPr lang="zh-CN" altLang="en-US" smtClean="0"/>
              <a:pPr/>
              <a:t>25</a:t>
            </a:fld>
            <a:endParaRPr lang="en-US" altLang="zh-CN" dirty="0" smtClean="0"/>
          </a:p>
        </p:txBody>
      </p:sp>
      <p:grpSp>
        <p:nvGrpSpPr>
          <p:cNvPr id="2" name="组合 5"/>
          <p:cNvGrpSpPr/>
          <p:nvPr/>
        </p:nvGrpSpPr>
        <p:grpSpPr>
          <a:xfrm>
            <a:off x="1214414" y="2143116"/>
            <a:ext cx="1301106" cy="1301106"/>
            <a:chOff x="2683251" y="1980687"/>
            <a:chExt cx="1301106" cy="1301106"/>
          </a:xfrm>
          <a:solidFill>
            <a:schemeClr val="tx2"/>
          </a:solidFill>
          <a:effectLst>
            <a:outerShdw blurRad="254000" dist="254000" dir="8100000" algn="tr" rotWithShape="0">
              <a:prstClr val="black">
                <a:alpha val="50000"/>
              </a:prstClr>
            </a:outerShdw>
          </a:effectLst>
        </p:grpSpPr>
        <p:sp>
          <p:nvSpPr>
            <p:cNvPr id="13" name="椭圆 12"/>
            <p:cNvSpPr/>
            <p:nvPr/>
          </p:nvSpPr>
          <p:spPr>
            <a:xfrm>
              <a:off x="2683251" y="1980687"/>
              <a:ext cx="1301106" cy="13011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2972143" y="2215742"/>
              <a:ext cx="800219" cy="830997"/>
            </a:xfrm>
            <a:prstGeom prst="rect">
              <a:avLst/>
            </a:prstGeom>
            <a:grpFill/>
          </p:spPr>
          <p:txBody>
            <a:bodyPr wrap="none" rtlCol="0">
              <a:spAutoFit/>
            </a:bodyPr>
            <a:lstStyle/>
            <a:p>
              <a:r>
                <a:rPr lang="zh-CN" altLang="en-US" sz="4800" dirty="0" smtClean="0">
                  <a:solidFill>
                    <a:srgbClr val="FF0000"/>
                  </a:solidFill>
                  <a:latin typeface="华文琥珀" pitchFamily="2" charset="-122"/>
                  <a:ea typeface="华文琥珀" pitchFamily="2" charset="-122"/>
                </a:rPr>
                <a:t>三</a:t>
              </a:r>
              <a:endParaRPr lang="zh-CN" altLang="en-US" sz="4800" dirty="0">
                <a:solidFill>
                  <a:srgbClr val="FF0000"/>
                </a:solidFill>
                <a:latin typeface="华文琥珀" pitchFamily="2" charset="-122"/>
                <a:ea typeface="华文琥珀" pitchFamily="2" charset="-122"/>
              </a:endParaRPr>
            </a:p>
          </p:txBody>
        </p:sp>
      </p:grpSp>
      <p:sp>
        <p:nvSpPr>
          <p:cNvPr id="15" name="TextBox 10"/>
          <p:cNvSpPr txBox="1">
            <a:spLocks noChangeArrowheads="1"/>
          </p:cNvSpPr>
          <p:nvPr/>
        </p:nvSpPr>
        <p:spPr bwMode="auto">
          <a:xfrm>
            <a:off x="2786050" y="2143116"/>
            <a:ext cx="5756910" cy="825419"/>
          </a:xfrm>
          <a:prstGeom prst="rect">
            <a:avLst/>
          </a:prstGeom>
          <a:noFill/>
          <a:ln w="9525">
            <a:noFill/>
            <a:miter lim="800000"/>
          </a:ln>
        </p:spPr>
        <p:txBody>
          <a:bodyPr wrap="square">
            <a:spAutoFit/>
          </a:bodyPr>
          <a:lstStyle/>
          <a:p>
            <a:pPr>
              <a:lnSpc>
                <a:spcPct val="150000"/>
              </a:lnSpc>
              <a:defRPr/>
            </a:pPr>
            <a:r>
              <a:rPr lang="zh-CN" altLang="en-US" sz="3600" b="1" dirty="0" smtClean="0">
                <a:solidFill>
                  <a:schemeClr val="tx1">
                    <a:lumMod val="60000"/>
                    <a:lumOff val="40000"/>
                  </a:schemeClr>
                </a:solidFill>
                <a:latin typeface="微软雅黑" panose="020B0503020204020204" pitchFamily="34" charset="-122"/>
                <a:ea typeface="微软雅黑" panose="020B0503020204020204" pitchFamily="34" charset="-122"/>
              </a:rPr>
              <a:t>医用耗材的阳光采购</a:t>
            </a:r>
            <a:endParaRPr lang="en-US" altLang="zh-CN" sz="3600" b="1" dirty="0">
              <a:solidFill>
                <a:schemeClr val="tx1">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left)">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p:nvPr/>
        </p:nvGrpSpPr>
        <p:grpSpPr bwMode="auto">
          <a:xfrm>
            <a:off x="381000" y="1295400"/>
            <a:ext cx="8534400" cy="5105400"/>
            <a:chOff x="609600" y="1295400"/>
            <a:chExt cx="8077200" cy="5105400"/>
          </a:xfrm>
        </p:grpSpPr>
        <p:sp>
          <p:nvSpPr>
            <p:cNvPr id="229386" name="AutoShape 10"/>
            <p:cNvSpPr>
              <a:spLocks noChangeArrowheads="1"/>
            </p:cNvSpPr>
            <p:nvPr/>
          </p:nvSpPr>
          <p:spPr bwMode="auto">
            <a:xfrm>
              <a:off x="609600" y="1295400"/>
              <a:ext cx="8077200" cy="5105400"/>
            </a:xfrm>
            <a:prstGeom prst="roundRect">
              <a:avLst>
                <a:gd name="adj" fmla="val 7144"/>
              </a:avLst>
            </a:prstGeom>
            <a:gradFill rotWithShape="1">
              <a:gsLst>
                <a:gs pos="0">
                  <a:schemeClr val="accent1">
                    <a:alpha val="71001"/>
                  </a:schemeClr>
                </a:gs>
                <a:gs pos="100000">
                  <a:schemeClr val="accent1">
                    <a:gamma/>
                    <a:tint val="72941"/>
                    <a:invGamma/>
                    <a:alpha val="28999"/>
                  </a:schemeClr>
                </a:gs>
              </a:gsLst>
              <a:lin ang="5400000" scaled="1"/>
            </a:gradFill>
            <a:ln w="9525" algn="ctr">
              <a:noFill/>
              <a:rou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lstStyle/>
            <a:p>
              <a:pPr algn="ctr" latinLnBrk="1">
                <a:defRPr/>
              </a:pPr>
              <a:r>
                <a:rPr kumimoji="1" lang="zh-CN" altLang="en-US" sz="3200" dirty="0">
                  <a:solidFill>
                    <a:schemeClr val="tx1">
                      <a:lumMod val="75000"/>
                      <a:lumOff val="25000"/>
                    </a:schemeClr>
                  </a:solidFill>
                  <a:latin typeface="方正小标宋简体" pitchFamily="65" charset="-122"/>
                  <a:ea typeface="方正小标宋简体" pitchFamily="65" charset="-122"/>
                </a:rPr>
                <a:t>医用耗材现状</a:t>
              </a:r>
            </a:p>
          </p:txBody>
        </p:sp>
        <p:sp>
          <p:nvSpPr>
            <p:cNvPr id="6151" name="AutoShape 11"/>
            <p:cNvSpPr>
              <a:spLocks noChangeArrowheads="1"/>
            </p:cNvSpPr>
            <p:nvPr/>
          </p:nvSpPr>
          <p:spPr bwMode="auto">
            <a:xfrm>
              <a:off x="860536" y="3429000"/>
              <a:ext cx="7563518" cy="1252538"/>
            </a:xfrm>
            <a:prstGeom prst="roundRect">
              <a:avLst>
                <a:gd name="adj" fmla="val 16667"/>
              </a:avLst>
            </a:prstGeom>
            <a:gradFill rotWithShape="1">
              <a:gsLst>
                <a:gs pos="0">
                  <a:srgbClr val="E9E4C1"/>
                </a:gs>
                <a:gs pos="100000">
                  <a:schemeClr val="bg1"/>
                </a:gs>
              </a:gsLst>
              <a:lin ang="5400000" scaled="1"/>
            </a:gradFill>
            <a:ln w="9525" algn="ctr">
              <a:solidFill>
                <a:srgbClr val="808000"/>
              </a:solidFill>
              <a:round/>
            </a:ln>
          </p:spPr>
          <p:txBody>
            <a:bodyPr lIns="1980000" anchor="ctr"/>
            <a:lstStyle/>
            <a:p>
              <a:pPr marL="355600" indent="-355600" latinLnBrk="1">
                <a:buClr>
                  <a:srgbClr val="808000"/>
                </a:buClr>
                <a:buSzPct val="75000"/>
                <a:buFont typeface="Wingdings" panose="05000000000000000000" pitchFamily="2" charset="2"/>
                <a:buChar char="v"/>
              </a:pPr>
              <a:r>
                <a:rPr kumimoji="1" lang="zh-CN" altLang="en-US" sz="2000" dirty="0">
                  <a:solidFill>
                    <a:schemeClr val="tx1"/>
                  </a:solidFill>
                  <a:latin typeface="宋体" panose="02010600030101010101" pitchFamily="2" charset="-122"/>
                </a:rPr>
                <a:t>没有政府制定的指导价（最高零售价）</a:t>
              </a:r>
              <a:endParaRPr kumimoji="1" lang="en-US" altLang="zh-CN" sz="2000" dirty="0">
                <a:solidFill>
                  <a:schemeClr val="tx1"/>
                </a:solidFill>
                <a:latin typeface="宋体" panose="02010600030101010101" pitchFamily="2" charset="-122"/>
              </a:endParaRPr>
            </a:p>
            <a:p>
              <a:pPr marL="355600" indent="-355600" latinLnBrk="1">
                <a:buClr>
                  <a:srgbClr val="808000"/>
                </a:buClr>
                <a:buSzPct val="75000"/>
                <a:buFont typeface="Wingdings" panose="05000000000000000000" pitchFamily="2" charset="2"/>
                <a:buChar char="v"/>
              </a:pPr>
              <a:r>
                <a:rPr kumimoji="1" lang="zh-CN" altLang="en-US" sz="2000" dirty="0" smtClean="0">
                  <a:solidFill>
                    <a:schemeClr val="tx1"/>
                  </a:solidFill>
                  <a:latin typeface="宋体" panose="02010600030101010101" pitchFamily="2" charset="-122"/>
                </a:rPr>
                <a:t>价格不透明、悬殊较大，</a:t>
              </a:r>
              <a:r>
                <a:rPr kumimoji="1" lang="zh-CN" altLang="en-US" sz="2000" dirty="0">
                  <a:solidFill>
                    <a:schemeClr val="tx1"/>
                  </a:solidFill>
                  <a:latin typeface="宋体" panose="02010600030101010101" pitchFamily="2" charset="-122"/>
                </a:rPr>
                <a:t>比较</a:t>
              </a:r>
              <a:r>
                <a:rPr kumimoji="1" lang="zh-CN" altLang="en-US" sz="2000" dirty="0" smtClean="0">
                  <a:solidFill>
                    <a:schemeClr val="tx1"/>
                  </a:solidFill>
                  <a:latin typeface="宋体" panose="02010600030101010101" pitchFamily="2" charset="-122"/>
                </a:rPr>
                <a:t>混乱</a:t>
              </a:r>
              <a:endParaRPr kumimoji="1" lang="en-US" altLang="zh-CN" sz="2000" dirty="0">
                <a:solidFill>
                  <a:schemeClr val="tx1"/>
                </a:solidFill>
                <a:latin typeface="宋体" panose="02010600030101010101" pitchFamily="2" charset="-122"/>
              </a:endParaRPr>
            </a:p>
            <a:p>
              <a:pPr marL="355600" indent="-355600" latinLnBrk="1">
                <a:buClr>
                  <a:srgbClr val="808000"/>
                </a:buClr>
                <a:buSzPct val="75000"/>
                <a:buFont typeface="Wingdings" panose="05000000000000000000" pitchFamily="2" charset="2"/>
                <a:buChar char="v"/>
              </a:pPr>
              <a:r>
                <a:rPr kumimoji="1" lang="zh-CN" altLang="en-US" sz="2000" dirty="0" smtClean="0">
                  <a:latin typeface="宋体" panose="02010600030101010101" pitchFamily="2" charset="-122"/>
                </a:rPr>
                <a:t>不但增加患者负担，也留下利益寻租空间</a:t>
              </a:r>
              <a:endParaRPr kumimoji="1" lang="zh-CN" altLang="en-US" sz="2000" dirty="0">
                <a:solidFill>
                  <a:schemeClr val="tx1"/>
                </a:solidFill>
                <a:latin typeface="宋体" panose="02010600030101010101" pitchFamily="2" charset="-122"/>
              </a:endParaRPr>
            </a:p>
          </p:txBody>
        </p:sp>
        <p:sp>
          <p:nvSpPr>
            <p:cNvPr id="229388" name="AutoShape 12"/>
            <p:cNvSpPr>
              <a:spLocks noChangeArrowheads="1"/>
            </p:cNvSpPr>
            <p:nvPr/>
          </p:nvSpPr>
          <p:spPr bwMode="auto">
            <a:xfrm>
              <a:off x="929913" y="3503613"/>
              <a:ext cx="1663561" cy="1109663"/>
            </a:xfrm>
            <a:prstGeom prst="roundRect">
              <a:avLst>
                <a:gd name="adj" fmla="val 14051"/>
              </a:avLst>
            </a:prstGeom>
            <a:gradFill rotWithShape="1">
              <a:gsLst>
                <a:gs pos="0">
                  <a:srgbClr val="808000"/>
                </a:gs>
                <a:gs pos="100000">
                  <a:schemeClr val="bg1"/>
                </a:gs>
              </a:gsLst>
              <a:lin ang="5400000" scaled="1"/>
            </a:gradFill>
            <a:ln w="9525" algn="ctr">
              <a:solidFill>
                <a:srgbClr val="808000"/>
              </a:solidFill>
              <a:round/>
            </a:ln>
            <a:effectLst/>
          </p:spPr>
          <p:txBody>
            <a:bodyPr wrap="none" anchor="ctr"/>
            <a:lstStyle/>
            <a:p>
              <a:pPr algn="ctr" fontAlgn="t" latinLnBrk="1">
                <a:defRPr/>
              </a:pPr>
              <a:r>
                <a:rPr kumimoji="1" lang="zh-CN" altLang="en-US" sz="3200" b="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pitchFamily="49" charset="-122"/>
                  <a:ea typeface="黑体" panose="02010609060101010101" pitchFamily="49" charset="-122"/>
                </a:rPr>
                <a:t>价格乱</a:t>
              </a:r>
            </a:p>
          </p:txBody>
        </p:sp>
        <p:sp>
          <p:nvSpPr>
            <p:cNvPr id="6153" name="AutoShape 13"/>
            <p:cNvSpPr>
              <a:spLocks noChangeArrowheads="1"/>
            </p:cNvSpPr>
            <p:nvPr/>
          </p:nvSpPr>
          <p:spPr bwMode="auto">
            <a:xfrm>
              <a:off x="860536" y="4876800"/>
              <a:ext cx="7563518" cy="1252538"/>
            </a:xfrm>
            <a:prstGeom prst="roundRect">
              <a:avLst>
                <a:gd name="adj" fmla="val 16667"/>
              </a:avLst>
            </a:prstGeom>
            <a:gradFill rotWithShape="1">
              <a:gsLst>
                <a:gs pos="0">
                  <a:srgbClr val="D4E1C9"/>
                </a:gs>
                <a:gs pos="100000">
                  <a:schemeClr val="bg1"/>
                </a:gs>
              </a:gsLst>
              <a:lin ang="5400000" scaled="1"/>
            </a:gradFill>
            <a:ln w="9525" algn="ctr">
              <a:solidFill>
                <a:srgbClr val="336600"/>
              </a:solidFill>
              <a:round/>
            </a:ln>
          </p:spPr>
          <p:txBody>
            <a:bodyPr wrap="none" lIns="1980000" anchor="ctr"/>
            <a:lstStyle/>
            <a:p>
              <a:pPr marL="355600" indent="-355600" latinLnBrk="1">
                <a:buClr>
                  <a:srgbClr val="336600"/>
                </a:buClr>
                <a:buSzPct val="75000"/>
                <a:buFont typeface="Wingdings" panose="05000000000000000000" pitchFamily="2" charset="2"/>
                <a:buChar char="v"/>
              </a:pPr>
              <a:r>
                <a:rPr kumimoji="1" lang="zh-CN" altLang="en-US" sz="2000" dirty="0">
                  <a:solidFill>
                    <a:schemeClr val="tx1"/>
                  </a:solidFill>
                </a:rPr>
                <a:t>走票公司多，中间环节多 </a:t>
              </a:r>
            </a:p>
            <a:p>
              <a:pPr marL="355600" indent="-355600" latinLnBrk="1">
                <a:buClr>
                  <a:srgbClr val="336600"/>
                </a:buClr>
                <a:buSzPct val="75000"/>
                <a:buFont typeface="Wingdings" panose="05000000000000000000" pitchFamily="2" charset="2"/>
                <a:buChar char="v"/>
              </a:pPr>
              <a:r>
                <a:rPr kumimoji="1" lang="zh-CN" altLang="en-US" sz="2000" dirty="0">
                  <a:solidFill>
                    <a:schemeClr val="tx1"/>
                  </a:solidFill>
                </a:rPr>
                <a:t>小型经营企业多，覆盖面</a:t>
              </a:r>
              <a:r>
                <a:rPr kumimoji="1" lang="zh-CN" altLang="en-US" sz="2000" dirty="0" smtClean="0">
                  <a:solidFill>
                    <a:schemeClr val="tx1"/>
                  </a:solidFill>
                </a:rPr>
                <a:t>差，资质普遍偏低</a:t>
              </a:r>
              <a:endParaRPr kumimoji="1" lang="en-US" altLang="zh-CN" sz="2000" dirty="0">
                <a:solidFill>
                  <a:schemeClr val="tx1"/>
                </a:solidFill>
              </a:endParaRPr>
            </a:p>
            <a:p>
              <a:pPr marL="355600" indent="-355600" latinLnBrk="1">
                <a:buClr>
                  <a:srgbClr val="336600"/>
                </a:buClr>
                <a:buSzPct val="75000"/>
                <a:buFont typeface="Wingdings" panose="05000000000000000000" pitchFamily="2" charset="2"/>
                <a:buChar char="v"/>
              </a:pPr>
              <a:r>
                <a:rPr kumimoji="1" lang="zh-CN" altLang="en-US" sz="2000" dirty="0">
                  <a:solidFill>
                    <a:schemeClr val="tx1"/>
                  </a:solidFill>
                </a:rPr>
                <a:t>采购及配送方式缺乏统一</a:t>
              </a:r>
              <a:r>
                <a:rPr kumimoji="1" lang="zh-CN" altLang="en-US" sz="2000" dirty="0" smtClean="0">
                  <a:solidFill>
                    <a:schemeClr val="tx1"/>
                  </a:solidFill>
                </a:rPr>
                <a:t>规范、质量无法保证</a:t>
              </a:r>
              <a:endParaRPr kumimoji="1" lang="zh-CN" altLang="en-US" sz="2000" dirty="0">
                <a:solidFill>
                  <a:schemeClr val="tx1"/>
                </a:solidFill>
              </a:endParaRPr>
            </a:p>
          </p:txBody>
        </p:sp>
        <p:sp>
          <p:nvSpPr>
            <p:cNvPr id="229390" name="AutoShape 14"/>
            <p:cNvSpPr>
              <a:spLocks noChangeArrowheads="1"/>
            </p:cNvSpPr>
            <p:nvPr/>
          </p:nvSpPr>
          <p:spPr bwMode="auto">
            <a:xfrm>
              <a:off x="929913" y="4943475"/>
              <a:ext cx="1663561" cy="1109663"/>
            </a:xfrm>
            <a:prstGeom prst="roundRect">
              <a:avLst>
                <a:gd name="adj" fmla="val 14051"/>
              </a:avLst>
            </a:prstGeom>
            <a:gradFill flip="none" rotWithShape="1">
              <a:gsLst>
                <a:gs pos="0">
                  <a:srgbClr val="99FF33">
                    <a:tint val="66000"/>
                    <a:satMod val="160000"/>
                  </a:srgbClr>
                </a:gs>
                <a:gs pos="50000">
                  <a:srgbClr val="99FF33">
                    <a:tint val="44500"/>
                    <a:satMod val="160000"/>
                  </a:srgbClr>
                </a:gs>
                <a:gs pos="100000">
                  <a:srgbClr val="99FF33">
                    <a:tint val="23500"/>
                    <a:satMod val="160000"/>
                  </a:srgbClr>
                </a:gs>
              </a:gsLst>
              <a:lin ang="5400000" scaled="1"/>
              <a:tileRect/>
            </a:gradFill>
            <a:ln w="9525" algn="ctr">
              <a:solidFill>
                <a:srgbClr val="336600"/>
              </a:solidFill>
              <a:round/>
            </a:ln>
            <a:effectLst/>
          </p:spPr>
          <p:txBody>
            <a:bodyPr wrap="none" anchor="ctr"/>
            <a:lstStyle/>
            <a:p>
              <a:pPr algn="ctr" fontAlgn="t" latinLnBrk="1">
                <a:defRPr/>
              </a:pPr>
              <a:r>
                <a:rPr kumimoji="1" lang="zh-CN" altLang="en-US" sz="3200" b="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pitchFamily="49" charset="-122"/>
                  <a:ea typeface="黑体" panose="02010609060101010101" pitchFamily="49" charset="-122"/>
                </a:rPr>
                <a:t>流通散</a:t>
              </a:r>
            </a:p>
          </p:txBody>
        </p:sp>
        <p:sp>
          <p:nvSpPr>
            <p:cNvPr id="6155" name="AutoShape 16"/>
            <p:cNvSpPr>
              <a:spLocks noChangeArrowheads="1"/>
            </p:cNvSpPr>
            <p:nvPr/>
          </p:nvSpPr>
          <p:spPr bwMode="auto">
            <a:xfrm>
              <a:off x="860536" y="1981200"/>
              <a:ext cx="7563518" cy="1252538"/>
            </a:xfrm>
            <a:prstGeom prst="roundRect">
              <a:avLst>
                <a:gd name="adj" fmla="val 16667"/>
              </a:avLst>
            </a:prstGeom>
            <a:gradFill rotWithShape="1">
              <a:gsLst>
                <a:gs pos="0">
                  <a:srgbClr val="E9E4C1"/>
                </a:gs>
                <a:gs pos="100000">
                  <a:schemeClr val="bg1"/>
                </a:gs>
              </a:gsLst>
              <a:lin ang="5400000" scaled="1"/>
            </a:gradFill>
            <a:ln w="9525" algn="ctr">
              <a:solidFill>
                <a:srgbClr val="808000"/>
              </a:solidFill>
              <a:round/>
            </a:ln>
          </p:spPr>
          <p:txBody>
            <a:bodyPr lIns="1980000" anchor="ctr"/>
            <a:lstStyle/>
            <a:p>
              <a:pPr marL="355600" indent="-355600" latinLnBrk="1">
                <a:buClr>
                  <a:srgbClr val="808000"/>
                </a:buClr>
                <a:buSzPct val="75000"/>
                <a:buFont typeface="Wingdings" panose="05000000000000000000" pitchFamily="2" charset="2"/>
                <a:buChar char="v"/>
              </a:pPr>
              <a:r>
                <a:rPr kumimoji="1" lang="zh-CN" altLang="en-US" sz="2000" dirty="0">
                  <a:solidFill>
                    <a:schemeClr val="tx1"/>
                  </a:solidFill>
                  <a:latin typeface="宋体" panose="02010600030101010101" pitchFamily="2" charset="-122"/>
                </a:rPr>
                <a:t>缺乏统一的质量标准</a:t>
              </a:r>
              <a:endParaRPr kumimoji="1" lang="en-US" altLang="zh-CN" sz="2000" dirty="0">
                <a:solidFill>
                  <a:schemeClr val="tx1"/>
                </a:solidFill>
                <a:latin typeface="宋体" panose="02010600030101010101" pitchFamily="2" charset="-122"/>
              </a:endParaRPr>
            </a:p>
            <a:p>
              <a:pPr marL="355600" indent="-355600" latinLnBrk="1">
                <a:buClr>
                  <a:srgbClr val="808000"/>
                </a:buClr>
                <a:buSzPct val="75000"/>
                <a:buFont typeface="Wingdings" panose="05000000000000000000" pitchFamily="2" charset="2"/>
                <a:buChar char="v"/>
              </a:pPr>
              <a:r>
                <a:rPr kumimoji="1" lang="zh-CN" altLang="en-US" sz="2000" dirty="0">
                  <a:solidFill>
                    <a:schemeClr val="tx1"/>
                  </a:solidFill>
                  <a:latin typeface="宋体" panose="02010600030101010101" pitchFamily="2" charset="-122"/>
                </a:rPr>
                <a:t>同类品种在材质、规格、型号等方面千差万别</a:t>
              </a:r>
              <a:endParaRPr kumimoji="1" lang="en-US" altLang="zh-CN" sz="2000" dirty="0">
                <a:solidFill>
                  <a:schemeClr val="tx1"/>
                </a:solidFill>
                <a:latin typeface="宋体" panose="02010600030101010101" pitchFamily="2" charset="-122"/>
              </a:endParaRPr>
            </a:p>
            <a:p>
              <a:pPr marL="355600" indent="-355600" latinLnBrk="1">
                <a:buClr>
                  <a:srgbClr val="808000"/>
                </a:buClr>
                <a:buSzPct val="75000"/>
                <a:buFont typeface="Wingdings" panose="05000000000000000000" pitchFamily="2" charset="2"/>
                <a:buChar char="v"/>
              </a:pPr>
              <a:r>
                <a:rPr kumimoji="1" lang="zh-CN" altLang="en-US" sz="2000" dirty="0">
                  <a:solidFill>
                    <a:schemeClr val="tx1"/>
                  </a:solidFill>
                  <a:latin typeface="宋体" panose="02010600030101010101" pitchFamily="2" charset="-122"/>
                </a:rPr>
                <a:t>低值类耗材生产厂家数量庞杂，良莠不齐</a:t>
              </a:r>
            </a:p>
            <a:p>
              <a:pPr marL="355600" indent="-355600" latinLnBrk="1">
                <a:buClr>
                  <a:srgbClr val="808000"/>
                </a:buClr>
                <a:buSzPct val="75000"/>
                <a:buFont typeface="Wingdings" panose="05000000000000000000" pitchFamily="2" charset="2"/>
                <a:buChar char="v"/>
              </a:pPr>
              <a:r>
                <a:rPr kumimoji="1" lang="zh-CN" altLang="en-US" sz="2000" dirty="0">
                  <a:solidFill>
                    <a:schemeClr val="tx1"/>
                  </a:solidFill>
                  <a:latin typeface="宋体" panose="02010600030101010101" pitchFamily="2" charset="-122"/>
                </a:rPr>
                <a:t>产品更新换代</a:t>
              </a:r>
              <a:r>
                <a:rPr kumimoji="1" lang="zh-CN" altLang="en-US" sz="2000" dirty="0" smtClean="0">
                  <a:solidFill>
                    <a:schemeClr val="tx1"/>
                  </a:solidFill>
                  <a:latin typeface="宋体" panose="02010600030101010101" pitchFamily="2" charset="-122"/>
                </a:rPr>
                <a:t>快、名称更换频繁</a:t>
              </a:r>
              <a:endParaRPr kumimoji="1" lang="zh-CN" altLang="en-US" sz="2000" dirty="0">
                <a:solidFill>
                  <a:schemeClr val="tx1"/>
                </a:solidFill>
                <a:latin typeface="宋体" panose="02010600030101010101" pitchFamily="2" charset="-122"/>
              </a:endParaRPr>
            </a:p>
          </p:txBody>
        </p:sp>
        <p:sp>
          <p:nvSpPr>
            <p:cNvPr id="229393" name="AutoShape 17"/>
            <p:cNvSpPr>
              <a:spLocks noChangeArrowheads="1"/>
            </p:cNvSpPr>
            <p:nvPr/>
          </p:nvSpPr>
          <p:spPr bwMode="auto">
            <a:xfrm>
              <a:off x="929913" y="2055813"/>
              <a:ext cx="1663561" cy="1109663"/>
            </a:xfrm>
            <a:prstGeom prst="roundRect">
              <a:avLst>
                <a:gd name="adj" fmla="val 14051"/>
              </a:avLst>
            </a:prstGeom>
            <a:gradFill rotWithShape="1">
              <a:gsLst>
                <a:gs pos="0">
                  <a:srgbClr val="CC9900"/>
                </a:gs>
                <a:gs pos="100000">
                  <a:schemeClr val="bg1"/>
                </a:gs>
              </a:gsLst>
              <a:lin ang="5400000" scaled="1"/>
            </a:gradFill>
            <a:ln w="9525" algn="ctr">
              <a:solidFill>
                <a:srgbClr val="808000"/>
              </a:solidFill>
              <a:round/>
            </a:ln>
            <a:effectLst/>
          </p:spPr>
          <p:txBody>
            <a:bodyPr wrap="none" anchor="ctr"/>
            <a:lstStyle/>
            <a:p>
              <a:pPr algn="ctr" fontAlgn="t" latinLnBrk="1">
                <a:defRPr/>
              </a:pPr>
              <a:r>
                <a:rPr kumimoji="1" lang="zh-CN" altLang="en-US" sz="3200" b="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pitchFamily="49" charset="-122"/>
                  <a:ea typeface="黑体" panose="02010609060101010101" pitchFamily="49" charset="-122"/>
                </a:rPr>
                <a:t>品规杂</a:t>
              </a:r>
            </a:p>
          </p:txBody>
        </p:sp>
      </p:grpSp>
      <p:sp>
        <p:nvSpPr>
          <p:cNvPr id="12" name="标题 1"/>
          <p:cNvSpPr>
            <a:spLocks noGrp="1"/>
          </p:cNvSpPr>
          <p:nvPr>
            <p:ph type="title"/>
          </p:nvPr>
        </p:nvSpPr>
        <p:spPr/>
        <p:txBody>
          <a:bodyPr/>
          <a:lstStyle/>
          <a:p>
            <a:pPr eaLnBrk="1" hangingPunct="1">
              <a:defRPr/>
            </a:pPr>
            <a:r>
              <a:rPr lang="en-US" altLang="zh-CN" sz="2800" dirty="0" smtClean="0">
                <a:latin typeface="微软雅黑" panose="020B0503020204020204" pitchFamily="34" charset="-122"/>
                <a:ea typeface="微软雅黑" panose="020B0503020204020204" pitchFamily="34" charset="-122"/>
              </a:rPr>
              <a:t>3.1 </a:t>
            </a:r>
            <a:r>
              <a:rPr lang="zh-CN" altLang="en-US" sz="2800" dirty="0" smtClean="0">
                <a:latin typeface="微软雅黑" panose="020B0503020204020204" pitchFamily="34" charset="-122"/>
                <a:ea typeface="微软雅黑" panose="020B0503020204020204" pitchFamily="34" charset="-122"/>
              </a:rPr>
              <a:t>医用耗材阳光采购背景介绍</a:t>
            </a:r>
            <a:endParaRPr lang="zh-CN" altLang="en-US" sz="2800" dirty="0" smtClean="0">
              <a:latin typeface="华文中宋" pitchFamily="2" charset="-122"/>
              <a:ea typeface="华文中宋" pitchFamily="2" charset="-122"/>
            </a:endParaRPr>
          </a:p>
        </p:txBody>
      </p:sp>
    </p:spTree>
  </p:cSld>
  <p:clrMapOvr>
    <a:masterClrMapping/>
  </p:clrMapOvr>
  <p:transition spd="slow">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4"/>
          <p:cNvGrpSpPr/>
          <p:nvPr/>
        </p:nvGrpSpPr>
        <p:grpSpPr>
          <a:xfrm>
            <a:off x="3275856" y="2439764"/>
            <a:ext cx="3561898" cy="3509516"/>
            <a:chOff x="3275856" y="2439764"/>
            <a:chExt cx="3561898" cy="3509516"/>
          </a:xfrm>
        </p:grpSpPr>
        <p:sp>
          <p:nvSpPr>
            <p:cNvPr id="11" name="矩形 10"/>
            <p:cNvSpPr/>
            <p:nvPr/>
          </p:nvSpPr>
          <p:spPr>
            <a:xfrm>
              <a:off x="3275856" y="2439764"/>
              <a:ext cx="3561898" cy="3509516"/>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41143" y="2829681"/>
              <a:ext cx="2031325"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阳光挂网项目模式</a:t>
              </a:r>
            </a:p>
          </p:txBody>
        </p:sp>
        <p:sp>
          <p:nvSpPr>
            <p:cNvPr id="16" name="矩形 15"/>
            <p:cNvSpPr/>
            <p:nvPr/>
          </p:nvSpPr>
          <p:spPr>
            <a:xfrm>
              <a:off x="3448050" y="3429000"/>
              <a:ext cx="1555998" cy="1754326"/>
            </a:xfrm>
            <a:prstGeom prst="rect">
              <a:avLst/>
            </a:prstGeom>
          </p:spPr>
          <p:txBody>
            <a:bodyPr wrap="square">
              <a:spAutoFit/>
            </a:bodyPr>
            <a:lstStyle/>
            <a:p>
              <a:pPr algn="ctr">
                <a:spcBef>
                  <a:spcPts val="1200"/>
                </a:spcBef>
              </a:pPr>
              <a:r>
                <a:rPr lang="zh-CN" altLang="en-US" b="1" dirty="0">
                  <a:solidFill>
                    <a:schemeClr val="bg1"/>
                  </a:solidFill>
                  <a:latin typeface="微软雅黑" panose="020B0503020204020204" pitchFamily="34" charset="-122"/>
                  <a:ea typeface="微软雅黑" panose="020B0503020204020204" pitchFamily="34" charset="-122"/>
                </a:rPr>
                <a:t>限</a:t>
              </a:r>
              <a:r>
                <a:rPr lang="zh-CN" altLang="en-US" b="1" dirty="0" smtClean="0">
                  <a:solidFill>
                    <a:schemeClr val="bg1"/>
                  </a:solidFill>
                  <a:latin typeface="微软雅黑" panose="020B0503020204020204" pitchFamily="34" charset="-122"/>
                  <a:ea typeface="微软雅黑" panose="020B0503020204020204" pitchFamily="34" charset="-122"/>
                </a:rPr>
                <a:t>价挂网</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spcBef>
                  <a:spcPts val="1200"/>
                </a:spcBef>
              </a:pPr>
              <a:r>
                <a:rPr lang="zh-CN" altLang="en-US" sz="1600" dirty="0" smtClean="0">
                  <a:solidFill>
                    <a:schemeClr val="bg1"/>
                  </a:solidFill>
                  <a:latin typeface="微软雅黑" panose="020B0503020204020204" pitchFamily="34" charset="-122"/>
                  <a:ea typeface="微软雅黑" panose="020B0503020204020204" pitchFamily="34" charset="-122"/>
                </a:rPr>
                <a:t>陕西</a:t>
              </a:r>
              <a:r>
                <a:rPr lang="zh-CN" altLang="en-US" sz="1600" dirty="0">
                  <a:solidFill>
                    <a:schemeClr val="bg1"/>
                  </a:solidFill>
                  <a:latin typeface="微软雅黑" panose="020B0503020204020204" pitchFamily="34" charset="-122"/>
                  <a:ea typeface="微软雅黑" panose="020B0503020204020204" pitchFamily="34" charset="-122"/>
                </a:rPr>
                <a:t>、四川、浙江骨科阳光挂网、安徽、辽宁（阳光挂网第一批）</a:t>
              </a:r>
            </a:p>
          </p:txBody>
        </p:sp>
        <p:sp>
          <p:nvSpPr>
            <p:cNvPr id="17" name="矩形 16"/>
            <p:cNvSpPr/>
            <p:nvPr/>
          </p:nvSpPr>
          <p:spPr>
            <a:xfrm>
              <a:off x="5220072" y="3429000"/>
              <a:ext cx="1536389" cy="1569660"/>
            </a:xfrm>
            <a:prstGeom prst="rect">
              <a:avLst/>
            </a:prstGeom>
          </p:spPr>
          <p:txBody>
            <a:bodyPr wrap="square">
              <a:spAutoFit/>
            </a:bodyPr>
            <a:lstStyle/>
            <a:p>
              <a:pPr algn="ctr">
                <a:spcBef>
                  <a:spcPts val="1200"/>
                </a:spcBef>
              </a:pPr>
              <a:r>
                <a:rPr lang="zh-CN" altLang="en-US" b="1" dirty="0" smtClean="0">
                  <a:solidFill>
                    <a:schemeClr val="bg1"/>
                  </a:solidFill>
                  <a:latin typeface="微软雅黑" panose="020B0503020204020204" pitchFamily="34" charset="-122"/>
                  <a:ea typeface="微软雅黑" panose="020B0503020204020204" pitchFamily="34" charset="-122"/>
                </a:rPr>
                <a:t>非限价挂网</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spcBef>
                  <a:spcPts val="1200"/>
                </a:spcBef>
              </a:pPr>
              <a:r>
                <a:rPr lang="zh-CN" altLang="en-US" sz="1600" dirty="0" smtClean="0">
                  <a:solidFill>
                    <a:schemeClr val="bg1"/>
                  </a:solidFill>
                  <a:latin typeface="微软雅黑" panose="020B0503020204020204" pitchFamily="34" charset="-122"/>
                  <a:ea typeface="微软雅黑" panose="020B0503020204020204" pitchFamily="34" charset="-122"/>
                </a:rPr>
                <a:t>天津</a:t>
              </a:r>
              <a:r>
                <a:rPr lang="zh-CN" altLang="en-US" sz="1600" dirty="0">
                  <a:solidFill>
                    <a:schemeClr val="bg1"/>
                  </a:solidFill>
                  <a:latin typeface="微软雅黑" panose="020B0503020204020204" pitchFamily="34" charset="-122"/>
                  <a:ea typeface="微软雅黑" panose="020B0503020204020204" pitchFamily="34" charset="-122"/>
                </a:rPr>
                <a:t>（高值</a:t>
              </a:r>
              <a:r>
                <a:rPr lang="zh-CN" altLang="en-US" sz="1600" dirty="0" smtClean="0">
                  <a:solidFill>
                    <a:schemeClr val="bg1"/>
                  </a:solidFill>
                  <a:latin typeface="微软雅黑" panose="020B0503020204020204" pitchFamily="34" charset="-122"/>
                  <a:ea typeface="微软雅黑" panose="020B0503020204020204" pitchFamily="34" charset="-122"/>
                </a:rPr>
                <a:t>）</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spcBef>
                  <a:spcPts val="1200"/>
                </a:spcBef>
              </a:pPr>
              <a:r>
                <a:rPr lang="zh-CN" altLang="en-US" sz="1600" dirty="0" smtClean="0">
                  <a:solidFill>
                    <a:schemeClr val="bg1"/>
                  </a:solidFill>
                  <a:latin typeface="微软雅黑" panose="020B0503020204020204" pitchFamily="34" charset="-122"/>
                  <a:ea typeface="微软雅黑" panose="020B0503020204020204" pitchFamily="34" charset="-122"/>
                </a:rPr>
                <a:t>青海</a:t>
              </a:r>
              <a:r>
                <a:rPr lang="zh-CN" altLang="en-US" sz="1600" dirty="0">
                  <a:solidFill>
                    <a:schemeClr val="bg1"/>
                  </a:solidFill>
                  <a:latin typeface="微软雅黑" panose="020B0503020204020204" pitchFamily="34" charset="-122"/>
                  <a:ea typeface="微软雅黑" panose="020B0503020204020204" pitchFamily="34" charset="-122"/>
                </a:rPr>
                <a:t>（低值</a:t>
              </a:r>
              <a:r>
                <a:rPr lang="zh-CN" altLang="en-US" sz="1600" dirty="0" smtClean="0">
                  <a:solidFill>
                    <a:schemeClr val="bg1"/>
                  </a:solidFill>
                  <a:latin typeface="微软雅黑" panose="020B0503020204020204" pitchFamily="34" charset="-122"/>
                  <a:ea typeface="微软雅黑" panose="020B0503020204020204" pitchFamily="34" charset="-122"/>
                </a:rPr>
                <a:t>）</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spcBef>
                  <a:spcPts val="1200"/>
                </a:spcBef>
              </a:pPr>
              <a:r>
                <a:rPr lang="zh-CN" altLang="en-US" sz="1600" dirty="0" smtClean="0">
                  <a:solidFill>
                    <a:schemeClr val="bg1"/>
                  </a:solidFill>
                  <a:latin typeface="微软雅黑" panose="020B0503020204020204" pitchFamily="34" charset="-122"/>
                  <a:ea typeface="微软雅黑" panose="020B0503020204020204" pitchFamily="34" charset="-122"/>
                </a:rPr>
                <a:t>山西</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5" name="组合 25"/>
          <p:cNvGrpSpPr/>
          <p:nvPr/>
        </p:nvGrpSpPr>
        <p:grpSpPr>
          <a:xfrm>
            <a:off x="7061849" y="2434588"/>
            <a:ext cx="1830631" cy="3514691"/>
            <a:chOff x="7061849" y="2434588"/>
            <a:chExt cx="1830631" cy="3514691"/>
          </a:xfrm>
        </p:grpSpPr>
        <p:sp>
          <p:nvSpPr>
            <p:cNvPr id="18" name="矩形 17"/>
            <p:cNvSpPr/>
            <p:nvPr/>
          </p:nvSpPr>
          <p:spPr>
            <a:xfrm>
              <a:off x="7061849" y="2434588"/>
              <a:ext cx="1830631" cy="351469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254357" y="2833198"/>
              <a:ext cx="1422099" cy="646331"/>
            </a:xfrm>
            <a:prstGeom prst="rect">
              <a:avLst/>
            </a:prstGeom>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非限价网上挂牌交易</a:t>
              </a:r>
            </a:p>
          </p:txBody>
        </p:sp>
        <p:sp>
          <p:nvSpPr>
            <p:cNvPr id="24" name="矩形 23"/>
            <p:cNvSpPr/>
            <p:nvPr/>
          </p:nvSpPr>
          <p:spPr>
            <a:xfrm>
              <a:off x="7254357" y="3851756"/>
              <a:ext cx="1422099" cy="369332"/>
            </a:xfrm>
            <a:prstGeom prst="rect">
              <a:avLst/>
            </a:prstGeom>
          </p:spPr>
          <p:txBody>
            <a:bodyPr wrap="squar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重庆</a:t>
              </a:r>
            </a:p>
          </p:txBody>
        </p:sp>
      </p:grpSp>
      <p:grpSp>
        <p:nvGrpSpPr>
          <p:cNvPr id="10" name="组合 9"/>
          <p:cNvGrpSpPr/>
          <p:nvPr/>
        </p:nvGrpSpPr>
        <p:grpSpPr>
          <a:xfrm>
            <a:off x="467544" y="2434588"/>
            <a:ext cx="2568951" cy="3514692"/>
            <a:chOff x="755576" y="2434588"/>
            <a:chExt cx="2568951" cy="3514692"/>
          </a:xfrm>
        </p:grpSpPr>
        <p:sp>
          <p:nvSpPr>
            <p:cNvPr id="4" name="矩形 3"/>
            <p:cNvSpPr/>
            <p:nvPr/>
          </p:nvSpPr>
          <p:spPr>
            <a:xfrm>
              <a:off x="755576" y="2434588"/>
              <a:ext cx="2568951" cy="3514692"/>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02140" y="2893456"/>
              <a:ext cx="1569660"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招标项目模式</a:t>
              </a:r>
            </a:p>
          </p:txBody>
        </p:sp>
        <p:sp>
          <p:nvSpPr>
            <p:cNvPr id="9" name="矩形 8"/>
            <p:cNvSpPr/>
            <p:nvPr/>
          </p:nvSpPr>
          <p:spPr>
            <a:xfrm>
              <a:off x="1038527" y="3596694"/>
              <a:ext cx="2021305" cy="1846659"/>
            </a:xfrm>
            <a:prstGeom prst="rect">
              <a:avLst/>
            </a:prstGeom>
          </p:spPr>
          <p:txBody>
            <a:bodyPr wrap="square">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双信封、综合评审：</a:t>
              </a:r>
              <a:r>
                <a:rPr lang="zh-CN" altLang="en-US" sz="1600" dirty="0" smtClean="0">
                  <a:solidFill>
                    <a:schemeClr val="bg1"/>
                  </a:solidFill>
                  <a:latin typeface="微软雅黑" panose="020B0503020204020204" pitchFamily="34" charset="-122"/>
                  <a:ea typeface="微软雅黑" panose="020B0503020204020204" pitchFamily="34" charset="-122"/>
                </a:rPr>
                <a:t>河南</a:t>
              </a:r>
              <a:r>
                <a:rPr lang="zh-CN" altLang="en-US" sz="1600" dirty="0">
                  <a:solidFill>
                    <a:schemeClr val="bg1"/>
                  </a:solidFill>
                  <a:latin typeface="微软雅黑" panose="020B0503020204020204" pitchFamily="34" charset="-122"/>
                  <a:ea typeface="微软雅黑" panose="020B0503020204020204" pitchFamily="34" charset="-122"/>
                </a:rPr>
                <a:t>、江苏、浙江、江西、湖北、辽宁（高值前三批）、吉林（高值第一批）、广西、新疆（高值前两批</a:t>
              </a:r>
              <a:r>
                <a:rPr lang="zh-CN" altLang="en-US" sz="1600" dirty="0" smtClean="0">
                  <a:solidFill>
                    <a:schemeClr val="bg1"/>
                  </a:solidFill>
                  <a:latin typeface="微软雅黑" panose="020B0503020204020204" pitchFamily="34" charset="-122"/>
                  <a:ea typeface="微软雅黑" panose="020B0503020204020204" pitchFamily="34" charset="-122"/>
                </a:rPr>
                <a:t>）</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sp>
        <p:nvSpPr>
          <p:cNvPr id="3" name="标题 2"/>
          <p:cNvSpPr>
            <a:spLocks noGrp="1"/>
          </p:cNvSpPr>
          <p:nvPr>
            <p:ph type="title"/>
          </p:nvPr>
        </p:nvSpPr>
        <p:spPr>
          <a:xfrm>
            <a:off x="357158" y="1214422"/>
            <a:ext cx="4071966" cy="571503"/>
          </a:xfrm>
        </p:spPr>
        <p:txBody>
          <a:bodyPr/>
          <a:lstStyle/>
          <a:p>
            <a:pPr algn="l"/>
            <a:r>
              <a:rPr lang="zh-CN" altLang="en-US" sz="2800" b="1" dirty="0" smtClean="0">
                <a:solidFill>
                  <a:srgbClr val="FF0000"/>
                </a:solidFill>
                <a:latin typeface="微软雅黑" panose="020B0503020204020204" pitchFamily="34" charset="-122"/>
                <a:ea typeface="微软雅黑" panose="020B0503020204020204" pitchFamily="34" charset="-122"/>
              </a:rPr>
              <a:t>全国各地集</a:t>
            </a:r>
            <a:r>
              <a:rPr lang="zh-CN" altLang="en-US" sz="2800" b="1" dirty="0">
                <a:solidFill>
                  <a:srgbClr val="FF0000"/>
                </a:solidFill>
                <a:latin typeface="微软雅黑" panose="020B0503020204020204" pitchFamily="34" charset="-122"/>
                <a:ea typeface="微软雅黑" panose="020B0503020204020204" pitchFamily="34" charset="-122"/>
              </a:rPr>
              <a:t>采</a:t>
            </a:r>
            <a:r>
              <a:rPr lang="zh-CN" altLang="en-US" sz="2800" b="1" dirty="0" smtClean="0">
                <a:solidFill>
                  <a:srgbClr val="FF0000"/>
                </a:solidFill>
                <a:latin typeface="微软雅黑" panose="020B0503020204020204" pitchFamily="34" charset="-122"/>
                <a:ea typeface="微软雅黑" panose="020B0503020204020204" pitchFamily="34" charset="-122"/>
              </a:rPr>
              <a:t>模式：</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grpSp>
        <p:nvGrpSpPr>
          <p:cNvPr id="13" name="组合 4"/>
          <p:cNvGrpSpPr/>
          <p:nvPr/>
        </p:nvGrpSpPr>
        <p:grpSpPr>
          <a:xfrm>
            <a:off x="1187624" y="1844824"/>
            <a:ext cx="972000" cy="972000"/>
            <a:chOff x="3550312" y="476672"/>
            <a:chExt cx="1154473" cy="1154473"/>
          </a:xfrm>
          <a:effectLst>
            <a:outerShdw blurRad="50800" dist="38100" dir="2700000" algn="tl" rotWithShape="0">
              <a:prstClr val="black">
                <a:alpha val="40000"/>
              </a:prstClr>
            </a:outerShdw>
          </a:effectLst>
        </p:grpSpPr>
        <p:sp>
          <p:nvSpPr>
            <p:cNvPr id="6" name="椭圆 5"/>
            <p:cNvSpPr/>
            <p:nvPr/>
          </p:nvSpPr>
          <p:spPr>
            <a:xfrm>
              <a:off x="3550312" y="476672"/>
              <a:ext cx="1154473" cy="115447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descr="C:\Users\Administrator\Documents\ppt\auction_794px_1142270_easyicon.net.png"/>
            <p:cNvPicPr>
              <a:picLocks noChangeAspect="1" noChangeArrowheads="1"/>
            </p:cNvPicPr>
            <p:nvPr/>
          </p:nvPicPr>
          <p:blipFill>
            <a:blip r:embed="rId2" cstate="print">
              <a:biLevel thresh="25000"/>
              <a:extLst>
                <a:ext uri="{28A0092B-C50C-407E-A947-70E740481C1C}">
                  <a14:useLocalDpi xmlns="" xmlns:a14="http://schemas.microsoft.com/office/drawing/2010/main" val="0"/>
                </a:ext>
              </a:extLst>
            </a:blip>
            <a:srcRect/>
            <a:stretch>
              <a:fillRect/>
            </a:stretch>
          </p:blipFill>
          <p:spPr bwMode="auto">
            <a:xfrm>
              <a:off x="3778718" y="696200"/>
              <a:ext cx="805184" cy="720000"/>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20" name="组合 12"/>
          <p:cNvGrpSpPr/>
          <p:nvPr/>
        </p:nvGrpSpPr>
        <p:grpSpPr>
          <a:xfrm>
            <a:off x="4570805" y="1796327"/>
            <a:ext cx="972000" cy="972000"/>
            <a:chOff x="4842125" y="480898"/>
            <a:chExt cx="1154473" cy="1154473"/>
          </a:xfrm>
          <a:effectLst>
            <a:outerShdw blurRad="50800" dist="38100" dir="2700000" algn="tl" rotWithShape="0">
              <a:prstClr val="black">
                <a:alpha val="40000"/>
              </a:prstClr>
            </a:outerShdw>
          </a:effectLst>
        </p:grpSpPr>
        <p:sp>
          <p:nvSpPr>
            <p:cNvPr id="14" name="椭圆 13"/>
            <p:cNvSpPr/>
            <p:nvPr/>
          </p:nvSpPr>
          <p:spPr>
            <a:xfrm>
              <a:off x="4842125" y="480898"/>
              <a:ext cx="1154473" cy="115447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2" descr="C:\Users\Administrator\Documents\ppt\sun_400px_1187539_easyicon.net.png"/>
            <p:cNvPicPr>
              <a:picLocks noChangeAspect="1" noChangeArrowheads="1"/>
            </p:cNvPicPr>
            <p:nvPr/>
          </p:nvPicPr>
          <p:blipFill>
            <a:blip r:embed="rId3" cstate="print">
              <a:extLst>
                <a:ext uri="{BEBA8EAE-BF5A-486C-A8C5-ECC9F3942E4B}">
                  <a14:imgProps xmlns="" xmlns:a14="http://schemas.microsoft.com/office/drawing/2010/main">
                    <a14:imgLayer r:embed="rId4">
                      <a14:imgEffect>
                        <a14:brightnessContrast bright="100000" contrast="100000"/>
                      </a14:imgEffect>
                    </a14:imgLayer>
                  </a14:imgProps>
                </a:ext>
                <a:ext uri="{28A0092B-C50C-407E-A947-70E740481C1C}">
                  <a14:useLocalDpi xmlns="" xmlns:a14="http://schemas.microsoft.com/office/drawing/2010/main" val="0"/>
                </a:ext>
              </a:extLst>
            </a:blip>
            <a:srcRect/>
            <a:stretch>
              <a:fillRect/>
            </a:stretch>
          </p:blipFill>
          <p:spPr bwMode="auto">
            <a:xfrm>
              <a:off x="4970580" y="607418"/>
              <a:ext cx="897564" cy="897564"/>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23" name="组合 19"/>
          <p:cNvGrpSpPr/>
          <p:nvPr/>
        </p:nvGrpSpPr>
        <p:grpSpPr>
          <a:xfrm>
            <a:off x="7488432" y="1809453"/>
            <a:ext cx="972000" cy="972000"/>
            <a:chOff x="6174767" y="476671"/>
            <a:chExt cx="1154473" cy="1154473"/>
          </a:xfrm>
          <a:effectLst>
            <a:outerShdw blurRad="50800" dist="38100" dir="2700000" algn="tl" rotWithShape="0">
              <a:prstClr val="black">
                <a:alpha val="40000"/>
              </a:prstClr>
            </a:outerShdw>
          </a:effectLst>
        </p:grpSpPr>
        <p:sp>
          <p:nvSpPr>
            <p:cNvPr id="21" name="椭圆 20"/>
            <p:cNvSpPr/>
            <p:nvPr/>
          </p:nvSpPr>
          <p:spPr>
            <a:xfrm>
              <a:off x="6174767" y="476671"/>
              <a:ext cx="1154473" cy="115447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icture 2" descr="C:\Users\Administrator\Documents\ppt\online_purchase_250px_1145943_easyicon.net.png"/>
            <p:cNvPicPr>
              <a:picLocks noChangeAspect="1" noChangeArrowheads="1"/>
            </p:cNvPicPr>
            <p:nvPr/>
          </p:nvPicPr>
          <p:blipFill>
            <a:blip r:embed="rId5" cstate="print">
              <a:biLevel thresh="25000"/>
              <a:extLst>
                <a:ext uri="{BEBA8EAE-BF5A-486C-A8C5-ECC9F3942E4B}">
                  <a14:imgProps xmlns="" xmlns:a14="http://schemas.microsoft.com/office/drawing/2010/main">
                    <a14:imgLayer r:embed="rId4">
                      <a14:imgEffect>
                        <a14:brightnessContrast bright="20000"/>
                      </a14:imgEffect>
                    </a14:imgLayer>
                  </a14:imgProps>
                </a:ext>
                <a:ext uri="{28A0092B-C50C-407E-A947-70E740481C1C}">
                  <a14:useLocalDpi xmlns="" xmlns:a14="http://schemas.microsoft.com/office/drawing/2010/main" val="0"/>
                </a:ext>
              </a:extLst>
            </a:blip>
            <a:srcRect/>
            <a:stretch>
              <a:fillRect/>
            </a:stretch>
          </p:blipFill>
          <p:spPr bwMode="auto">
            <a:xfrm>
              <a:off x="6392004" y="698135"/>
              <a:ext cx="720000" cy="720000"/>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25" name="矩形 24"/>
          <p:cNvSpPr/>
          <p:nvPr/>
        </p:nvSpPr>
        <p:spPr>
          <a:xfrm>
            <a:off x="3643306" y="285728"/>
            <a:ext cx="5145961" cy="662554"/>
          </a:xfrm>
          <a:prstGeom prst="rect">
            <a:avLst/>
          </a:prstGeom>
        </p:spPr>
        <p:txBody>
          <a:bodyPr wrap="none">
            <a:spAutoFit/>
          </a:bodyPr>
          <a:lstStyle/>
          <a:p>
            <a:pPr algn="r" eaLnBrk="0" hangingPunct="0">
              <a:lnSpc>
                <a:spcPct val="150000"/>
              </a:lnSpc>
              <a:defRPr/>
            </a:pPr>
            <a:r>
              <a:rPr lang="en-US" altLang="zh-CN" sz="2800" b="1" dirty="0" smtClean="0">
                <a:solidFill>
                  <a:schemeClr val="bg1"/>
                </a:solidFill>
                <a:latin typeface="微软雅黑" panose="020B0503020204020204" pitchFamily="34" charset="-122"/>
                <a:ea typeface="微软雅黑" panose="020B0503020204020204" pitchFamily="34" charset="-122"/>
              </a:rPr>
              <a:t>3.1 </a:t>
            </a:r>
            <a:r>
              <a:rPr lang="zh-CN" altLang="en-US" sz="2800" b="1" dirty="0" smtClean="0">
                <a:solidFill>
                  <a:schemeClr val="bg1"/>
                </a:solidFill>
                <a:latin typeface="微软雅黑" panose="020B0503020204020204" pitchFamily="34" charset="-122"/>
                <a:ea typeface="微软雅黑" panose="020B0503020204020204" pitchFamily="34" charset="-122"/>
              </a:rPr>
              <a:t>医用耗材阳光采购背景介绍</a:t>
            </a:r>
            <a:endParaRPr lang="en-US" altLang="zh-CN" sz="2800" b="1"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47" presetClass="exit" presetSubtype="0" fill="hold" grpId="1" nodeType="clickEffect">
                                  <p:stCondLst>
                                    <p:cond delay="0"/>
                                  </p:stCondLst>
                                  <p:childTnLst>
                                    <p:animEffect transition="out" filter="fade">
                                      <p:cBhvr>
                                        <p:cTn id="43" dur="1000"/>
                                        <p:tgtEl>
                                          <p:spTgt spid="3"/>
                                        </p:tgtEl>
                                      </p:cBhvr>
                                    </p:animEffect>
                                    <p:anim calcmode="lin" valueType="num">
                                      <p:cBhvr>
                                        <p:cTn id="44" dur="1000"/>
                                        <p:tgtEl>
                                          <p:spTgt spid="3"/>
                                        </p:tgtEl>
                                        <p:attrNameLst>
                                          <p:attrName>ppt_x</p:attrName>
                                        </p:attrNameLst>
                                      </p:cBhvr>
                                      <p:tavLst>
                                        <p:tav tm="0">
                                          <p:val>
                                            <p:strVal val="ppt_x"/>
                                          </p:val>
                                        </p:tav>
                                        <p:tav tm="100000">
                                          <p:val>
                                            <p:strVal val="ppt_x"/>
                                          </p:val>
                                        </p:tav>
                                      </p:tavLst>
                                    </p:anim>
                                    <p:anim calcmode="lin" valueType="num">
                                      <p:cBhvr>
                                        <p:cTn id="45" dur="1000"/>
                                        <p:tgtEl>
                                          <p:spTgt spid="3"/>
                                        </p:tgtEl>
                                        <p:attrNameLst>
                                          <p:attrName>ppt_y</p:attrName>
                                        </p:attrNameLst>
                                      </p:cBhvr>
                                      <p:tavLst>
                                        <p:tav tm="0">
                                          <p:val>
                                            <p:strVal val="ppt_y"/>
                                          </p:val>
                                        </p:tav>
                                        <p:tav tm="100000">
                                          <p:val>
                                            <p:strVal val="ppt_y-.1"/>
                                          </p:val>
                                        </p:tav>
                                      </p:tavLst>
                                    </p:anim>
                                    <p:set>
                                      <p:cBhvr>
                                        <p:cTn id="46" dur="1" fill="hold">
                                          <p:stCondLst>
                                            <p:cond delay="999"/>
                                          </p:stCondLst>
                                        </p:cTn>
                                        <p:tgtEl>
                                          <p:spTgt spid="3"/>
                                        </p:tgtEl>
                                        <p:attrNameLst>
                                          <p:attrName>style.visibility</p:attrName>
                                        </p:attrNameLst>
                                      </p:cBhvr>
                                      <p:to>
                                        <p:strVal val="hidden"/>
                                      </p:to>
                                    </p:set>
                                  </p:childTnLst>
                                </p:cTn>
                              </p:par>
                              <p:par>
                                <p:cTn id="47" presetID="47" presetClass="exit" presetSubtype="0" fill="hold" nodeType="withEffect">
                                  <p:stCondLst>
                                    <p:cond delay="0"/>
                                  </p:stCondLst>
                                  <p:childTnLst>
                                    <p:animEffect transition="out" filter="fade">
                                      <p:cBhvr>
                                        <p:cTn id="48" dur="1000"/>
                                        <p:tgtEl>
                                          <p:spTgt spid="13"/>
                                        </p:tgtEl>
                                      </p:cBhvr>
                                    </p:animEffect>
                                    <p:anim calcmode="lin" valueType="num">
                                      <p:cBhvr>
                                        <p:cTn id="49" dur="1000"/>
                                        <p:tgtEl>
                                          <p:spTgt spid="13"/>
                                        </p:tgtEl>
                                        <p:attrNameLst>
                                          <p:attrName>ppt_x</p:attrName>
                                        </p:attrNameLst>
                                      </p:cBhvr>
                                      <p:tavLst>
                                        <p:tav tm="0">
                                          <p:val>
                                            <p:strVal val="ppt_x"/>
                                          </p:val>
                                        </p:tav>
                                        <p:tav tm="100000">
                                          <p:val>
                                            <p:strVal val="ppt_x"/>
                                          </p:val>
                                        </p:tav>
                                      </p:tavLst>
                                    </p:anim>
                                    <p:anim calcmode="lin" valueType="num">
                                      <p:cBhvr>
                                        <p:cTn id="50" dur="1000"/>
                                        <p:tgtEl>
                                          <p:spTgt spid="13"/>
                                        </p:tgtEl>
                                        <p:attrNameLst>
                                          <p:attrName>ppt_y</p:attrName>
                                        </p:attrNameLst>
                                      </p:cBhvr>
                                      <p:tavLst>
                                        <p:tav tm="0">
                                          <p:val>
                                            <p:strVal val="ppt_y"/>
                                          </p:val>
                                        </p:tav>
                                        <p:tav tm="100000">
                                          <p:val>
                                            <p:strVal val="ppt_y-.1"/>
                                          </p:val>
                                        </p:tav>
                                      </p:tavLst>
                                    </p:anim>
                                    <p:set>
                                      <p:cBhvr>
                                        <p:cTn id="51" dur="1" fill="hold">
                                          <p:stCondLst>
                                            <p:cond delay="999"/>
                                          </p:stCondLst>
                                        </p:cTn>
                                        <p:tgtEl>
                                          <p:spTgt spid="13"/>
                                        </p:tgtEl>
                                        <p:attrNameLst>
                                          <p:attrName>style.visibility</p:attrName>
                                        </p:attrNameLst>
                                      </p:cBhvr>
                                      <p:to>
                                        <p:strVal val="hidden"/>
                                      </p:to>
                                    </p:set>
                                  </p:childTnLst>
                                </p:cTn>
                              </p:par>
                              <p:par>
                                <p:cTn id="52" presetID="47" presetClass="exit" presetSubtype="0" fill="hold" nodeType="withEffect">
                                  <p:stCondLst>
                                    <p:cond delay="0"/>
                                  </p:stCondLst>
                                  <p:childTnLst>
                                    <p:animEffect transition="out" filter="fade">
                                      <p:cBhvr>
                                        <p:cTn id="53" dur="1000"/>
                                        <p:tgtEl>
                                          <p:spTgt spid="10"/>
                                        </p:tgtEl>
                                      </p:cBhvr>
                                    </p:animEffect>
                                    <p:anim calcmode="lin" valueType="num">
                                      <p:cBhvr>
                                        <p:cTn id="54" dur="1000"/>
                                        <p:tgtEl>
                                          <p:spTgt spid="10"/>
                                        </p:tgtEl>
                                        <p:attrNameLst>
                                          <p:attrName>ppt_x</p:attrName>
                                        </p:attrNameLst>
                                      </p:cBhvr>
                                      <p:tavLst>
                                        <p:tav tm="0">
                                          <p:val>
                                            <p:strVal val="ppt_x"/>
                                          </p:val>
                                        </p:tav>
                                        <p:tav tm="100000">
                                          <p:val>
                                            <p:strVal val="ppt_x"/>
                                          </p:val>
                                        </p:tav>
                                      </p:tavLst>
                                    </p:anim>
                                    <p:anim calcmode="lin" valueType="num">
                                      <p:cBhvr>
                                        <p:cTn id="55" dur="1000"/>
                                        <p:tgtEl>
                                          <p:spTgt spid="10"/>
                                        </p:tgtEl>
                                        <p:attrNameLst>
                                          <p:attrName>ppt_y</p:attrName>
                                        </p:attrNameLst>
                                      </p:cBhvr>
                                      <p:tavLst>
                                        <p:tav tm="0">
                                          <p:val>
                                            <p:strVal val="ppt_y"/>
                                          </p:val>
                                        </p:tav>
                                        <p:tav tm="100000">
                                          <p:val>
                                            <p:strVal val="ppt_y-.1"/>
                                          </p:val>
                                        </p:tav>
                                      </p:tavLst>
                                    </p:anim>
                                    <p:set>
                                      <p:cBhvr>
                                        <p:cTn id="56" dur="1" fill="hold">
                                          <p:stCondLst>
                                            <p:cond delay="999"/>
                                          </p:stCondLst>
                                        </p:cTn>
                                        <p:tgtEl>
                                          <p:spTgt spid="10"/>
                                        </p:tgtEl>
                                        <p:attrNameLst>
                                          <p:attrName>style.visibility</p:attrName>
                                        </p:attrNameLst>
                                      </p:cBhvr>
                                      <p:to>
                                        <p:strVal val="hidden"/>
                                      </p:to>
                                    </p:set>
                                  </p:childTnLst>
                                </p:cTn>
                              </p:par>
                              <p:par>
                                <p:cTn id="57" presetID="47" presetClass="exit" presetSubtype="0" fill="hold" nodeType="withEffect">
                                  <p:stCondLst>
                                    <p:cond delay="0"/>
                                  </p:stCondLst>
                                  <p:childTnLst>
                                    <p:animEffect transition="out" filter="fade">
                                      <p:cBhvr>
                                        <p:cTn id="58" dur="1000"/>
                                        <p:tgtEl>
                                          <p:spTgt spid="20"/>
                                        </p:tgtEl>
                                      </p:cBhvr>
                                    </p:animEffect>
                                    <p:anim calcmode="lin" valueType="num">
                                      <p:cBhvr>
                                        <p:cTn id="59" dur="1000"/>
                                        <p:tgtEl>
                                          <p:spTgt spid="20"/>
                                        </p:tgtEl>
                                        <p:attrNameLst>
                                          <p:attrName>ppt_x</p:attrName>
                                        </p:attrNameLst>
                                      </p:cBhvr>
                                      <p:tavLst>
                                        <p:tav tm="0">
                                          <p:val>
                                            <p:strVal val="ppt_x"/>
                                          </p:val>
                                        </p:tav>
                                        <p:tav tm="100000">
                                          <p:val>
                                            <p:strVal val="ppt_x"/>
                                          </p:val>
                                        </p:tav>
                                      </p:tavLst>
                                    </p:anim>
                                    <p:anim calcmode="lin" valueType="num">
                                      <p:cBhvr>
                                        <p:cTn id="60" dur="1000"/>
                                        <p:tgtEl>
                                          <p:spTgt spid="20"/>
                                        </p:tgtEl>
                                        <p:attrNameLst>
                                          <p:attrName>ppt_y</p:attrName>
                                        </p:attrNameLst>
                                      </p:cBhvr>
                                      <p:tavLst>
                                        <p:tav tm="0">
                                          <p:val>
                                            <p:strVal val="ppt_y"/>
                                          </p:val>
                                        </p:tav>
                                        <p:tav tm="100000">
                                          <p:val>
                                            <p:strVal val="ppt_y-.1"/>
                                          </p:val>
                                        </p:tav>
                                      </p:tavLst>
                                    </p:anim>
                                    <p:set>
                                      <p:cBhvr>
                                        <p:cTn id="61" dur="1" fill="hold">
                                          <p:stCondLst>
                                            <p:cond delay="999"/>
                                          </p:stCondLst>
                                        </p:cTn>
                                        <p:tgtEl>
                                          <p:spTgt spid="20"/>
                                        </p:tgtEl>
                                        <p:attrNameLst>
                                          <p:attrName>style.visibility</p:attrName>
                                        </p:attrNameLst>
                                      </p:cBhvr>
                                      <p:to>
                                        <p:strVal val="hidden"/>
                                      </p:to>
                                    </p:set>
                                  </p:childTnLst>
                                </p:cTn>
                              </p:par>
                              <p:par>
                                <p:cTn id="62" presetID="47" presetClass="exit" presetSubtype="0" fill="hold" nodeType="withEffect">
                                  <p:stCondLst>
                                    <p:cond delay="0"/>
                                  </p:stCondLst>
                                  <p:childTnLst>
                                    <p:animEffect transition="out" filter="fade">
                                      <p:cBhvr>
                                        <p:cTn id="63" dur="1000"/>
                                        <p:tgtEl>
                                          <p:spTgt spid="2"/>
                                        </p:tgtEl>
                                      </p:cBhvr>
                                    </p:animEffect>
                                    <p:anim calcmode="lin" valueType="num">
                                      <p:cBhvr>
                                        <p:cTn id="64" dur="1000"/>
                                        <p:tgtEl>
                                          <p:spTgt spid="2"/>
                                        </p:tgtEl>
                                        <p:attrNameLst>
                                          <p:attrName>ppt_x</p:attrName>
                                        </p:attrNameLst>
                                      </p:cBhvr>
                                      <p:tavLst>
                                        <p:tav tm="0">
                                          <p:val>
                                            <p:strVal val="ppt_x"/>
                                          </p:val>
                                        </p:tav>
                                        <p:tav tm="100000">
                                          <p:val>
                                            <p:strVal val="ppt_x"/>
                                          </p:val>
                                        </p:tav>
                                      </p:tavLst>
                                    </p:anim>
                                    <p:anim calcmode="lin" valueType="num">
                                      <p:cBhvr>
                                        <p:cTn id="65" dur="1000"/>
                                        <p:tgtEl>
                                          <p:spTgt spid="2"/>
                                        </p:tgtEl>
                                        <p:attrNameLst>
                                          <p:attrName>ppt_y</p:attrName>
                                        </p:attrNameLst>
                                      </p:cBhvr>
                                      <p:tavLst>
                                        <p:tav tm="0">
                                          <p:val>
                                            <p:strVal val="ppt_y"/>
                                          </p:val>
                                        </p:tav>
                                        <p:tav tm="100000">
                                          <p:val>
                                            <p:strVal val="ppt_y-.1"/>
                                          </p:val>
                                        </p:tav>
                                      </p:tavLst>
                                    </p:anim>
                                    <p:set>
                                      <p:cBhvr>
                                        <p:cTn id="66" dur="1" fill="hold">
                                          <p:stCondLst>
                                            <p:cond delay="999"/>
                                          </p:stCondLst>
                                        </p:cTn>
                                        <p:tgtEl>
                                          <p:spTgt spid="2"/>
                                        </p:tgtEl>
                                        <p:attrNameLst>
                                          <p:attrName>style.visibility</p:attrName>
                                        </p:attrNameLst>
                                      </p:cBhvr>
                                      <p:to>
                                        <p:strVal val="hidden"/>
                                      </p:to>
                                    </p:set>
                                  </p:childTnLst>
                                </p:cTn>
                              </p:par>
                              <p:par>
                                <p:cTn id="67" presetID="47" presetClass="exit" presetSubtype="0" fill="hold" nodeType="withEffect">
                                  <p:stCondLst>
                                    <p:cond delay="0"/>
                                  </p:stCondLst>
                                  <p:childTnLst>
                                    <p:animEffect transition="out" filter="fade">
                                      <p:cBhvr>
                                        <p:cTn id="68" dur="1000"/>
                                        <p:tgtEl>
                                          <p:spTgt spid="23"/>
                                        </p:tgtEl>
                                      </p:cBhvr>
                                    </p:animEffect>
                                    <p:anim calcmode="lin" valueType="num">
                                      <p:cBhvr>
                                        <p:cTn id="69" dur="1000"/>
                                        <p:tgtEl>
                                          <p:spTgt spid="23"/>
                                        </p:tgtEl>
                                        <p:attrNameLst>
                                          <p:attrName>ppt_x</p:attrName>
                                        </p:attrNameLst>
                                      </p:cBhvr>
                                      <p:tavLst>
                                        <p:tav tm="0">
                                          <p:val>
                                            <p:strVal val="ppt_x"/>
                                          </p:val>
                                        </p:tav>
                                        <p:tav tm="100000">
                                          <p:val>
                                            <p:strVal val="ppt_x"/>
                                          </p:val>
                                        </p:tav>
                                      </p:tavLst>
                                    </p:anim>
                                    <p:anim calcmode="lin" valueType="num">
                                      <p:cBhvr>
                                        <p:cTn id="70" dur="1000"/>
                                        <p:tgtEl>
                                          <p:spTgt spid="23"/>
                                        </p:tgtEl>
                                        <p:attrNameLst>
                                          <p:attrName>ppt_y</p:attrName>
                                        </p:attrNameLst>
                                      </p:cBhvr>
                                      <p:tavLst>
                                        <p:tav tm="0">
                                          <p:val>
                                            <p:strVal val="ppt_y"/>
                                          </p:val>
                                        </p:tav>
                                        <p:tav tm="100000">
                                          <p:val>
                                            <p:strVal val="ppt_y-.1"/>
                                          </p:val>
                                        </p:tav>
                                      </p:tavLst>
                                    </p:anim>
                                    <p:set>
                                      <p:cBhvr>
                                        <p:cTn id="71" dur="1" fill="hold">
                                          <p:stCondLst>
                                            <p:cond delay="999"/>
                                          </p:stCondLst>
                                        </p:cTn>
                                        <p:tgtEl>
                                          <p:spTgt spid="23"/>
                                        </p:tgtEl>
                                        <p:attrNameLst>
                                          <p:attrName>style.visibility</p:attrName>
                                        </p:attrNameLst>
                                      </p:cBhvr>
                                      <p:to>
                                        <p:strVal val="hidden"/>
                                      </p:to>
                                    </p:set>
                                  </p:childTnLst>
                                </p:cTn>
                              </p:par>
                              <p:par>
                                <p:cTn id="72" presetID="47" presetClass="exit" presetSubtype="0" fill="hold" nodeType="withEffect">
                                  <p:stCondLst>
                                    <p:cond delay="0"/>
                                  </p:stCondLst>
                                  <p:childTnLst>
                                    <p:animEffect transition="out" filter="fade">
                                      <p:cBhvr>
                                        <p:cTn id="73" dur="1000"/>
                                        <p:tgtEl>
                                          <p:spTgt spid="5"/>
                                        </p:tgtEl>
                                      </p:cBhvr>
                                    </p:animEffect>
                                    <p:anim calcmode="lin" valueType="num">
                                      <p:cBhvr>
                                        <p:cTn id="74" dur="1000"/>
                                        <p:tgtEl>
                                          <p:spTgt spid="5"/>
                                        </p:tgtEl>
                                        <p:attrNameLst>
                                          <p:attrName>ppt_x</p:attrName>
                                        </p:attrNameLst>
                                      </p:cBhvr>
                                      <p:tavLst>
                                        <p:tav tm="0">
                                          <p:val>
                                            <p:strVal val="ppt_x"/>
                                          </p:val>
                                        </p:tav>
                                        <p:tav tm="100000">
                                          <p:val>
                                            <p:strVal val="ppt_x"/>
                                          </p:val>
                                        </p:tav>
                                      </p:tavLst>
                                    </p:anim>
                                    <p:anim calcmode="lin" valueType="num">
                                      <p:cBhvr>
                                        <p:cTn id="75" dur="1000"/>
                                        <p:tgtEl>
                                          <p:spTgt spid="5"/>
                                        </p:tgtEl>
                                        <p:attrNameLst>
                                          <p:attrName>ppt_y</p:attrName>
                                        </p:attrNameLst>
                                      </p:cBhvr>
                                      <p:tavLst>
                                        <p:tav tm="0">
                                          <p:val>
                                            <p:strVal val="ppt_y"/>
                                          </p:val>
                                        </p:tav>
                                        <p:tav tm="100000">
                                          <p:val>
                                            <p:strVal val="ppt_y-.1"/>
                                          </p:val>
                                        </p:tav>
                                      </p:tavLst>
                                    </p:anim>
                                    <p:set>
                                      <p:cBhvr>
                                        <p:cTn id="76"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99745" y="1214755"/>
            <a:ext cx="7924800" cy="572135"/>
          </a:xfrm>
        </p:spPr>
        <p:txBody>
          <a:bodyPr/>
          <a:lstStyle/>
          <a:p>
            <a:pPr algn="l"/>
            <a:r>
              <a:rPr lang="zh-CN" altLang="en-US" sz="2800" dirty="0" smtClean="0">
                <a:solidFill>
                  <a:srgbClr val="FF0000"/>
                </a:solidFill>
              </a:rPr>
              <a:t>全国医院医疗收入分布热点：</a:t>
            </a:r>
          </a:p>
        </p:txBody>
      </p:sp>
      <p:sp>
        <p:nvSpPr>
          <p:cNvPr id="2" name="灯片编号占位符 1"/>
          <p:cNvSpPr>
            <a:spLocks noGrp="1"/>
          </p:cNvSpPr>
          <p:nvPr>
            <p:ph type="sldNum" sz="quarter" idx="10"/>
          </p:nvPr>
        </p:nvSpPr>
        <p:spPr/>
        <p:txBody>
          <a:bodyPr/>
          <a:lstStyle/>
          <a:p>
            <a:pPr>
              <a:defRPr/>
            </a:pPr>
            <a:fld id="{773FE235-A9B8-49AA-B91F-CA9B9A8A0F44}" type="slidenum">
              <a:rPr lang="zh-CN" altLang="en-US" smtClean="0"/>
              <a:pPr>
                <a:defRPr/>
              </a:pPr>
              <a:t>28</a:t>
            </a:fld>
            <a:endParaRPr lang="en-US" dirty="0"/>
          </a:p>
        </p:txBody>
      </p:sp>
      <p:sp>
        <p:nvSpPr>
          <p:cNvPr id="5" name="下箭头 4"/>
          <p:cNvSpPr/>
          <p:nvPr/>
        </p:nvSpPr>
        <p:spPr bwMode="auto">
          <a:xfrm>
            <a:off x="1285852" y="2857496"/>
            <a:ext cx="1143008" cy="1643074"/>
          </a:xfrm>
          <a:prstGeom prst="downArrow">
            <a:avLst>
              <a:gd name="adj1" fmla="val 52223"/>
              <a:gd name="adj2" fmla="val 50000"/>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6" name="下箭头 5"/>
          <p:cNvSpPr/>
          <p:nvPr/>
        </p:nvSpPr>
        <p:spPr bwMode="auto">
          <a:xfrm>
            <a:off x="1142976" y="2857496"/>
            <a:ext cx="1571636" cy="1643074"/>
          </a:xfrm>
          <a:prstGeom prst="downArrow">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7" name="下箭头 6"/>
          <p:cNvSpPr/>
          <p:nvPr/>
        </p:nvSpPr>
        <p:spPr bwMode="auto">
          <a:xfrm>
            <a:off x="3143240" y="3143248"/>
            <a:ext cx="2286016" cy="2071702"/>
          </a:xfrm>
          <a:prstGeom prst="downArrow">
            <a:avLst>
              <a:gd name="adj1" fmla="val 56667"/>
              <a:gd name="adj2" fmla="val 29770"/>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pic>
        <p:nvPicPr>
          <p:cNvPr id="9" name="内容占位符 8"/>
          <p:cNvPicPr>
            <a:picLocks noGrp="1" noChangeAspect="1"/>
          </p:cNvPicPr>
          <p:nvPr>
            <p:ph idx="1"/>
          </p:nvPr>
        </p:nvPicPr>
        <p:blipFill>
          <a:blip r:embed="rId2"/>
          <a:srcRect/>
          <a:stretch>
            <a:fillRect/>
          </a:stretch>
        </p:blipFill>
        <p:spPr>
          <a:xfrm>
            <a:off x="755650" y="1700530"/>
            <a:ext cx="7700010" cy="4732655"/>
          </a:xfrm>
          <a:prstGeom prst="rect">
            <a:avLst/>
          </a:prstGeom>
        </p:spPr>
      </p:pic>
      <p:sp>
        <p:nvSpPr>
          <p:cNvPr id="11" name="矩形 10"/>
          <p:cNvSpPr/>
          <p:nvPr/>
        </p:nvSpPr>
        <p:spPr>
          <a:xfrm>
            <a:off x="3643306" y="285728"/>
            <a:ext cx="5145961" cy="662554"/>
          </a:xfrm>
          <a:prstGeom prst="rect">
            <a:avLst/>
          </a:prstGeom>
        </p:spPr>
        <p:txBody>
          <a:bodyPr wrap="none">
            <a:spAutoFit/>
          </a:bodyPr>
          <a:lstStyle/>
          <a:p>
            <a:pPr algn="r" eaLnBrk="0" hangingPunct="0">
              <a:lnSpc>
                <a:spcPct val="150000"/>
              </a:lnSpc>
              <a:defRPr/>
            </a:pPr>
            <a:r>
              <a:rPr lang="en-US" altLang="zh-CN" sz="2800" b="1" dirty="0" smtClean="0">
                <a:solidFill>
                  <a:schemeClr val="bg1"/>
                </a:solidFill>
                <a:latin typeface="微软雅黑" panose="020B0503020204020204" pitchFamily="34" charset="-122"/>
                <a:ea typeface="微软雅黑" panose="020B0503020204020204" pitchFamily="34" charset="-122"/>
              </a:rPr>
              <a:t>3.1 </a:t>
            </a:r>
            <a:r>
              <a:rPr lang="zh-CN" altLang="en-US" sz="2800" b="1" dirty="0" smtClean="0">
                <a:solidFill>
                  <a:schemeClr val="bg1"/>
                </a:solidFill>
                <a:latin typeface="微软雅黑" panose="020B0503020204020204" pitchFamily="34" charset="-122"/>
                <a:ea typeface="微软雅黑" panose="020B0503020204020204" pitchFamily="34" charset="-122"/>
              </a:rPr>
              <a:t>医用耗材阳光采购背景介绍</a:t>
            </a:r>
            <a:endParaRPr lang="en-US" altLang="zh-CN" sz="2800" b="1"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sz="3200" dirty="0" smtClean="0">
                <a:latin typeface="微软雅黑" panose="020B0503020204020204" pitchFamily="34" charset="-122"/>
                <a:ea typeface="微软雅黑" panose="020B0503020204020204" pitchFamily="34" charset="-122"/>
              </a:rPr>
              <a:t>3.2  </a:t>
            </a:r>
            <a:r>
              <a:rPr lang="zh-CN" altLang="en-US" sz="3200" dirty="0" smtClean="0">
                <a:latin typeface="微软雅黑" panose="020B0503020204020204" pitchFamily="34" charset="-122"/>
                <a:ea typeface="微软雅黑" panose="020B0503020204020204" pitchFamily="34" charset="-122"/>
              </a:rPr>
              <a:t>医用耗材阳光采购措施</a:t>
            </a:r>
            <a:endParaRPr lang="zh-CN" altLang="en-US" sz="3200" dirty="0" smtClean="0">
              <a:latin typeface="华文中宋" pitchFamily="2" charset="-122"/>
              <a:ea typeface="华文中宋" pitchFamily="2" charset="-122"/>
            </a:endParaRPr>
          </a:p>
        </p:txBody>
      </p:sp>
      <p:sp>
        <p:nvSpPr>
          <p:cNvPr id="7" name="AutoShape 46" descr="그림3"/>
          <p:cNvSpPr>
            <a:spLocks noChangeArrowheads="1"/>
          </p:cNvSpPr>
          <p:nvPr/>
        </p:nvSpPr>
        <p:spPr bwMode="auto">
          <a:xfrm>
            <a:off x="396875" y="4114800"/>
            <a:ext cx="4479925" cy="884238"/>
          </a:xfrm>
          <a:prstGeom prst="roundRect">
            <a:avLst>
              <a:gd name="adj" fmla="val 16667"/>
            </a:avLst>
          </a:prstGeom>
          <a:solidFill>
            <a:srgbClr val="99FF33"/>
          </a:solidFill>
          <a:ln w="28575">
            <a:solidFill>
              <a:srgbClr val="FFFFFF"/>
            </a:solidFill>
            <a:round/>
          </a:ln>
          <a:effectLst/>
        </p:spPr>
        <p:txBody>
          <a:bodyPr wrap="none" anchor="ctr"/>
          <a:lstStyle/>
          <a:p>
            <a:pPr algn="ctr">
              <a:spcBef>
                <a:spcPct val="50000"/>
              </a:spcBef>
              <a:defRPr/>
            </a:pPr>
            <a:r>
              <a:rPr lang="zh-CN" altLang="en-US" sz="2400" dirty="0">
                <a:solidFill>
                  <a:schemeClr val="tx1">
                    <a:lumMod val="65000"/>
                    <a:lumOff val="35000"/>
                  </a:schemeClr>
                </a:solidFill>
                <a:effectLst>
                  <a:outerShdw blurRad="38100" dist="38100" dir="2700000" algn="tl">
                    <a:srgbClr val="000000">
                      <a:alpha val="43137"/>
                    </a:srgbClr>
                  </a:outerShdw>
                </a:effectLst>
                <a:latin typeface="Arial" panose="020B0604020202020204" pitchFamily="34" charset="0"/>
              </a:rPr>
              <a:t>消费水平有高有低</a:t>
            </a:r>
          </a:p>
        </p:txBody>
      </p:sp>
      <p:sp>
        <p:nvSpPr>
          <p:cNvPr id="8" name="AutoShape 47"/>
          <p:cNvSpPr>
            <a:spLocks noChangeArrowheads="1"/>
          </p:cNvSpPr>
          <p:nvPr/>
        </p:nvSpPr>
        <p:spPr bwMode="auto">
          <a:xfrm>
            <a:off x="444500" y="2743200"/>
            <a:ext cx="4384675" cy="180975"/>
          </a:xfrm>
          <a:prstGeom prst="roundRect">
            <a:avLst>
              <a:gd name="adj" fmla="val 50000"/>
            </a:avLst>
          </a:prstGeom>
          <a:gradFill rotWithShape="1">
            <a:gsLst>
              <a:gs pos="0">
                <a:srgbClr val="FFFFFF">
                  <a:alpha val="60001"/>
                </a:srgbClr>
              </a:gs>
              <a:gs pos="100000">
                <a:srgbClr val="DBDBDB">
                  <a:alpha val="0"/>
                </a:srgbClr>
              </a:gs>
            </a:gsLst>
            <a:lin ang="5400000" scaled="1"/>
          </a:gradFill>
          <a:ln w="9525">
            <a:noFill/>
            <a:round/>
          </a:ln>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sp>
        <p:nvSpPr>
          <p:cNvPr id="9" name="AutoShape 48"/>
          <p:cNvSpPr>
            <a:spLocks noChangeArrowheads="1"/>
          </p:cNvSpPr>
          <p:nvPr/>
        </p:nvSpPr>
        <p:spPr bwMode="auto">
          <a:xfrm>
            <a:off x="444500" y="4137025"/>
            <a:ext cx="4384675" cy="180975"/>
          </a:xfrm>
          <a:prstGeom prst="roundRect">
            <a:avLst>
              <a:gd name="adj" fmla="val 50000"/>
            </a:avLst>
          </a:prstGeom>
          <a:gradFill rotWithShape="1">
            <a:gsLst>
              <a:gs pos="0">
                <a:srgbClr val="FFFFFF">
                  <a:alpha val="60001"/>
                </a:srgbClr>
              </a:gs>
              <a:gs pos="100000">
                <a:srgbClr val="DBDBDB">
                  <a:alpha val="0"/>
                </a:srgbClr>
              </a:gs>
            </a:gsLst>
            <a:lin ang="5400000" scaled="1"/>
          </a:gradFill>
          <a:ln w="9525">
            <a:noFill/>
            <a:round/>
          </a:ln>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sp>
        <p:nvSpPr>
          <p:cNvPr id="12" name="AutoShape 53"/>
          <p:cNvSpPr>
            <a:spLocks noChangeArrowheads="1"/>
          </p:cNvSpPr>
          <p:nvPr/>
        </p:nvSpPr>
        <p:spPr bwMode="auto">
          <a:xfrm>
            <a:off x="5516563" y="2071678"/>
            <a:ext cx="3246437" cy="2838460"/>
          </a:xfrm>
          <a:prstGeom prst="roundRect">
            <a:avLst>
              <a:gd name="adj" fmla="val 4551"/>
            </a:avLst>
          </a:prstGeom>
          <a:gradFill flip="none" rotWithShape="1">
            <a:gsLst>
              <a:gs pos="0">
                <a:srgbClr val="FF9900">
                  <a:tint val="66000"/>
                  <a:satMod val="160000"/>
                </a:srgbClr>
              </a:gs>
              <a:gs pos="50000">
                <a:srgbClr val="FF9900">
                  <a:tint val="44500"/>
                  <a:satMod val="160000"/>
                </a:srgbClr>
              </a:gs>
              <a:gs pos="100000">
                <a:srgbClr val="FF9900">
                  <a:tint val="23500"/>
                  <a:satMod val="160000"/>
                </a:srgbClr>
              </a:gs>
            </a:gsLst>
            <a:lin ang="2700000" scaled="1"/>
            <a:tileRect/>
          </a:gradFill>
          <a:ln w="28575" algn="ctr">
            <a:solidFill>
              <a:srgbClr val="FF9900"/>
            </a:solidFill>
            <a:round/>
          </a:ln>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sp>
        <p:nvSpPr>
          <p:cNvPr id="13" name="AutoShape 55"/>
          <p:cNvSpPr>
            <a:spLocks noChangeArrowheads="1"/>
          </p:cNvSpPr>
          <p:nvPr/>
        </p:nvSpPr>
        <p:spPr bwMode="auto">
          <a:xfrm>
            <a:off x="5530850" y="2857496"/>
            <a:ext cx="3214688" cy="2857520"/>
          </a:xfrm>
          <a:prstGeom prst="roundRect">
            <a:avLst>
              <a:gd name="adj" fmla="val 3019"/>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lin ang="2700000" scaled="1"/>
            <a:tileRect/>
          </a:gradFill>
          <a:ln w="28575" algn="ctr">
            <a:noFill/>
            <a:round/>
          </a:ln>
          <a:effectLst>
            <a:prstShdw prst="shdw18" dist="17961" dir="13500000">
              <a:srgbClr val="BADAE4">
                <a:gamma/>
                <a:shade val="60000"/>
                <a:invGamma/>
              </a:srgbClr>
            </a:prstShdw>
          </a:effectLst>
        </p:spPr>
        <p:txBody>
          <a:bodyPr wrap="none" anchor="ctr"/>
          <a:lstStyle/>
          <a:p>
            <a:pPr>
              <a:spcBef>
                <a:spcPct val="50000"/>
              </a:spcBef>
              <a:buFont typeface="Wingdings" panose="05000000000000000000" pitchFamily="2" charset="2"/>
              <a:buChar char="u"/>
              <a:defRPr/>
            </a:pPr>
            <a:r>
              <a:rPr lang="zh-CN" altLang="en-US" sz="2000" dirty="0" smtClean="0">
                <a:solidFill>
                  <a:schemeClr val="accent6">
                    <a:lumMod val="50000"/>
                  </a:schemeClr>
                </a:solidFill>
                <a:effectLst>
                  <a:outerShdw blurRad="38100" dist="38100" dir="2700000" algn="tl">
                    <a:srgbClr val="000000">
                      <a:alpha val="43137"/>
                    </a:srgbClr>
                  </a:outerShdw>
                </a:effectLst>
                <a:latin typeface="Arial" panose="020B0604020202020204" pitchFamily="34" charset="0"/>
              </a:rPr>
              <a:t>不以淘汰为主要目的</a:t>
            </a:r>
            <a:endParaRPr lang="en-US" altLang="zh-CN" sz="2000" dirty="0" smtClean="0">
              <a:solidFill>
                <a:schemeClr val="accent6">
                  <a:lumMod val="50000"/>
                </a:schemeClr>
              </a:solidFill>
              <a:effectLst>
                <a:outerShdw blurRad="38100" dist="38100" dir="2700000" algn="tl">
                  <a:srgbClr val="000000">
                    <a:alpha val="43137"/>
                  </a:srgbClr>
                </a:outerShdw>
              </a:effectLst>
              <a:latin typeface="Arial" panose="020B0604020202020204" pitchFamily="34" charset="0"/>
            </a:endParaRPr>
          </a:p>
          <a:p>
            <a:pPr>
              <a:spcBef>
                <a:spcPct val="50000"/>
              </a:spcBef>
              <a:buFont typeface="Wingdings" panose="05000000000000000000" pitchFamily="2" charset="2"/>
              <a:buChar char="u"/>
              <a:defRPr/>
            </a:pPr>
            <a:r>
              <a:rPr lang="zh-CN" altLang="en-US" sz="2000" dirty="0" smtClean="0">
                <a:solidFill>
                  <a:schemeClr val="accent6">
                    <a:lumMod val="50000"/>
                  </a:schemeClr>
                </a:solidFill>
                <a:effectLst>
                  <a:outerShdw blurRad="38100" dist="38100" dir="2700000" algn="tl">
                    <a:srgbClr val="000000">
                      <a:alpha val="43137"/>
                    </a:srgbClr>
                  </a:outerShdw>
                </a:effectLst>
                <a:latin typeface="Arial" panose="020B0604020202020204" pitchFamily="34" charset="0"/>
              </a:rPr>
              <a:t>合理降低耗材采购价格</a:t>
            </a:r>
            <a:endParaRPr lang="en-US" altLang="zh-CN" sz="2000" dirty="0" smtClean="0">
              <a:solidFill>
                <a:schemeClr val="accent6">
                  <a:lumMod val="50000"/>
                </a:schemeClr>
              </a:solidFill>
              <a:effectLst>
                <a:outerShdw blurRad="38100" dist="38100" dir="2700000" algn="tl">
                  <a:srgbClr val="000000">
                    <a:alpha val="43137"/>
                  </a:srgbClr>
                </a:outerShdw>
              </a:effectLst>
              <a:latin typeface="Arial" panose="020B0604020202020204" pitchFamily="34" charset="0"/>
            </a:endParaRPr>
          </a:p>
          <a:p>
            <a:pPr>
              <a:spcBef>
                <a:spcPct val="50000"/>
              </a:spcBef>
              <a:buFont typeface="Wingdings" panose="05000000000000000000" pitchFamily="2" charset="2"/>
              <a:buChar char="u"/>
              <a:defRPr/>
            </a:pPr>
            <a:r>
              <a:rPr lang="zh-CN" altLang="en-US" sz="2000" dirty="0" smtClean="0">
                <a:solidFill>
                  <a:schemeClr val="accent6">
                    <a:lumMod val="50000"/>
                  </a:schemeClr>
                </a:solidFill>
                <a:effectLst>
                  <a:outerShdw blurRad="38100" dist="38100" dir="2700000" algn="tl">
                    <a:srgbClr val="000000">
                      <a:alpha val="43137"/>
                    </a:srgbClr>
                  </a:outerShdw>
                </a:effectLst>
                <a:latin typeface="Arial" panose="020B0604020202020204" pitchFamily="34" charset="0"/>
              </a:rPr>
              <a:t>满足多元化的临床需求</a:t>
            </a:r>
            <a:endParaRPr lang="zh-CN" altLang="en-US" sz="2000" dirty="0">
              <a:solidFill>
                <a:schemeClr val="accent6">
                  <a:lumMod val="50000"/>
                </a:schemeClr>
              </a:solidFill>
              <a:effectLst>
                <a:outerShdw blurRad="38100" dist="38100" dir="2700000" algn="tl">
                  <a:srgbClr val="000000">
                    <a:alpha val="43137"/>
                  </a:srgbClr>
                </a:outerShdw>
              </a:effectLst>
              <a:latin typeface="Arial" panose="020B0604020202020204" pitchFamily="34" charset="0"/>
            </a:endParaRPr>
          </a:p>
        </p:txBody>
      </p:sp>
      <p:sp>
        <p:nvSpPr>
          <p:cNvPr id="16" name="Rectangle 74"/>
          <p:cNvSpPr>
            <a:spLocks noChangeArrowheads="1"/>
          </p:cNvSpPr>
          <p:nvPr/>
        </p:nvSpPr>
        <p:spPr bwMode="auto">
          <a:xfrm>
            <a:off x="5643570" y="2285992"/>
            <a:ext cx="2925763" cy="504825"/>
          </a:xfrm>
          <a:prstGeom prst="rect">
            <a:avLst/>
          </a:prstGeom>
          <a:noFill/>
          <a:ln w="19050">
            <a:noFill/>
            <a:miter lim="800000"/>
          </a:ln>
          <a:effectLst>
            <a:outerShdw dist="17961" dir="2700000" algn="ctr" rotWithShape="0">
              <a:srgbClr val="2A1500"/>
            </a:outerShdw>
          </a:effectLst>
        </p:spPr>
        <p:txBody>
          <a:bodyPr wrap="none" anchor="ctr"/>
          <a:lstStyle/>
          <a:p>
            <a:pPr algn="ctr">
              <a:spcBef>
                <a:spcPct val="50000"/>
              </a:spcBef>
              <a:defRPr/>
            </a:pPr>
            <a:r>
              <a:rPr lang="zh-CN" altLang="en-US" sz="2400" dirty="0">
                <a:solidFill>
                  <a:schemeClr val="tx1"/>
                </a:solidFill>
                <a:latin typeface="宋体" panose="02010600030101010101" pitchFamily="2" charset="-122"/>
              </a:rPr>
              <a:t>方案总体思路</a:t>
            </a:r>
            <a:endParaRPr lang="ko-KR" altLang="en-US" sz="2400" dirty="0">
              <a:solidFill>
                <a:schemeClr val="tx1"/>
              </a:solidFill>
              <a:latin typeface="宋体" panose="02010600030101010101" pitchFamily="2" charset="-122"/>
              <a:ea typeface="HY헤드라인M" pitchFamily="18" charset="-127"/>
            </a:endParaRPr>
          </a:p>
        </p:txBody>
      </p:sp>
      <p:sp>
        <p:nvSpPr>
          <p:cNvPr id="20" name="AutoShape 46" descr="그림3"/>
          <p:cNvSpPr>
            <a:spLocks noChangeArrowheads="1"/>
          </p:cNvSpPr>
          <p:nvPr/>
        </p:nvSpPr>
        <p:spPr bwMode="auto">
          <a:xfrm>
            <a:off x="396875" y="2827338"/>
            <a:ext cx="4479925" cy="884237"/>
          </a:xfrm>
          <a:prstGeom prst="roundRect">
            <a:avLst>
              <a:gd name="adj" fmla="val 16667"/>
            </a:avLst>
          </a:prstGeom>
          <a:solidFill>
            <a:schemeClr val="bg1">
              <a:lumMod val="75000"/>
            </a:schemeClr>
          </a:solidFill>
          <a:ln w="28575">
            <a:solidFill>
              <a:srgbClr val="FFFFFF"/>
            </a:solidFill>
            <a:round/>
          </a:ln>
          <a:effectLst/>
        </p:spPr>
        <p:txBody>
          <a:bodyPr wrap="none" anchor="ctr"/>
          <a:lstStyle/>
          <a:p>
            <a:pPr algn="ctr">
              <a:spcBef>
                <a:spcPct val="50000"/>
              </a:spcBef>
              <a:defRPr/>
            </a:pPr>
            <a:r>
              <a:rPr lang="zh-CN" altLang="en-US" sz="2400" dirty="0">
                <a:solidFill>
                  <a:schemeClr val="tx1">
                    <a:lumMod val="65000"/>
                    <a:lumOff val="35000"/>
                  </a:schemeClr>
                </a:solidFill>
                <a:effectLst>
                  <a:outerShdw blurRad="38100" dist="38100" dir="2700000" algn="tl">
                    <a:srgbClr val="000000">
                      <a:alpha val="43137"/>
                    </a:srgbClr>
                  </a:outerShdw>
                </a:effectLst>
                <a:latin typeface="Arial" panose="020B0604020202020204" pitchFamily="34" charset="0"/>
              </a:rPr>
              <a:t>医疗水平不均衡</a:t>
            </a:r>
          </a:p>
        </p:txBody>
      </p:sp>
      <p:sp>
        <p:nvSpPr>
          <p:cNvPr id="21" name="AutoShape 48"/>
          <p:cNvSpPr>
            <a:spLocks noChangeArrowheads="1"/>
          </p:cNvSpPr>
          <p:nvPr/>
        </p:nvSpPr>
        <p:spPr bwMode="auto">
          <a:xfrm>
            <a:off x="444500" y="2849563"/>
            <a:ext cx="4384675" cy="180975"/>
          </a:xfrm>
          <a:prstGeom prst="roundRect">
            <a:avLst>
              <a:gd name="adj" fmla="val 50000"/>
            </a:avLst>
          </a:prstGeom>
          <a:gradFill rotWithShape="1">
            <a:gsLst>
              <a:gs pos="0">
                <a:srgbClr val="FFFFFF">
                  <a:alpha val="60001"/>
                </a:srgbClr>
              </a:gs>
              <a:gs pos="100000">
                <a:srgbClr val="DBDBDB">
                  <a:alpha val="0"/>
                </a:srgbClr>
              </a:gs>
            </a:gsLst>
            <a:lin ang="5400000" scaled="1"/>
          </a:gradFill>
          <a:ln w="9525">
            <a:noFill/>
            <a:round/>
          </a:ln>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sp>
        <p:nvSpPr>
          <p:cNvPr id="23" name="AutoShape 46" descr="그림3"/>
          <p:cNvSpPr>
            <a:spLocks noChangeArrowheads="1"/>
          </p:cNvSpPr>
          <p:nvPr/>
        </p:nvSpPr>
        <p:spPr bwMode="auto">
          <a:xfrm>
            <a:off x="396875" y="1600200"/>
            <a:ext cx="4479925" cy="884238"/>
          </a:xfrm>
          <a:prstGeom prst="roundRect">
            <a:avLst>
              <a:gd name="adj" fmla="val 16667"/>
            </a:avLst>
          </a:prstGeom>
          <a:solidFill>
            <a:srgbClr val="FFBFAB"/>
          </a:solidFill>
          <a:ln w="28575">
            <a:solidFill>
              <a:srgbClr val="FFFFFF"/>
            </a:solidFill>
            <a:round/>
          </a:ln>
          <a:effectLst/>
        </p:spPr>
        <p:txBody>
          <a:bodyPr wrap="none" anchor="ctr"/>
          <a:lstStyle/>
          <a:p>
            <a:pPr algn="ctr">
              <a:spcBef>
                <a:spcPct val="50000"/>
              </a:spcBef>
              <a:defRPr/>
            </a:pPr>
            <a:r>
              <a:rPr lang="zh-CN" altLang="en-US" sz="2400" dirty="0">
                <a:solidFill>
                  <a:schemeClr val="tx1">
                    <a:lumMod val="65000"/>
                    <a:lumOff val="35000"/>
                  </a:schemeClr>
                </a:solidFill>
                <a:effectLst>
                  <a:outerShdw blurRad="38100" dist="38100" dir="2700000" algn="tl">
                    <a:srgbClr val="000000">
                      <a:alpha val="43137"/>
                    </a:srgbClr>
                  </a:outerShdw>
                </a:effectLst>
                <a:latin typeface="Arial" panose="020B0604020202020204" pitchFamily="34" charset="0"/>
              </a:rPr>
              <a:t>在全省范围内执行，需求量大</a:t>
            </a:r>
          </a:p>
        </p:txBody>
      </p:sp>
      <p:sp>
        <p:nvSpPr>
          <p:cNvPr id="24" name="AutoShape 48"/>
          <p:cNvSpPr>
            <a:spLocks noChangeArrowheads="1"/>
          </p:cNvSpPr>
          <p:nvPr/>
        </p:nvSpPr>
        <p:spPr bwMode="auto">
          <a:xfrm>
            <a:off x="444500" y="1622425"/>
            <a:ext cx="4384675" cy="180975"/>
          </a:xfrm>
          <a:prstGeom prst="roundRect">
            <a:avLst>
              <a:gd name="adj" fmla="val 50000"/>
            </a:avLst>
          </a:prstGeom>
          <a:gradFill rotWithShape="1">
            <a:gsLst>
              <a:gs pos="0">
                <a:srgbClr val="FFFFFF">
                  <a:alpha val="60001"/>
                </a:srgbClr>
              </a:gs>
              <a:gs pos="100000">
                <a:srgbClr val="DBDBDB">
                  <a:alpha val="0"/>
                </a:srgbClr>
              </a:gs>
            </a:gsLst>
            <a:lin ang="5400000" scaled="1"/>
          </a:gradFill>
          <a:ln w="9525">
            <a:noFill/>
            <a:round/>
          </a:ln>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sp>
        <p:nvSpPr>
          <p:cNvPr id="26" name="AutoShape 46" descr="그림3"/>
          <p:cNvSpPr>
            <a:spLocks noChangeArrowheads="1"/>
          </p:cNvSpPr>
          <p:nvPr/>
        </p:nvSpPr>
        <p:spPr bwMode="auto">
          <a:xfrm>
            <a:off x="388938" y="5364163"/>
            <a:ext cx="4479925" cy="884237"/>
          </a:xfrm>
          <a:prstGeom prst="roundRect">
            <a:avLst>
              <a:gd name="adj" fmla="val 16667"/>
            </a:avLst>
          </a:prstGeom>
          <a:solidFill>
            <a:srgbClr val="25C6FF"/>
          </a:solidFill>
          <a:ln w="28575">
            <a:solidFill>
              <a:srgbClr val="FFFFFF"/>
            </a:solidFill>
            <a:round/>
          </a:ln>
          <a:effectLst/>
        </p:spPr>
        <p:txBody>
          <a:bodyPr wrap="none" anchor="ctr"/>
          <a:lstStyle/>
          <a:p>
            <a:pPr algn="ctr">
              <a:spcBef>
                <a:spcPct val="50000"/>
              </a:spcBef>
              <a:defRPr/>
            </a:pPr>
            <a:r>
              <a:rPr lang="zh-CN" altLang="en-US" sz="2400" dirty="0">
                <a:solidFill>
                  <a:schemeClr val="tx1">
                    <a:lumMod val="65000"/>
                    <a:lumOff val="35000"/>
                  </a:schemeClr>
                </a:solidFill>
                <a:effectLst>
                  <a:outerShdw blurRad="38100" dist="38100" dir="2700000" algn="tl">
                    <a:srgbClr val="000000">
                      <a:alpha val="43137"/>
                    </a:srgbClr>
                  </a:outerShdw>
                </a:effectLst>
                <a:latin typeface="Arial" panose="020B0604020202020204" pitchFamily="34" charset="0"/>
              </a:rPr>
              <a:t>使用习惯存在差异</a:t>
            </a:r>
          </a:p>
        </p:txBody>
      </p:sp>
      <p:sp>
        <p:nvSpPr>
          <p:cNvPr id="27" name="AutoShape 48"/>
          <p:cNvSpPr>
            <a:spLocks noChangeArrowheads="1"/>
          </p:cNvSpPr>
          <p:nvPr/>
        </p:nvSpPr>
        <p:spPr bwMode="auto">
          <a:xfrm>
            <a:off x="436563" y="5386388"/>
            <a:ext cx="4384675" cy="180975"/>
          </a:xfrm>
          <a:prstGeom prst="roundRect">
            <a:avLst>
              <a:gd name="adj" fmla="val 50000"/>
            </a:avLst>
          </a:prstGeom>
          <a:gradFill rotWithShape="1">
            <a:gsLst>
              <a:gs pos="0">
                <a:srgbClr val="FFFFFF">
                  <a:alpha val="60001"/>
                </a:srgbClr>
              </a:gs>
              <a:gs pos="100000">
                <a:srgbClr val="DBDBDB">
                  <a:alpha val="0"/>
                </a:srgbClr>
              </a:gs>
            </a:gsLst>
            <a:lin ang="5400000" scaled="1"/>
          </a:gradFill>
          <a:ln w="9525">
            <a:noFill/>
            <a:round/>
          </a:ln>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cxnSp>
        <p:nvCxnSpPr>
          <p:cNvPr id="29" name="形状 28"/>
          <p:cNvCxnSpPr>
            <a:stCxn id="23" idx="3"/>
            <a:endCxn id="16" idx="0"/>
          </p:cNvCxnSpPr>
          <p:nvPr/>
        </p:nvCxnSpPr>
        <p:spPr bwMode="auto">
          <a:xfrm>
            <a:off x="4876800" y="2042319"/>
            <a:ext cx="2229652" cy="243673"/>
          </a:xfrm>
          <a:prstGeom prst="curvedConnector2">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31" name="肘形连接符 30"/>
          <p:cNvCxnSpPr>
            <a:stCxn id="20" idx="3"/>
          </p:cNvCxnSpPr>
          <p:nvPr/>
        </p:nvCxnSpPr>
        <p:spPr bwMode="auto">
          <a:xfrm>
            <a:off x="4876800" y="3268663"/>
            <a:ext cx="609600" cy="541337"/>
          </a:xfrm>
          <a:prstGeom prst="curvedConnector3">
            <a:avLst>
              <a:gd name="adj1" fmla="val 50000"/>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37" name="肘形连接符 36"/>
          <p:cNvCxnSpPr>
            <a:stCxn id="7" idx="3"/>
          </p:cNvCxnSpPr>
          <p:nvPr/>
        </p:nvCxnSpPr>
        <p:spPr bwMode="auto">
          <a:xfrm flipV="1">
            <a:off x="4876800" y="4038600"/>
            <a:ext cx="609600" cy="519113"/>
          </a:xfrm>
          <a:prstGeom prst="curvedConnector3">
            <a:avLst>
              <a:gd name="adj1" fmla="val 50000"/>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40" name="形状 39"/>
          <p:cNvCxnSpPr>
            <a:stCxn id="26" idx="3"/>
            <a:endCxn id="13" idx="2"/>
          </p:cNvCxnSpPr>
          <p:nvPr/>
        </p:nvCxnSpPr>
        <p:spPr bwMode="auto">
          <a:xfrm flipV="1">
            <a:off x="4868863" y="5715016"/>
            <a:ext cx="2269331" cy="91266"/>
          </a:xfrm>
          <a:prstGeom prst="curvedConnector2">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spTree>
  </p:cSld>
  <p:clrMapOvr>
    <a:masterClrMapping/>
  </p:clrMapOvr>
  <mc:AlternateContent xmlns:mc="http://schemas.openxmlformats.org/markup-compatibility/2006">
    <mc:Choice xmlns=""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灯片编号占位符 43"/>
          <p:cNvSpPr>
            <a:spLocks noGrp="1"/>
          </p:cNvSpPr>
          <p:nvPr>
            <p:ph type="sldNum" sz="quarter" idx="10"/>
          </p:nvPr>
        </p:nvSpPr>
        <p:spPr>
          <a:noFill/>
        </p:spPr>
        <p:txBody>
          <a:bodyPr/>
          <a:lstStyle/>
          <a:p>
            <a:fld id="{7175E685-6B60-47DF-9C32-E2732BC7CAE2}" type="slidenum">
              <a:rPr lang="zh-CN" altLang="en-US" smtClean="0"/>
              <a:pPr/>
              <a:t>3</a:t>
            </a:fld>
            <a:endParaRPr lang="en-US" altLang="zh-CN" dirty="0" smtClean="0"/>
          </a:p>
        </p:txBody>
      </p:sp>
      <p:sp>
        <p:nvSpPr>
          <p:cNvPr id="6151" name="Text Box 18"/>
          <p:cNvSpPr txBox="1">
            <a:spLocks noChangeArrowheads="1"/>
          </p:cNvSpPr>
          <p:nvPr/>
        </p:nvSpPr>
        <p:spPr bwMode="auto">
          <a:xfrm>
            <a:off x="1928794" y="2357430"/>
            <a:ext cx="492444" cy="461665"/>
          </a:xfrm>
          <a:prstGeom prst="rect">
            <a:avLst/>
          </a:prstGeom>
          <a:noFill/>
          <a:ln w="9525">
            <a:noFill/>
            <a:miter lim="800000"/>
          </a:ln>
        </p:spPr>
        <p:txBody>
          <a:bodyPr wrap="none">
            <a:spAutoFit/>
          </a:bodyPr>
          <a:lstStyle/>
          <a:p>
            <a:pPr algn="ctr" eaLnBrk="0" hangingPunct="0"/>
            <a:r>
              <a:rPr lang="zh-CN" altLang="en-US" sz="2400" b="1" dirty="0" smtClean="0">
                <a:solidFill>
                  <a:schemeClr val="bg1"/>
                </a:solidFill>
                <a:latin typeface="微软雅黑" panose="020B0503020204020204" pitchFamily="34" charset="-122"/>
                <a:ea typeface="微软雅黑" panose="020B0503020204020204" pitchFamily="34" charset="-122"/>
              </a:rPr>
              <a:t>一</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nvGrpSpPr>
          <p:cNvPr id="17" name="组合 5"/>
          <p:cNvGrpSpPr/>
          <p:nvPr/>
        </p:nvGrpSpPr>
        <p:grpSpPr>
          <a:xfrm>
            <a:off x="1571604" y="2500306"/>
            <a:ext cx="1301106" cy="1301106"/>
            <a:chOff x="2683251" y="1980687"/>
            <a:chExt cx="1301106" cy="1301106"/>
          </a:xfrm>
          <a:solidFill>
            <a:schemeClr val="tx2"/>
          </a:solidFill>
          <a:effectLst>
            <a:outerShdw blurRad="254000" dist="254000" dir="8100000" algn="tr" rotWithShape="0">
              <a:prstClr val="black">
                <a:alpha val="50000"/>
              </a:prstClr>
            </a:outerShdw>
          </a:effectLst>
        </p:grpSpPr>
        <p:sp>
          <p:nvSpPr>
            <p:cNvPr id="18" name="椭圆 17"/>
            <p:cNvSpPr/>
            <p:nvPr/>
          </p:nvSpPr>
          <p:spPr>
            <a:xfrm>
              <a:off x="2683251" y="1980687"/>
              <a:ext cx="1301106" cy="13011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972143" y="2215742"/>
              <a:ext cx="800219" cy="830997"/>
            </a:xfrm>
            <a:prstGeom prst="rect">
              <a:avLst/>
            </a:prstGeom>
            <a:grpFill/>
          </p:spPr>
          <p:txBody>
            <a:bodyPr wrap="none" rtlCol="0">
              <a:spAutoFit/>
            </a:bodyPr>
            <a:lstStyle/>
            <a:p>
              <a:r>
                <a:rPr lang="zh-CN" altLang="en-US" sz="4800" b="1" dirty="0" smtClean="0">
                  <a:solidFill>
                    <a:srgbClr val="FF0000"/>
                  </a:solidFill>
                  <a:latin typeface="华文琥珀" pitchFamily="2" charset="-122"/>
                  <a:ea typeface="华文琥珀" pitchFamily="2" charset="-122"/>
                </a:rPr>
                <a:t>一</a:t>
              </a:r>
              <a:endParaRPr lang="zh-CN" altLang="en-US" sz="4800" b="1" dirty="0">
                <a:solidFill>
                  <a:srgbClr val="FF0000"/>
                </a:solidFill>
                <a:latin typeface="华文琥珀" pitchFamily="2" charset="-122"/>
                <a:ea typeface="华文琥珀" pitchFamily="2" charset="-122"/>
              </a:endParaRPr>
            </a:p>
          </p:txBody>
        </p:sp>
      </p:grpSp>
      <p:sp>
        <p:nvSpPr>
          <p:cNvPr id="20" name="矩形 19"/>
          <p:cNvSpPr/>
          <p:nvPr/>
        </p:nvSpPr>
        <p:spPr>
          <a:xfrm>
            <a:off x="3357554" y="2500306"/>
            <a:ext cx="5124477" cy="1323439"/>
          </a:xfrm>
          <a:prstGeom prst="rect">
            <a:avLst/>
          </a:prstGeom>
        </p:spPr>
        <p:txBody>
          <a:bodyPr wrap="square">
            <a:spAutoFit/>
          </a:bodyPr>
          <a:lstStyle/>
          <a:p>
            <a:pPr lvl="0"/>
            <a:r>
              <a:rPr lang="zh-CN" altLang="en-US" sz="4000" b="1" dirty="0" smtClean="0">
                <a:solidFill>
                  <a:srgbClr val="000066">
                    <a:lumMod val="60000"/>
                    <a:lumOff val="40000"/>
                  </a:srgbClr>
                </a:solidFill>
                <a:latin typeface="微软雅黑" panose="020B0503020204020204" pitchFamily="34" charset="-122"/>
                <a:ea typeface="微软雅黑" panose="020B0503020204020204" pitchFamily="34" charset="-122"/>
              </a:rPr>
              <a:t>医用耗材</a:t>
            </a:r>
            <a:r>
              <a:rPr lang="zh-CN" altLang="zh-CN" sz="4000" b="1" dirty="0" smtClean="0">
                <a:solidFill>
                  <a:srgbClr val="000066">
                    <a:lumMod val="60000"/>
                    <a:lumOff val="40000"/>
                  </a:srgbClr>
                </a:solidFill>
                <a:latin typeface="微软雅黑" panose="020B0503020204020204" pitchFamily="34" charset="-122"/>
                <a:ea typeface="微软雅黑" panose="020B0503020204020204" pitchFamily="34" charset="-122"/>
              </a:rPr>
              <a:t>政策环境分析</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ppt_x</p:attrName>
                                        </p:attrNameLst>
                                      </p:cBhvr>
                                      <p:tavLst>
                                        <p:tav tm="0">
                                          <p:val>
                                            <p:strVal val="#ppt_x+#ppt_w*1.125000"/>
                                          </p:val>
                                        </p:tav>
                                        <p:tav tm="100000">
                                          <p:val>
                                            <p:strVal val="#ppt_x"/>
                                          </p:val>
                                        </p:tav>
                                      </p:tavLst>
                                    </p:anim>
                                    <p:animEffect transition="in" filter="wipe(left)">
                                      <p:cBhvr>
                                        <p:cTn id="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8" name="Picture 4" descr="蓝天白云阳光"/>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标题 1"/>
          <p:cNvSpPr>
            <a:spLocks noGrp="1"/>
          </p:cNvSpPr>
          <p:nvPr>
            <p:ph type="title"/>
          </p:nvPr>
        </p:nvSpPr>
        <p:spPr/>
        <p:txBody>
          <a:bodyPr/>
          <a:lstStyle/>
          <a:p>
            <a:pPr algn="ctr"/>
            <a:r>
              <a:rPr lang="en-US" altLang="zh-CN" sz="3200" dirty="0" smtClean="0">
                <a:latin typeface="微软雅黑" panose="020B0503020204020204" pitchFamily="34" charset="-122"/>
                <a:ea typeface="微软雅黑" panose="020B0503020204020204" pitchFamily="34" charset="-122"/>
              </a:rPr>
              <a:t>3.2  </a:t>
            </a:r>
            <a:r>
              <a:rPr lang="zh-CN" altLang="en-US" sz="3200" dirty="0" smtClean="0">
                <a:latin typeface="微软雅黑" panose="020B0503020204020204" pitchFamily="34" charset="-122"/>
                <a:ea typeface="微软雅黑" panose="020B0503020204020204" pitchFamily="34" charset="-122"/>
              </a:rPr>
              <a:t>医用耗材阳光采购措施</a:t>
            </a:r>
            <a:endParaRPr lang="zh-CN" altLang="en-US" sz="3200" dirty="0">
              <a:solidFill>
                <a:schemeClr val="accent4"/>
              </a:solidFill>
            </a:endParaRPr>
          </a:p>
        </p:txBody>
      </p:sp>
      <p:sp>
        <p:nvSpPr>
          <p:cNvPr id="3" name="内容占位符 2"/>
          <p:cNvSpPr>
            <a:spLocks noGrp="1"/>
          </p:cNvSpPr>
          <p:nvPr>
            <p:ph idx="1"/>
          </p:nvPr>
        </p:nvSpPr>
        <p:spPr>
          <a:xfrm>
            <a:off x="428596" y="2571744"/>
            <a:ext cx="8229600" cy="2982915"/>
          </a:xfrm>
        </p:spPr>
        <p:txBody>
          <a:bodyPr/>
          <a:lstStyle/>
          <a:p>
            <a:pPr lvl="4"/>
            <a:r>
              <a:rPr lang="zh-CN" altLang="en-US" sz="3200" b="1" dirty="0" smtClean="0">
                <a:solidFill>
                  <a:srgbClr val="FFFF00"/>
                </a:solidFill>
              </a:rPr>
              <a:t>分类分批实施</a:t>
            </a:r>
            <a:endParaRPr lang="en-US" altLang="zh-CN" sz="3200" b="1" dirty="0" smtClean="0">
              <a:solidFill>
                <a:srgbClr val="FFFF00"/>
              </a:solidFill>
            </a:endParaRPr>
          </a:p>
          <a:p>
            <a:pPr lvl="4"/>
            <a:r>
              <a:rPr lang="zh-CN" altLang="en-US" sz="3200" b="1" dirty="0" smtClean="0">
                <a:solidFill>
                  <a:srgbClr val="FFFF00"/>
                </a:solidFill>
              </a:rPr>
              <a:t>全国最低价限价挂网</a:t>
            </a:r>
            <a:endParaRPr lang="en-US" altLang="zh-CN" sz="3200" b="1" dirty="0" smtClean="0">
              <a:solidFill>
                <a:srgbClr val="FFFF00"/>
              </a:solidFill>
            </a:endParaRPr>
          </a:p>
          <a:p>
            <a:pPr lvl="4"/>
            <a:r>
              <a:rPr lang="zh-CN" altLang="en-US" sz="3200" b="1" dirty="0" smtClean="0">
                <a:solidFill>
                  <a:srgbClr val="FFFF00"/>
                </a:solidFill>
              </a:rPr>
              <a:t>医院自主带量议价</a:t>
            </a:r>
            <a:endParaRPr lang="en-US" altLang="zh-CN" sz="3200" b="1" dirty="0" smtClean="0">
              <a:solidFill>
                <a:srgbClr val="FFFF00"/>
              </a:solidFill>
            </a:endParaRPr>
          </a:p>
          <a:p>
            <a:pPr lvl="4"/>
            <a:r>
              <a:rPr lang="zh-CN" altLang="en-US" sz="3200" b="1" dirty="0" smtClean="0">
                <a:solidFill>
                  <a:srgbClr val="FFFF00"/>
                </a:solidFill>
              </a:rPr>
              <a:t>网上阳光采购</a:t>
            </a:r>
            <a:endParaRPr lang="en-US" altLang="zh-CN" sz="3200" b="1" dirty="0" smtClean="0">
              <a:solidFill>
                <a:srgbClr val="FFFF00"/>
              </a:solidFill>
            </a:endParaRPr>
          </a:p>
          <a:p>
            <a:pPr lvl="4"/>
            <a:r>
              <a:rPr lang="zh-CN" altLang="en-US" sz="3200" b="1" dirty="0" smtClean="0">
                <a:solidFill>
                  <a:srgbClr val="FFFF00"/>
                </a:solidFill>
              </a:rPr>
              <a:t>品种、价格动态调整</a:t>
            </a:r>
            <a:endParaRPr lang="en-US" altLang="zh-CN" sz="3200" b="1" dirty="0" smtClean="0">
              <a:solidFill>
                <a:srgbClr val="FFFF00"/>
              </a:solidFill>
            </a:endParaRPr>
          </a:p>
          <a:p>
            <a:pPr lvl="4"/>
            <a:r>
              <a:rPr lang="zh-CN" altLang="en-US" sz="3200" b="1" dirty="0" smtClean="0">
                <a:solidFill>
                  <a:srgbClr val="FFFF00"/>
                </a:solidFill>
              </a:rPr>
              <a:t>强化全过程监管</a:t>
            </a:r>
          </a:p>
          <a:p>
            <a:pPr lvl="4"/>
            <a:endParaRPr lang="zh-CN" altLang="en-US" sz="3200" b="1" dirty="0">
              <a:solidFill>
                <a:srgbClr val="FFFF00"/>
              </a:solidFill>
            </a:endParaRPr>
          </a:p>
        </p:txBody>
      </p:sp>
      <p:sp>
        <p:nvSpPr>
          <p:cNvPr id="4" name="灯片编号占位符 3"/>
          <p:cNvSpPr>
            <a:spLocks noGrp="1"/>
          </p:cNvSpPr>
          <p:nvPr>
            <p:ph type="sldNum" sz="quarter" idx="10"/>
          </p:nvPr>
        </p:nvSpPr>
        <p:spPr/>
        <p:txBody>
          <a:bodyPr/>
          <a:lstStyle/>
          <a:p>
            <a:pPr>
              <a:defRPr/>
            </a:pPr>
            <a:fld id="{82F0F038-07F1-481E-8676-3C89454FCB81}" type="slidenum">
              <a:rPr lang="zh-CN" altLang="en-US" smtClean="0"/>
              <a:pPr>
                <a:defRPr/>
              </a:pPr>
              <a:t>30</a:t>
            </a:fld>
            <a:endParaRPr lang="en-US" dirty="0"/>
          </a:p>
        </p:txBody>
      </p:sp>
      <p:sp>
        <p:nvSpPr>
          <p:cNvPr id="6" name="标题 1"/>
          <p:cNvSpPr txBox="1"/>
          <p:nvPr/>
        </p:nvSpPr>
        <p:spPr bwMode="auto">
          <a:xfrm>
            <a:off x="500034" y="2000240"/>
            <a:ext cx="7924800" cy="944563"/>
          </a:xfrm>
          <a:prstGeom prst="rect">
            <a:avLst/>
          </a:prstGeom>
          <a:noFill/>
          <a:ln w="9525">
            <a:noFill/>
            <a:miter lim="800000"/>
          </a:ln>
        </p:spPr>
        <p:txBody>
          <a:bodyPr vert="horz" wrap="square" lIns="91440" tIns="45720" rIns="91440" bIns="45720" numCol="1" anchor="ctr" anchorCtr="0" compatLnSpc="1"/>
          <a:lstStyle/>
          <a:p>
            <a:pPr marL="0" marR="0" lvl="0" indent="0" defTabSz="914400" rtl="0" eaLnBrk="0" fontAlgn="base" latinLnBrk="0" hangingPunct="0">
              <a:spcBef>
                <a:spcPct val="0"/>
              </a:spcBef>
              <a:spcAft>
                <a:spcPct val="0"/>
              </a:spcAft>
              <a:buClrTx/>
              <a:buSzTx/>
              <a:buFontTx/>
              <a:buNone/>
              <a:defRPr/>
            </a:pPr>
            <a:r>
              <a:rPr kumimoji="0" lang="zh-CN" altLang="en-US" sz="3600" b="1" i="0" u="none" strike="noStrike" kern="0" cap="none" spc="0" normalizeH="0" baseline="0" noProof="0" dirty="0" smtClean="0">
                <a:ln>
                  <a:noFill/>
                </a:ln>
                <a:solidFill>
                  <a:srgbClr val="FFFF00"/>
                </a:solidFill>
                <a:effectLst/>
                <a:uLnTx/>
                <a:uFillTx/>
                <a:latin typeface="+mj-lt"/>
                <a:ea typeface="+mj-ea"/>
                <a:cs typeface="+mj-cs"/>
              </a:rPr>
              <a:t>具体举措：</a:t>
            </a:r>
            <a:endParaRPr kumimoji="0" lang="zh-CN" altLang="en-US" sz="3600" b="1" i="0" u="none" strike="noStrike" kern="0" cap="none" spc="0" normalizeH="0" baseline="0" noProof="0" dirty="0">
              <a:ln>
                <a:noFill/>
              </a:ln>
              <a:solidFill>
                <a:srgbClr val="FFFF00"/>
              </a:solidFill>
              <a:effectLst/>
              <a:uLnTx/>
              <a:uFillTx/>
              <a:latin typeface="+mj-lt"/>
              <a:ea typeface="+mj-ea"/>
              <a:cs typeface="+mj-cs"/>
            </a:endParaRPr>
          </a:p>
        </p:txBody>
      </p:sp>
      <p:sp>
        <p:nvSpPr>
          <p:cNvPr id="7" name="标题 1"/>
          <p:cNvSpPr txBox="1"/>
          <p:nvPr/>
        </p:nvSpPr>
        <p:spPr bwMode="auto">
          <a:xfrm>
            <a:off x="642910" y="1285860"/>
            <a:ext cx="7924800" cy="944563"/>
          </a:xfrm>
          <a:prstGeom prst="rect">
            <a:avLst/>
          </a:prstGeom>
          <a:noFill/>
          <a:ln w="9525">
            <a:noFill/>
            <a:miter lim="800000"/>
          </a:ln>
        </p:spPr>
        <p:txBody>
          <a:bodyPr vert="horz" wrap="square" lIns="91440" tIns="45720" rIns="91440" bIns="45720" numCol="1" anchor="ctr" anchorCtr="0" compatLnSpc="1"/>
          <a:lstStyle/>
          <a:p>
            <a:pPr marL="0" marR="0" lvl="0" indent="0" defTabSz="914400" rtl="0" eaLnBrk="0" fontAlgn="base" latinLnBrk="0" hangingPunct="0">
              <a:spcBef>
                <a:spcPct val="0"/>
              </a:spcBef>
              <a:spcAft>
                <a:spcPct val="0"/>
              </a:spcAft>
              <a:buClrTx/>
              <a:buSzTx/>
              <a:buFontTx/>
              <a:buNone/>
              <a:defRPr/>
            </a:pPr>
            <a:r>
              <a:rPr lang="zh-CN" altLang="en-US" sz="3600" b="1" kern="0" dirty="0" smtClean="0">
                <a:solidFill>
                  <a:srgbClr val="FF0000"/>
                </a:solidFill>
                <a:latin typeface="+mj-lt"/>
                <a:ea typeface="+mj-ea"/>
                <a:cs typeface="+mj-cs"/>
              </a:rPr>
              <a:t>整体 思路</a:t>
            </a:r>
            <a:r>
              <a:rPr kumimoji="0" lang="zh-CN" altLang="en-US" sz="3600" b="1" i="0" u="none" strike="noStrike" kern="0" cap="none" spc="0" normalizeH="0" baseline="0" noProof="0" dirty="0" smtClean="0">
                <a:ln>
                  <a:noFill/>
                </a:ln>
                <a:solidFill>
                  <a:srgbClr val="FF0000"/>
                </a:solidFill>
                <a:effectLst/>
                <a:uLnTx/>
                <a:uFillTx/>
                <a:latin typeface="+mj-lt"/>
                <a:ea typeface="+mj-ea"/>
                <a:cs typeface="+mj-cs"/>
              </a:rPr>
              <a:t>：</a:t>
            </a:r>
            <a:r>
              <a:rPr kumimoji="0" lang="zh-CN" altLang="en-US" sz="3600" b="1" i="0" u="none" strike="noStrike" kern="0" cap="none" spc="0" normalizeH="0" baseline="0" noProof="0" dirty="0" smtClean="0">
                <a:ln>
                  <a:noFill/>
                </a:ln>
                <a:solidFill>
                  <a:srgbClr val="FF0000"/>
                </a:solidFill>
                <a:effectLst/>
                <a:uLnTx/>
                <a:uFillTx/>
                <a:latin typeface="+mj-lt"/>
                <a:ea typeface="+mj-ea"/>
                <a:cs typeface="+mj-cs"/>
              </a:rPr>
              <a:t>公开透明、阳光操作</a:t>
            </a:r>
            <a:endParaRPr kumimoji="0" lang="zh-CN" altLang="en-US" sz="3600" b="1" i="0" u="none" strike="noStrike" kern="0" cap="none" spc="0" normalizeH="0" baseline="0" noProof="0" dirty="0">
              <a:ln>
                <a:noFill/>
              </a:ln>
              <a:solidFill>
                <a:srgbClr val="FF0000"/>
              </a:solidFill>
              <a:effectLst/>
              <a:uLnTx/>
              <a:uFillTx/>
              <a:latin typeface="+mj-lt"/>
              <a:ea typeface="+mj-ea"/>
              <a:cs typeface="+mj-cs"/>
            </a:endParaRPr>
          </a:p>
        </p:txBody>
      </p:sp>
    </p:spTree>
  </p:cSld>
  <p:clrMapOvr>
    <a:masterClrMapping/>
  </p:clrMapOvr>
  <p:transition spd="slow">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r>
              <a:rPr lang="en-US" altLang="zh-CN" sz="3200" dirty="0" smtClean="0">
                <a:latin typeface="微软雅黑" panose="020B0503020204020204" pitchFamily="34" charset="-122"/>
                <a:ea typeface="微软雅黑" panose="020B0503020204020204" pitchFamily="34" charset="-122"/>
              </a:rPr>
              <a:t>3.2  </a:t>
            </a:r>
            <a:r>
              <a:rPr lang="zh-CN" altLang="en-US" sz="3200" dirty="0" smtClean="0">
                <a:latin typeface="微软雅黑" panose="020B0503020204020204" pitchFamily="34" charset="-122"/>
                <a:ea typeface="微软雅黑" panose="020B0503020204020204" pitchFamily="34" charset="-122"/>
              </a:rPr>
              <a:t>医用耗材阳光采购措施</a:t>
            </a:r>
            <a:endParaRPr lang="zh-CN" altLang="en-US" sz="3200" dirty="0" smtClean="0">
              <a:latin typeface="华文中宋" pitchFamily="2" charset="-122"/>
              <a:ea typeface="华文中宋" pitchFamily="2" charset="-122"/>
            </a:endParaRPr>
          </a:p>
        </p:txBody>
      </p:sp>
      <p:graphicFrame>
        <p:nvGraphicFramePr>
          <p:cNvPr id="4" name="表格 3"/>
          <p:cNvGraphicFramePr>
            <a:graphicFrameLocks noGrp="1"/>
          </p:cNvGraphicFramePr>
          <p:nvPr/>
        </p:nvGraphicFramePr>
        <p:xfrm>
          <a:off x="685800" y="1981200"/>
          <a:ext cx="7772400" cy="4434840"/>
        </p:xfrm>
        <a:graphic>
          <a:graphicData uri="http://schemas.openxmlformats.org/drawingml/2006/table">
            <a:tbl>
              <a:tblPr firstRow="1" bandRow="1">
                <a:tableStyleId>{5C22544A-7EE6-4342-B048-85BDC9FD1C3A}</a:tableStyleId>
              </a:tblPr>
              <a:tblGrid>
                <a:gridCol w="582930"/>
                <a:gridCol w="3303270"/>
                <a:gridCol w="582930"/>
                <a:gridCol w="3303270"/>
              </a:tblGrid>
              <a:tr h="370840">
                <a:tc>
                  <a:txBody>
                    <a:bodyPr/>
                    <a:lstStyle/>
                    <a:p>
                      <a:endParaRPr lang="zh-CN" altLang="en-US" dirty="0">
                        <a:solidFill>
                          <a:schemeClr val="tx1"/>
                        </a:solidFill>
                        <a:latin typeface="宋体" panose="02010600030101010101" pitchFamily="2" charset="-122"/>
                        <a:ea typeface="宋体" panose="02010600030101010101" pitchFamily="2" charset="-122"/>
                      </a:endParaRPr>
                    </a:p>
                  </a:txBody>
                  <a:tcPr/>
                </a:tc>
                <a:tc>
                  <a:txBody>
                    <a:bodyPr/>
                    <a:lstStyle/>
                    <a:p>
                      <a:pPr algn="ctr"/>
                      <a:r>
                        <a:rPr lang="zh-CN" altLang="en-US" sz="2400" b="1" kern="1200" dirty="0" smtClean="0">
                          <a:solidFill>
                            <a:schemeClr val="bg1">
                              <a:lumMod val="20000"/>
                              <a:lumOff val="80000"/>
                            </a:schemeClr>
                          </a:solidFill>
                          <a:latin typeface="宋体" panose="02010600030101010101" pitchFamily="2" charset="-122"/>
                          <a:ea typeface="宋体" panose="02010600030101010101" pitchFamily="2" charset="-122"/>
                          <a:cs typeface="+mn-cs"/>
                        </a:rPr>
                        <a:t>目录类别</a:t>
                      </a:r>
                      <a:endParaRPr lang="zh-CN" altLang="en-US" sz="2400" dirty="0">
                        <a:solidFill>
                          <a:schemeClr val="bg1">
                            <a:lumMod val="20000"/>
                            <a:lumOff val="80000"/>
                          </a:schemeClr>
                        </a:solidFill>
                        <a:latin typeface="宋体" panose="02010600030101010101" pitchFamily="2" charset="-122"/>
                        <a:ea typeface="宋体" panose="02010600030101010101" pitchFamily="2" charset="-122"/>
                      </a:endParaRPr>
                    </a:p>
                  </a:txBody>
                  <a:tcPr>
                    <a:lnR w="19050" cap="flat" cmpd="sng" algn="ctr">
                      <a:solidFill>
                        <a:schemeClr val="tx1"/>
                      </a:solidFill>
                      <a:prstDash val="solid"/>
                      <a:round/>
                      <a:headEnd type="none" w="med" len="med"/>
                      <a:tailEnd type="none" w="med" len="med"/>
                    </a:lnR>
                  </a:tcPr>
                </a:tc>
                <a:tc>
                  <a:txBody>
                    <a:bodyPr/>
                    <a:lstStyle/>
                    <a:p>
                      <a:endParaRPr lang="zh-CN" altLang="en-US" sz="2400" dirty="0">
                        <a:solidFill>
                          <a:schemeClr val="bg1">
                            <a:lumMod val="20000"/>
                            <a:lumOff val="80000"/>
                          </a:schemeClr>
                        </a:solidFill>
                        <a:latin typeface="宋体" panose="02010600030101010101" pitchFamily="2" charset="-122"/>
                        <a:ea typeface="宋体" panose="02010600030101010101" pitchFamily="2" charset="-122"/>
                      </a:endParaRPr>
                    </a:p>
                  </a:txBody>
                  <a:tcPr>
                    <a:lnL w="19050" cap="flat" cmpd="sng" algn="ctr">
                      <a:solidFill>
                        <a:schemeClr val="tx1"/>
                      </a:solidFill>
                      <a:prstDash val="solid"/>
                      <a:round/>
                      <a:headEnd type="none" w="med" len="med"/>
                      <a:tailEnd type="none" w="med" len="med"/>
                    </a:lnL>
                  </a:tcPr>
                </a:tc>
                <a:tc>
                  <a:txBody>
                    <a:bodyPr/>
                    <a:lstStyle/>
                    <a:p>
                      <a:pPr marL="0" marR="0" indent="0" algn="ctr" defTabSz="914400" rtl="0" eaLnBrk="1" latinLnBrk="0" hangingPunct="1">
                        <a:spcBef>
                          <a:spcPts val="0"/>
                        </a:spcBef>
                        <a:spcAft>
                          <a:spcPts val="0"/>
                        </a:spcAft>
                        <a:buClrTx/>
                        <a:buSzTx/>
                        <a:buFontTx/>
                        <a:buNone/>
                        <a:defRPr/>
                      </a:pPr>
                      <a:r>
                        <a:rPr lang="zh-CN" altLang="en-US" sz="2400" b="1" kern="1200" dirty="0" smtClean="0">
                          <a:solidFill>
                            <a:schemeClr val="bg1">
                              <a:lumMod val="20000"/>
                              <a:lumOff val="80000"/>
                            </a:schemeClr>
                          </a:solidFill>
                          <a:latin typeface="宋体" panose="02010600030101010101" pitchFamily="2" charset="-122"/>
                          <a:ea typeface="宋体" panose="02010600030101010101" pitchFamily="2" charset="-122"/>
                          <a:cs typeface="+mn-cs"/>
                        </a:rPr>
                        <a:t>目录类别</a:t>
                      </a:r>
                      <a:endParaRPr lang="zh-CN" altLang="en-US" sz="2400" dirty="0" smtClean="0">
                        <a:solidFill>
                          <a:schemeClr val="bg1">
                            <a:lumMod val="20000"/>
                            <a:lumOff val="80000"/>
                          </a:schemeClr>
                        </a:solidFill>
                        <a:latin typeface="宋体" panose="02010600030101010101" pitchFamily="2" charset="-122"/>
                        <a:ea typeface="宋体" panose="02010600030101010101" pitchFamily="2" charset="-122"/>
                      </a:endParaRPr>
                    </a:p>
                  </a:txBody>
                  <a:tcPr/>
                </a:tc>
              </a:tr>
              <a:tr h="370840">
                <a:tc rowSpan="9">
                  <a:txBody>
                    <a:bodyPr/>
                    <a:lstStyle/>
                    <a:p>
                      <a:pPr algn="ctr"/>
                      <a:r>
                        <a:rPr lang="zh-CN" altLang="en-US" sz="2400" b="1" kern="1200" dirty="0" smtClean="0">
                          <a:solidFill>
                            <a:schemeClr val="tx1"/>
                          </a:solidFill>
                          <a:latin typeface="宋体" panose="02010600030101010101" pitchFamily="2" charset="-122"/>
                          <a:ea typeface="宋体" panose="02010600030101010101" pitchFamily="2" charset="-122"/>
                          <a:cs typeface="+mn-cs"/>
                        </a:rPr>
                        <a:t>高值医用耗材</a:t>
                      </a:r>
                    </a:p>
                  </a:txBody>
                  <a:tcPr anchor="ctr">
                    <a:solidFill>
                      <a:schemeClr val="accent3">
                        <a:lumMod val="90000"/>
                      </a:schemeClr>
                    </a:solidFill>
                  </a:tcPr>
                </a:tc>
                <a:tc>
                  <a:txBody>
                    <a:bodyPr/>
                    <a:lstStyle/>
                    <a:p>
                      <a:pPr marL="0" marR="0" indent="0" algn="ctr" defTabSz="914400" rtl="0" eaLnBrk="1" latinLnBrk="0" hangingPunct="1">
                        <a:spcBef>
                          <a:spcPts val="0"/>
                        </a:spcBef>
                        <a:spcAft>
                          <a:spcPts val="0"/>
                        </a:spcAft>
                        <a:buClrTx/>
                        <a:buSzTx/>
                        <a:buFontTx/>
                        <a:buNone/>
                        <a:defRPr/>
                      </a:pPr>
                      <a:r>
                        <a:rPr lang="zh-CN" altLang="en-US" sz="1800" b="1" kern="1200" dirty="0" smtClean="0">
                          <a:solidFill>
                            <a:schemeClr val="tx1"/>
                          </a:solidFill>
                          <a:latin typeface="宋体" panose="02010600030101010101" pitchFamily="2" charset="-122"/>
                          <a:ea typeface="宋体" panose="02010600030101010101" pitchFamily="2" charset="-122"/>
                          <a:cs typeface="+mn-cs"/>
                        </a:rPr>
                        <a:t>血管介入类</a:t>
                      </a:r>
                      <a:endParaRPr lang="zh-CN" altLang="en-US" dirty="0">
                        <a:solidFill>
                          <a:schemeClr val="tx1"/>
                        </a:solidFill>
                        <a:latin typeface="宋体" panose="02010600030101010101" pitchFamily="2" charset="-122"/>
                        <a:ea typeface="宋体" panose="02010600030101010101" pitchFamily="2" charset="-122"/>
                      </a:endParaRPr>
                    </a:p>
                  </a:txBody>
                  <a:tcPr anchor="ctr">
                    <a:lnR w="19050" cap="flat" cmpd="sng" algn="ctr">
                      <a:solidFill>
                        <a:schemeClr val="tx1"/>
                      </a:solidFill>
                      <a:prstDash val="solid"/>
                      <a:round/>
                      <a:headEnd type="none" w="med" len="med"/>
                      <a:tailEnd type="none" w="med" len="med"/>
                    </a:lnR>
                  </a:tcPr>
                </a:tc>
                <a:tc rowSpan="9">
                  <a:txBody>
                    <a:bodyPr/>
                    <a:lstStyle/>
                    <a:p>
                      <a:pPr algn="ctr"/>
                      <a:r>
                        <a:rPr lang="zh-CN" altLang="en-US" sz="2400" b="1" kern="1200" dirty="0" smtClean="0">
                          <a:solidFill>
                            <a:schemeClr val="tx1"/>
                          </a:solidFill>
                          <a:latin typeface="宋体" panose="02010600030101010101" pitchFamily="2" charset="-122"/>
                          <a:ea typeface="宋体" panose="02010600030101010101" pitchFamily="2" charset="-122"/>
                          <a:cs typeface="+mn-cs"/>
                        </a:rPr>
                        <a:t>普通医用耗材</a:t>
                      </a:r>
                    </a:p>
                  </a:txBody>
                  <a:tcPr anchor="ctr">
                    <a:lnL w="19050" cap="flat" cmpd="sng" algn="ctr">
                      <a:solidFill>
                        <a:schemeClr val="tx1"/>
                      </a:solidFill>
                      <a:prstDash val="solid"/>
                      <a:round/>
                      <a:headEnd type="none" w="med" len="med"/>
                      <a:tailEnd type="none" w="med" len="med"/>
                    </a:lnL>
                    <a:solidFill>
                      <a:schemeClr val="accent3">
                        <a:lumMod val="90000"/>
                      </a:schemeClr>
                    </a:solidFill>
                  </a:tcPr>
                </a:tc>
                <a:tc>
                  <a:txBody>
                    <a:bodyPr/>
                    <a:lstStyle/>
                    <a:p>
                      <a:pPr algn="ctr"/>
                      <a:r>
                        <a:rPr lang="zh-CN" altLang="en-US" sz="1800" b="1" kern="1200" dirty="0" smtClean="0">
                          <a:solidFill>
                            <a:schemeClr val="tx1"/>
                          </a:solidFill>
                          <a:latin typeface="宋体" panose="02010600030101010101" pitchFamily="2" charset="-122"/>
                          <a:ea typeface="宋体" panose="02010600030101010101" pitchFamily="2" charset="-122"/>
                          <a:cs typeface="+mn-cs"/>
                        </a:rPr>
                        <a:t>注射穿刺器械</a:t>
                      </a:r>
                    </a:p>
                  </a:txBody>
                  <a:tcPr anchor="ctr"/>
                </a:tc>
              </a:tr>
              <a:tr h="370840">
                <a:tc vMerge="1">
                  <a:txBody>
                    <a:bodyPr/>
                    <a:lstStyle/>
                    <a:p>
                      <a:endParaRPr lang="zh-CN"/>
                    </a:p>
                  </a:txBody>
                  <a:tcPr/>
                </a:tc>
                <a:tc>
                  <a:txBody>
                    <a:bodyPr/>
                    <a:lstStyle/>
                    <a:p>
                      <a:pPr algn="ctr"/>
                      <a:r>
                        <a:rPr lang="zh-CN" altLang="en-US" sz="1800" b="1" kern="1200" dirty="0" smtClean="0">
                          <a:solidFill>
                            <a:schemeClr val="tx1"/>
                          </a:solidFill>
                          <a:latin typeface="宋体" panose="02010600030101010101" pitchFamily="2" charset="-122"/>
                          <a:ea typeface="宋体" panose="02010600030101010101" pitchFamily="2" charset="-122"/>
                          <a:cs typeface="+mn-cs"/>
                        </a:rPr>
                        <a:t>骨科植入类</a:t>
                      </a:r>
                      <a:endParaRPr lang="zh-CN" altLang="en-US" sz="1800" b="1" kern="1200" dirty="0">
                        <a:solidFill>
                          <a:schemeClr val="tx1"/>
                        </a:solidFill>
                        <a:latin typeface="宋体" panose="02010600030101010101" pitchFamily="2" charset="-122"/>
                        <a:ea typeface="宋体" panose="02010600030101010101" pitchFamily="2" charset="-122"/>
                        <a:cs typeface="+mn-cs"/>
                      </a:endParaRPr>
                    </a:p>
                  </a:txBody>
                  <a:tcPr anchor="ctr">
                    <a:lnR w="19050" cap="flat" cmpd="sng" algn="ctr">
                      <a:solidFill>
                        <a:schemeClr val="tx1"/>
                      </a:solidFill>
                      <a:prstDash val="solid"/>
                      <a:round/>
                      <a:headEnd type="none" w="med" len="med"/>
                      <a:tailEnd type="none" w="med" len="med"/>
                    </a:lnR>
                  </a:tcPr>
                </a:tc>
                <a:tc vMerge="1">
                  <a:txBody>
                    <a:bodyPr/>
                    <a:lstStyle/>
                    <a:p>
                      <a:endParaRPr lang="zh-CN"/>
                    </a:p>
                  </a:txBody>
                  <a:tcPr anchor="ctr"/>
                </a:tc>
                <a:tc>
                  <a:txBody>
                    <a:bodyPr/>
                    <a:lstStyle/>
                    <a:p>
                      <a:pPr algn="ctr"/>
                      <a:r>
                        <a:rPr lang="zh-CN" altLang="en-US" sz="1800" b="1" kern="1200" dirty="0" smtClean="0">
                          <a:solidFill>
                            <a:schemeClr val="tx1"/>
                          </a:solidFill>
                          <a:latin typeface="宋体" panose="02010600030101010101" pitchFamily="2" charset="-122"/>
                          <a:ea typeface="宋体" panose="02010600030101010101" pitchFamily="2" charset="-122"/>
                          <a:cs typeface="+mn-cs"/>
                        </a:rPr>
                        <a:t>手术室常用医用耗材</a:t>
                      </a:r>
                    </a:p>
                  </a:txBody>
                  <a:tcPr anchor="ctr"/>
                </a:tc>
              </a:tr>
              <a:tr h="370840">
                <a:tc vMerge="1">
                  <a:txBody>
                    <a:bodyPr/>
                    <a:lstStyle/>
                    <a:p>
                      <a:endParaRPr lang="zh-CN"/>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kern="1200" dirty="0" smtClean="0">
                          <a:solidFill>
                            <a:schemeClr val="tx1"/>
                          </a:solidFill>
                          <a:latin typeface="宋体" panose="02010600030101010101" pitchFamily="2" charset="-122"/>
                          <a:ea typeface="宋体" panose="02010600030101010101" pitchFamily="2" charset="-122"/>
                          <a:cs typeface="+mn-cs"/>
                        </a:rPr>
                        <a:t>神经外科</a:t>
                      </a:r>
                      <a:endParaRPr lang="zh-CN" altLang="en-US" dirty="0">
                        <a:solidFill>
                          <a:schemeClr val="tx1"/>
                        </a:solidFill>
                        <a:latin typeface="宋体" panose="02010600030101010101" pitchFamily="2" charset="-122"/>
                        <a:ea typeface="宋体" panose="02010600030101010101" pitchFamily="2" charset="-122"/>
                      </a:endParaRPr>
                    </a:p>
                  </a:txBody>
                  <a:tcPr anchor="ctr">
                    <a:lnR w="19050" cap="flat" cmpd="sng" algn="ctr">
                      <a:solidFill>
                        <a:schemeClr val="tx1"/>
                      </a:solidFill>
                      <a:prstDash val="solid"/>
                      <a:round/>
                      <a:headEnd type="none" w="med" len="med"/>
                      <a:tailEnd type="none" w="med" len="med"/>
                    </a:lnR>
                  </a:tcPr>
                </a:tc>
                <a:tc vMerge="1">
                  <a:txBody>
                    <a:bodyPr/>
                    <a:lstStyle/>
                    <a:p>
                      <a:endParaRPr lang="zh-CN"/>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kern="1200" dirty="0" smtClean="0">
                          <a:solidFill>
                            <a:schemeClr val="tx1"/>
                          </a:solidFill>
                          <a:latin typeface="宋体" panose="02010600030101010101" pitchFamily="2" charset="-122"/>
                          <a:ea typeface="宋体" panose="02010600030101010101" pitchFamily="2" charset="-122"/>
                          <a:cs typeface="+mn-cs"/>
                        </a:rPr>
                        <a:t>医用卫生材料及敷料</a:t>
                      </a:r>
                    </a:p>
                  </a:txBody>
                  <a:tcPr anchor="ctr"/>
                </a:tc>
              </a:tr>
              <a:tr h="370840">
                <a:tc vMerge="1">
                  <a:txBody>
                    <a:bodyPr/>
                    <a:lstStyle/>
                    <a:p>
                      <a:endParaRPr lang="zh-CN"/>
                    </a:p>
                  </a:txBody>
                  <a:tcPr/>
                </a:tc>
                <a:tc>
                  <a:txBody>
                    <a:bodyPr/>
                    <a:lstStyle/>
                    <a:p>
                      <a:pPr algn="ctr"/>
                      <a:r>
                        <a:rPr lang="zh-CN" altLang="en-US" sz="1800" b="1" kern="1200" dirty="0" smtClean="0">
                          <a:solidFill>
                            <a:schemeClr val="tx1"/>
                          </a:solidFill>
                          <a:latin typeface="宋体" panose="02010600030101010101" pitchFamily="2" charset="-122"/>
                          <a:ea typeface="宋体" panose="02010600030101010101" pitchFamily="2" charset="-122"/>
                          <a:cs typeface="+mn-cs"/>
                        </a:rPr>
                        <a:t>眼科材料</a:t>
                      </a:r>
                      <a:endParaRPr lang="zh-CN" altLang="en-US" sz="1800" b="1" kern="1200" dirty="0">
                        <a:solidFill>
                          <a:schemeClr val="tx1"/>
                        </a:solidFill>
                        <a:latin typeface="宋体" panose="02010600030101010101" pitchFamily="2" charset="-122"/>
                        <a:ea typeface="宋体" panose="02010600030101010101" pitchFamily="2" charset="-122"/>
                        <a:cs typeface="+mn-cs"/>
                      </a:endParaRPr>
                    </a:p>
                  </a:txBody>
                  <a:tcPr anchor="ctr">
                    <a:lnR w="19050" cap="flat" cmpd="sng" algn="ctr">
                      <a:solidFill>
                        <a:schemeClr val="tx1"/>
                      </a:solidFill>
                      <a:prstDash val="solid"/>
                      <a:round/>
                      <a:headEnd type="none" w="med" len="med"/>
                      <a:tailEnd type="none" w="med" len="med"/>
                    </a:lnR>
                  </a:tcPr>
                </a:tc>
                <a:tc vMerge="1">
                  <a:txBody>
                    <a:bodyPr/>
                    <a:lstStyle/>
                    <a:p>
                      <a:endParaRPr lang="zh-CN"/>
                    </a:p>
                  </a:txBody>
                  <a:tcPr anchor="ctr"/>
                </a:tc>
                <a:tc>
                  <a:txBody>
                    <a:bodyPr/>
                    <a:lstStyle/>
                    <a:p>
                      <a:pPr algn="ctr"/>
                      <a:r>
                        <a:rPr lang="zh-CN" altLang="en-US" sz="1800" b="1" kern="1200" dirty="0" smtClean="0">
                          <a:solidFill>
                            <a:schemeClr val="tx1"/>
                          </a:solidFill>
                          <a:latin typeface="宋体" panose="02010600030101010101" pitchFamily="2" charset="-122"/>
                          <a:ea typeface="宋体" panose="02010600030101010101" pitchFamily="2" charset="-122"/>
                          <a:cs typeface="+mn-cs"/>
                        </a:rPr>
                        <a:t>麻醉科耗材</a:t>
                      </a:r>
                    </a:p>
                  </a:txBody>
                  <a:tcPr anchor="ctr"/>
                </a:tc>
              </a:tr>
              <a:tr h="370840">
                <a:tc vMerge="1">
                  <a:txBody>
                    <a:bodyPr/>
                    <a:lstStyle/>
                    <a:p>
                      <a:endParaRPr lang="zh-CN"/>
                    </a:p>
                  </a:txBody>
                  <a:tcPr/>
                </a:tc>
                <a:tc>
                  <a:txBody>
                    <a:bodyPr/>
                    <a:lstStyle/>
                    <a:p>
                      <a:pPr algn="ctr"/>
                      <a:r>
                        <a:rPr lang="zh-CN" altLang="en-US" sz="1800" b="1" kern="1200" dirty="0" smtClean="0">
                          <a:solidFill>
                            <a:schemeClr val="tx1"/>
                          </a:solidFill>
                          <a:latin typeface="宋体" panose="02010600030101010101" pitchFamily="2" charset="-122"/>
                          <a:ea typeface="宋体" panose="02010600030101010101" pitchFamily="2" charset="-122"/>
                          <a:cs typeface="+mn-cs"/>
                        </a:rPr>
                        <a:t>口腔科</a:t>
                      </a:r>
                      <a:endParaRPr lang="zh-CN" altLang="en-US" sz="1800" b="1" kern="1200" dirty="0">
                        <a:solidFill>
                          <a:schemeClr val="tx1"/>
                        </a:solidFill>
                        <a:latin typeface="宋体" panose="02010600030101010101" pitchFamily="2" charset="-122"/>
                        <a:ea typeface="宋体" panose="02010600030101010101" pitchFamily="2" charset="-122"/>
                        <a:cs typeface="+mn-cs"/>
                      </a:endParaRPr>
                    </a:p>
                  </a:txBody>
                  <a:tcPr anchor="ctr">
                    <a:lnR w="19050" cap="flat" cmpd="sng" algn="ctr">
                      <a:solidFill>
                        <a:schemeClr val="tx1"/>
                      </a:solidFill>
                      <a:prstDash val="solid"/>
                      <a:round/>
                      <a:headEnd type="none" w="med" len="med"/>
                      <a:tailEnd type="none" w="med" len="med"/>
                    </a:lnR>
                  </a:tcPr>
                </a:tc>
                <a:tc vMerge="1">
                  <a:txBody>
                    <a:bodyPr/>
                    <a:lstStyle/>
                    <a:p>
                      <a:endParaRPr lang="zh-CN"/>
                    </a:p>
                  </a:txBody>
                  <a:tcPr anchor="ctr"/>
                </a:tc>
                <a:tc>
                  <a:txBody>
                    <a:bodyPr/>
                    <a:lstStyle/>
                    <a:p>
                      <a:pPr algn="ctr"/>
                      <a:r>
                        <a:rPr lang="zh-CN" altLang="en-US" sz="1800" b="1" kern="1200" dirty="0" smtClean="0">
                          <a:solidFill>
                            <a:schemeClr val="tx1"/>
                          </a:solidFill>
                          <a:latin typeface="宋体" panose="02010600030101010101" pitchFamily="2" charset="-122"/>
                          <a:ea typeface="宋体" panose="02010600030101010101" pitchFamily="2" charset="-122"/>
                          <a:cs typeface="+mn-cs"/>
                        </a:rPr>
                        <a:t>医用</a:t>
                      </a:r>
                      <a:r>
                        <a:rPr lang="en-US" altLang="en-US" sz="1800" b="1" kern="1200" dirty="0" smtClean="0">
                          <a:solidFill>
                            <a:schemeClr val="tx1"/>
                          </a:solidFill>
                          <a:latin typeface="宋体" panose="02010600030101010101" pitchFamily="2" charset="-122"/>
                          <a:ea typeface="宋体" panose="02010600030101010101" pitchFamily="2" charset="-122"/>
                          <a:cs typeface="+mn-cs"/>
                        </a:rPr>
                        <a:t>X</a:t>
                      </a:r>
                      <a:r>
                        <a:rPr lang="zh-CN" altLang="en-US" sz="1800" b="1" kern="1200" dirty="0" smtClean="0">
                          <a:solidFill>
                            <a:schemeClr val="tx1"/>
                          </a:solidFill>
                          <a:latin typeface="宋体" panose="02010600030101010101" pitchFamily="2" charset="-122"/>
                          <a:ea typeface="宋体" panose="02010600030101010101" pitchFamily="2" charset="-122"/>
                          <a:cs typeface="+mn-cs"/>
                        </a:rPr>
                        <a:t>射线附属设备及部件</a:t>
                      </a:r>
                    </a:p>
                  </a:txBody>
                  <a:tcPr anchor="ctr"/>
                </a:tc>
              </a:tr>
              <a:tr h="370840">
                <a:tc vMerge="1">
                  <a:txBody>
                    <a:bodyPr/>
                    <a:lstStyle/>
                    <a:p>
                      <a:endParaRPr lang="zh-CN"/>
                    </a:p>
                  </a:txBody>
                  <a:tcPr/>
                </a:tc>
                <a:tc>
                  <a:txBody>
                    <a:bodyPr/>
                    <a:lstStyle/>
                    <a:p>
                      <a:pPr algn="ctr"/>
                      <a:r>
                        <a:rPr lang="zh-CN" altLang="en-US" sz="1800" b="1" kern="1200" dirty="0" smtClean="0">
                          <a:solidFill>
                            <a:schemeClr val="tx1"/>
                          </a:solidFill>
                          <a:latin typeface="宋体" panose="02010600030101010101" pitchFamily="2" charset="-122"/>
                          <a:ea typeface="宋体" panose="02010600030101010101" pitchFamily="2" charset="-122"/>
                          <a:cs typeface="+mn-cs"/>
                        </a:rPr>
                        <a:t>体外循环及血液净化</a:t>
                      </a:r>
                      <a:endParaRPr lang="zh-CN" altLang="en-US" sz="1800" b="1" kern="1200" dirty="0">
                        <a:solidFill>
                          <a:schemeClr val="tx1"/>
                        </a:solidFill>
                        <a:latin typeface="宋体" panose="02010600030101010101" pitchFamily="2" charset="-122"/>
                        <a:ea typeface="宋体" panose="02010600030101010101" pitchFamily="2" charset="-122"/>
                        <a:cs typeface="+mn-cs"/>
                      </a:endParaRPr>
                    </a:p>
                  </a:txBody>
                  <a:tcPr anchor="ctr">
                    <a:lnR w="19050" cap="flat" cmpd="sng" algn="ctr">
                      <a:solidFill>
                        <a:schemeClr val="tx1"/>
                      </a:solidFill>
                      <a:prstDash val="solid"/>
                      <a:round/>
                      <a:headEnd type="none" w="med" len="med"/>
                      <a:tailEnd type="none" w="med" len="med"/>
                    </a:lnR>
                  </a:tcPr>
                </a:tc>
                <a:tc vMerge="1">
                  <a:txBody>
                    <a:bodyPr/>
                    <a:lstStyle/>
                    <a:p>
                      <a:endParaRPr lang="zh-CN"/>
                    </a:p>
                  </a:txBody>
                  <a:tcPr anchor="ctr"/>
                </a:tc>
                <a:tc>
                  <a:txBody>
                    <a:bodyPr/>
                    <a:lstStyle/>
                    <a:p>
                      <a:pPr algn="ctr"/>
                      <a:r>
                        <a:rPr lang="zh-CN" altLang="en-US" sz="1800" b="1" kern="1200" dirty="0" smtClean="0">
                          <a:solidFill>
                            <a:schemeClr val="tx1"/>
                          </a:solidFill>
                          <a:latin typeface="宋体" panose="02010600030101010101" pitchFamily="2" charset="-122"/>
                          <a:ea typeface="宋体" panose="02010600030101010101" pitchFamily="2" charset="-122"/>
                          <a:cs typeface="+mn-cs"/>
                        </a:rPr>
                        <a:t>血站及血库用耗材</a:t>
                      </a:r>
                    </a:p>
                  </a:txBody>
                  <a:tcPr anchor="ctr"/>
                </a:tc>
              </a:tr>
              <a:tr h="370840">
                <a:tc vMerge="1">
                  <a:txBody>
                    <a:bodyPr/>
                    <a:lstStyle/>
                    <a:p>
                      <a:endParaRPr lang="zh-CN"/>
                    </a:p>
                  </a:txBody>
                  <a:tcPr/>
                </a:tc>
                <a:tc>
                  <a:txBody>
                    <a:bodyPr/>
                    <a:lstStyle/>
                    <a:p>
                      <a:pPr algn="ctr"/>
                      <a:r>
                        <a:rPr lang="zh-CN" altLang="en-US" sz="1800" b="1" kern="1200" dirty="0" smtClean="0">
                          <a:solidFill>
                            <a:schemeClr val="tx1"/>
                          </a:solidFill>
                          <a:latin typeface="宋体" panose="02010600030101010101" pitchFamily="2" charset="-122"/>
                          <a:ea typeface="宋体" panose="02010600030101010101" pitchFamily="2" charset="-122"/>
                          <a:cs typeface="+mn-cs"/>
                        </a:rPr>
                        <a:t>非血管介入类</a:t>
                      </a:r>
                      <a:endParaRPr lang="zh-CN" altLang="en-US" sz="1800" b="1" kern="1200" dirty="0">
                        <a:solidFill>
                          <a:schemeClr val="tx1"/>
                        </a:solidFill>
                        <a:latin typeface="宋体" panose="02010600030101010101" pitchFamily="2" charset="-122"/>
                        <a:ea typeface="宋体" panose="02010600030101010101" pitchFamily="2" charset="-122"/>
                        <a:cs typeface="+mn-cs"/>
                      </a:endParaRPr>
                    </a:p>
                  </a:txBody>
                  <a:tcPr anchor="ctr">
                    <a:lnR w="19050" cap="flat" cmpd="sng" algn="ctr">
                      <a:solidFill>
                        <a:schemeClr val="tx1"/>
                      </a:solidFill>
                      <a:prstDash val="solid"/>
                      <a:round/>
                      <a:headEnd type="none" w="med" len="med"/>
                      <a:tailEnd type="none" w="med" len="med"/>
                    </a:lnR>
                  </a:tcPr>
                </a:tc>
                <a:tc vMerge="1">
                  <a:txBody>
                    <a:bodyPr/>
                    <a:lstStyle/>
                    <a:p>
                      <a:endParaRPr lang="zh-CN"/>
                    </a:p>
                  </a:txBody>
                  <a:tcPr anchor="ctr"/>
                </a:tc>
                <a:tc>
                  <a:txBody>
                    <a:bodyPr/>
                    <a:lstStyle/>
                    <a:p>
                      <a:pPr algn="ctr"/>
                      <a:r>
                        <a:rPr lang="zh-CN" altLang="en-US" sz="1800" b="1" kern="1200" dirty="0" smtClean="0">
                          <a:solidFill>
                            <a:schemeClr val="tx1"/>
                          </a:solidFill>
                          <a:latin typeface="宋体" panose="02010600030101010101" pitchFamily="2" charset="-122"/>
                          <a:ea typeface="宋体" panose="02010600030101010101" pitchFamily="2" charset="-122"/>
                          <a:cs typeface="+mn-cs"/>
                        </a:rPr>
                        <a:t>检验试剂</a:t>
                      </a:r>
                    </a:p>
                  </a:txBody>
                  <a:tcPr anchor="ctr"/>
                </a:tc>
              </a:tr>
              <a:tr h="370840">
                <a:tc vMerge="1">
                  <a:txBody>
                    <a:bodyPr/>
                    <a:lstStyle/>
                    <a:p>
                      <a:endParaRPr lang="zh-CN"/>
                    </a:p>
                  </a:txBody>
                  <a:tcPr/>
                </a:tc>
                <a:tc>
                  <a:txBody>
                    <a:bodyPr/>
                    <a:lstStyle/>
                    <a:p>
                      <a:pPr marL="0" marR="0" indent="0" algn="ctr" defTabSz="914400" rtl="0" eaLnBrk="1" latinLnBrk="0" hangingPunct="1">
                        <a:spcBef>
                          <a:spcPts val="0"/>
                        </a:spcBef>
                        <a:spcAft>
                          <a:spcPts val="0"/>
                        </a:spcAft>
                        <a:buClrTx/>
                        <a:buSzTx/>
                        <a:buFontTx/>
                        <a:buNone/>
                        <a:defRPr/>
                      </a:pPr>
                      <a:r>
                        <a:rPr lang="zh-CN" altLang="en-US" sz="1800" b="1" kern="1200" dirty="0" smtClean="0">
                          <a:solidFill>
                            <a:schemeClr val="tx1"/>
                          </a:solidFill>
                          <a:latin typeface="宋体" panose="02010600030101010101" pitchFamily="2" charset="-122"/>
                          <a:ea typeface="宋体" panose="02010600030101010101" pitchFamily="2" charset="-122"/>
                          <a:cs typeface="+mn-cs"/>
                        </a:rPr>
                        <a:t>电生理</a:t>
                      </a:r>
                      <a:endParaRPr lang="zh-CN" altLang="en-US" sz="1800" b="1" kern="1200" dirty="0">
                        <a:solidFill>
                          <a:schemeClr val="tx1"/>
                        </a:solidFill>
                        <a:latin typeface="宋体" panose="02010600030101010101" pitchFamily="2" charset="-122"/>
                        <a:ea typeface="宋体" panose="02010600030101010101" pitchFamily="2" charset="-122"/>
                        <a:cs typeface="+mn-cs"/>
                      </a:endParaRPr>
                    </a:p>
                  </a:txBody>
                  <a:tcPr anchor="ctr">
                    <a:lnR w="19050" cap="flat" cmpd="sng" algn="ctr">
                      <a:solidFill>
                        <a:schemeClr val="tx1"/>
                      </a:solidFill>
                      <a:prstDash val="solid"/>
                      <a:round/>
                      <a:headEnd type="none" w="med" len="med"/>
                      <a:tailEnd type="none" w="med" len="med"/>
                    </a:lnR>
                  </a:tcPr>
                </a:tc>
                <a:tc vMerge="1">
                  <a:txBody>
                    <a:bodyPr/>
                    <a:lstStyle/>
                    <a:p>
                      <a:endParaRPr lang="zh-CN"/>
                    </a:p>
                  </a:txBody>
                  <a:tcPr anchor="ctr"/>
                </a:tc>
                <a:tc>
                  <a:txBody>
                    <a:bodyPr/>
                    <a:lstStyle/>
                    <a:p>
                      <a:pPr algn="ctr"/>
                      <a:endParaRPr lang="zh-CN" altLang="en-US" sz="1800" b="1" kern="1200" dirty="0" smtClean="0">
                        <a:solidFill>
                          <a:schemeClr val="tx1"/>
                        </a:solidFill>
                        <a:latin typeface="宋体" panose="02010600030101010101" pitchFamily="2" charset="-122"/>
                        <a:ea typeface="宋体" panose="02010600030101010101" pitchFamily="2" charset="-122"/>
                        <a:cs typeface="+mn-cs"/>
                      </a:endParaRPr>
                    </a:p>
                  </a:txBody>
                  <a:tcPr anchor="ctr"/>
                </a:tc>
              </a:tr>
              <a:tr h="370840">
                <a:tc vMerge="1">
                  <a:txBody>
                    <a:bodyPr/>
                    <a:lstStyle/>
                    <a:p>
                      <a:endParaRPr lang="zh-CN"/>
                    </a:p>
                  </a:txBody>
                  <a:tcPr/>
                </a:tc>
                <a:tc>
                  <a:txBody>
                    <a:bodyPr/>
                    <a:lstStyle/>
                    <a:p>
                      <a:pPr marL="0" marR="0" indent="0" algn="ctr" defTabSz="914400" rtl="0" eaLnBrk="1" latinLnBrk="0" hangingPunct="1">
                        <a:spcBef>
                          <a:spcPts val="0"/>
                        </a:spcBef>
                        <a:spcAft>
                          <a:spcPts val="0"/>
                        </a:spcAft>
                        <a:buClrTx/>
                        <a:buSzTx/>
                        <a:buFontTx/>
                        <a:buNone/>
                        <a:defRPr/>
                      </a:pPr>
                      <a:r>
                        <a:rPr lang="zh-CN" altLang="en-US" sz="1800" b="1" kern="1200" dirty="0" smtClean="0">
                          <a:solidFill>
                            <a:schemeClr val="tx1"/>
                          </a:solidFill>
                          <a:latin typeface="宋体" panose="02010600030101010101" pitchFamily="2" charset="-122"/>
                          <a:ea typeface="宋体" panose="02010600030101010101" pitchFamily="2" charset="-122"/>
                          <a:cs typeface="+mn-cs"/>
                        </a:rPr>
                        <a:t>起搏器类</a:t>
                      </a:r>
                      <a:endParaRPr lang="zh-CN" altLang="en-US" sz="1800" b="1" kern="1200" dirty="0">
                        <a:solidFill>
                          <a:schemeClr val="tx1"/>
                        </a:solidFill>
                        <a:latin typeface="宋体" panose="02010600030101010101" pitchFamily="2" charset="-122"/>
                        <a:ea typeface="宋体" panose="02010600030101010101" pitchFamily="2" charset="-122"/>
                        <a:cs typeface="+mn-cs"/>
                      </a:endParaRPr>
                    </a:p>
                  </a:txBody>
                  <a:tcPr anchor="ctr">
                    <a:lnR w="19050" cap="flat" cmpd="sng" algn="ctr">
                      <a:solidFill>
                        <a:schemeClr val="tx1"/>
                      </a:solidFill>
                      <a:prstDash val="solid"/>
                      <a:round/>
                      <a:headEnd type="none" w="med" len="med"/>
                      <a:tailEnd type="none" w="med" len="med"/>
                    </a:lnR>
                  </a:tcPr>
                </a:tc>
                <a:tc vMerge="1">
                  <a:txBody>
                    <a:bodyPr/>
                    <a:lstStyle/>
                    <a:p>
                      <a:endParaRPr lang="zh-CN"/>
                    </a:p>
                  </a:txBody>
                  <a:tcPr anchor="ctr"/>
                </a:tc>
                <a:tc>
                  <a:txBody>
                    <a:bodyPr/>
                    <a:lstStyle/>
                    <a:p>
                      <a:pPr algn="ctr"/>
                      <a:endParaRPr lang="zh-CN" altLang="en-US" sz="1800" b="1" kern="1200" dirty="0" smtClean="0">
                        <a:solidFill>
                          <a:schemeClr val="tx1"/>
                        </a:solidFill>
                        <a:latin typeface="宋体" panose="02010600030101010101" pitchFamily="2" charset="-122"/>
                        <a:ea typeface="宋体" panose="02010600030101010101" pitchFamily="2" charset="-122"/>
                        <a:cs typeface="+mn-cs"/>
                      </a:endParaRPr>
                    </a:p>
                  </a:txBody>
                  <a:tcPr anchor="ctr"/>
                </a:tc>
              </a:tr>
              <a:tr h="370840">
                <a:tc gridSpan="2">
                  <a:txBody>
                    <a:bodyPr/>
                    <a:lstStyle/>
                    <a:p>
                      <a:pPr algn="ctr"/>
                      <a:r>
                        <a:rPr lang="zh-CN" altLang="en-US" sz="1800" b="1" kern="1200" dirty="0" smtClean="0">
                          <a:solidFill>
                            <a:schemeClr val="tx1"/>
                          </a:solidFill>
                          <a:latin typeface="宋体" panose="02010600030101010101" pitchFamily="2" charset="-122"/>
                          <a:ea typeface="宋体" panose="02010600030101010101" pitchFamily="2" charset="-122"/>
                          <a:cs typeface="+mn-cs"/>
                        </a:rPr>
                        <a:t>其他（补片、吻合器、医用高分子材料等）</a:t>
                      </a:r>
                      <a:endParaRPr lang="zh-CN" altLang="en-US" sz="1800" b="1" kern="1200" dirty="0">
                        <a:solidFill>
                          <a:schemeClr val="tx1"/>
                        </a:solidFill>
                        <a:latin typeface="宋体" panose="02010600030101010101" pitchFamily="2" charset="-122"/>
                        <a:ea typeface="宋体" panose="02010600030101010101" pitchFamily="2" charset="-122"/>
                        <a:cs typeface="+mn-cs"/>
                      </a:endParaRPr>
                    </a:p>
                  </a:txBody>
                  <a:tcPr>
                    <a:lnR w="19050" cap="flat" cmpd="sng" algn="ctr">
                      <a:solidFill>
                        <a:schemeClr val="tx1"/>
                      </a:solidFill>
                      <a:prstDash val="solid"/>
                      <a:round/>
                      <a:headEnd type="none" w="med" len="med"/>
                      <a:tailEnd type="none" w="med" len="med"/>
                    </a:lnR>
                    <a:solidFill>
                      <a:srgbClr val="CCFF33"/>
                    </a:solidFill>
                  </a:tcPr>
                </a:tc>
                <a:tc hMerge="1">
                  <a:txBody>
                    <a:bodyPr/>
                    <a:lstStyle/>
                    <a:p>
                      <a:endParaRPr lang="zh-CN"/>
                    </a:p>
                  </a:txBody>
                  <a:tcPr/>
                </a:tc>
                <a:tc gridSpan="2">
                  <a:txBody>
                    <a:bodyPr/>
                    <a:lstStyle/>
                    <a:p>
                      <a:pPr algn="ctr"/>
                      <a:endParaRPr lang="zh-CN" altLang="en-US"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a:txBody>
                  <a:tcPr>
                    <a:lnL w="19050" cap="flat" cmpd="sng" algn="ctr">
                      <a:solidFill>
                        <a:schemeClr val="tx1"/>
                      </a:solidFill>
                      <a:prstDash val="solid"/>
                      <a:round/>
                      <a:headEnd type="none" w="med" len="med"/>
                      <a:tailEnd type="none" w="med" len="med"/>
                    </a:lnL>
                    <a:solidFill>
                      <a:srgbClr val="00FFFF"/>
                    </a:solidFill>
                  </a:tcPr>
                </a:tc>
                <a:tc hMerge="1">
                  <a:txBody>
                    <a:bodyPr/>
                    <a:lstStyle/>
                    <a:p>
                      <a:endParaRPr lang="zh-CN"/>
                    </a:p>
                  </a:txBody>
                  <a:tcPr/>
                </a:tc>
              </a:tr>
            </a:tbl>
          </a:graphicData>
        </a:graphic>
      </p:graphicFrame>
      <p:sp>
        <p:nvSpPr>
          <p:cNvPr id="6" name="圆角矩形 5"/>
          <p:cNvSpPr/>
          <p:nvPr/>
        </p:nvSpPr>
        <p:spPr bwMode="auto">
          <a:xfrm>
            <a:off x="2438400" y="1219200"/>
            <a:ext cx="4191000" cy="685800"/>
          </a:xfrm>
          <a:prstGeom prst="roundRect">
            <a:avLst/>
          </a:prstGeom>
          <a:solidFill>
            <a:srgbClr val="CCFF33"/>
          </a:solidFill>
          <a:ln w="2857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spcBef>
                <a:spcPct val="50000"/>
              </a:spcBef>
              <a:defRPr/>
            </a:pPr>
            <a:r>
              <a:rPr lang="zh-CN" altLang="en-US" sz="4000" dirty="0" smtClean="0">
                <a:solidFill>
                  <a:srgbClr val="FF0000"/>
                </a:solidFill>
                <a:effectLst>
                  <a:outerShdw blurRad="38100" dist="38100" dir="2700000" algn="tl">
                    <a:srgbClr val="000000">
                      <a:alpha val="43137"/>
                    </a:srgbClr>
                  </a:outerShdw>
                </a:effectLst>
                <a:latin typeface="Arial" panose="020B0604020202020204" pitchFamily="34" charset="0"/>
              </a:rPr>
              <a:t>目录</a:t>
            </a:r>
            <a:r>
              <a:rPr lang="zh-CN" altLang="en-US" sz="4000" dirty="0">
                <a:solidFill>
                  <a:srgbClr val="FF0000"/>
                </a:solidFill>
                <a:effectLst>
                  <a:outerShdw blurRad="38100" dist="38100" dir="2700000" algn="tl">
                    <a:srgbClr val="000000">
                      <a:alpha val="43137"/>
                    </a:srgbClr>
                  </a:outerShdw>
                </a:effectLst>
                <a:latin typeface="Arial" panose="020B0604020202020204" pitchFamily="34" charset="0"/>
              </a:rPr>
              <a:t>划分</a:t>
            </a:r>
          </a:p>
        </p:txBody>
      </p:sp>
    </p:spTree>
  </p:cSld>
  <p:clrMapOvr>
    <a:masterClrMapping/>
  </p:clrMapOvr>
  <p:transition spd="slow">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990600" y="2209800"/>
            <a:ext cx="7439052" cy="1933580"/>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rPr>
              <a:t>3.2  </a:t>
            </a:r>
            <a:r>
              <a:rPr lang="zh-CN" altLang="en-US" sz="2800" dirty="0" smtClean="0">
                <a:latin typeface="微软雅黑" panose="020B0503020204020204" pitchFamily="34" charset="-122"/>
                <a:ea typeface="微软雅黑" panose="020B0503020204020204" pitchFamily="34" charset="-122"/>
              </a:rPr>
              <a:t>医用耗材阳光采购措施</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42910" y="1500174"/>
            <a:ext cx="3857652"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spcBef>
                  <a:spcPct val="50000"/>
                </a:spcBef>
              </a:pPr>
              <a:r>
                <a:rPr lang="zh-CN" altLang="en-US" sz="2800" b="1" dirty="0" smtClean="0">
                  <a:solidFill>
                    <a:schemeClr val="tx1"/>
                  </a:solidFill>
                </a:rPr>
                <a:t>一、分类分批采购</a:t>
              </a:r>
              <a:endParaRPr lang="zh-CN" altLang="en-US" sz="2800" b="1" dirty="0">
                <a:solidFill>
                  <a:schemeClr val="tx1"/>
                </a:solidFill>
              </a:endParaRP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grpSp>
        <p:nvGrpSpPr>
          <p:cNvPr id="5" name="Group 14"/>
          <p:cNvGrpSpPr/>
          <p:nvPr/>
        </p:nvGrpSpPr>
        <p:grpSpPr bwMode="auto">
          <a:xfrm>
            <a:off x="1219200" y="4800600"/>
            <a:ext cx="7059613" cy="990600"/>
            <a:chOff x="2304" y="2058"/>
            <a:chExt cx="3102" cy="774"/>
          </a:xfrm>
        </p:grpSpPr>
        <p:sp>
          <p:nvSpPr>
            <p:cNvPr id="219151" name="AutoShape 15"/>
            <p:cNvSpPr>
              <a:spLocks noChangeArrowheads="1"/>
            </p:cNvSpPr>
            <p:nvPr/>
          </p:nvSpPr>
          <p:spPr bwMode="ltGray">
            <a:xfrm>
              <a:off x="2334" y="2058"/>
              <a:ext cx="3072" cy="774"/>
            </a:xfrm>
            <a:prstGeom prst="roundRect">
              <a:avLst>
                <a:gd name="adj" fmla="val 10889"/>
              </a:avLst>
            </a:prstGeom>
            <a:gradFill rotWithShape="1">
              <a:gsLst>
                <a:gs pos="0">
                  <a:schemeClr val="hlink"/>
                </a:gs>
                <a:gs pos="100000">
                  <a:schemeClr val="hlink">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sp>
          <p:nvSpPr>
            <p:cNvPr id="219152" name="AutoShape 16"/>
            <p:cNvSpPr>
              <a:spLocks noChangeArrowheads="1"/>
            </p:cNvSpPr>
            <p:nvPr/>
          </p:nvSpPr>
          <p:spPr bwMode="ltGray">
            <a:xfrm>
              <a:off x="2304" y="2352"/>
              <a:ext cx="336" cy="241"/>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74" name="Text Box 25"/>
          <p:cNvSpPr txBox="1">
            <a:spLocks noChangeArrowheads="1"/>
          </p:cNvSpPr>
          <p:nvPr/>
        </p:nvSpPr>
        <p:spPr bwMode="gray">
          <a:xfrm>
            <a:off x="1785918" y="2357430"/>
            <a:ext cx="6097588" cy="1631216"/>
          </a:xfrm>
          <a:prstGeom prst="rect">
            <a:avLst/>
          </a:prstGeom>
          <a:noFill/>
          <a:ln w="9525" algn="ctr">
            <a:noFill/>
            <a:miter lim="800000"/>
          </a:ln>
        </p:spPr>
        <p:txBody>
          <a:bodyPr wrap="square">
            <a:spAutoFit/>
          </a:bodyPr>
          <a:lstStyle/>
          <a:p>
            <a:pPr eaLnBrk="0" hangingPunct="0"/>
            <a:r>
              <a:rPr lang="zh-CN" altLang="en-US" sz="2000" b="1" dirty="0" smtClean="0"/>
              <a:t>首批启动血管介入类，第二批启动骨科植入类，第三批启动神经外科、眼科、口腔科、体外循环及血液净化，第四批启动非血管介入类、补片、吻合器、医用高分子材料，第五批启动电生理、起搏器类，第六批启动普通医用耗材。</a:t>
            </a:r>
            <a:endParaRPr lang="zh-CN" altLang="en-US" sz="2000" b="1" dirty="0">
              <a:solidFill>
                <a:schemeClr val="tx1"/>
              </a:solidFill>
            </a:endParaRPr>
          </a:p>
        </p:txBody>
      </p:sp>
      <p:grpSp>
        <p:nvGrpSpPr>
          <p:cNvPr id="6" name="Group 15"/>
          <p:cNvGrpSpPr/>
          <p:nvPr/>
        </p:nvGrpSpPr>
        <p:grpSpPr bwMode="auto">
          <a:xfrm>
            <a:off x="685800" y="4191000"/>
            <a:ext cx="2362200" cy="838200"/>
            <a:chOff x="720" y="1392"/>
            <a:chExt cx="4058" cy="480"/>
          </a:xfrm>
        </p:grpSpPr>
        <p:sp>
          <p:nvSpPr>
            <p:cNvPr id="40976" name="AutoShape 16"/>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spcBef>
                  <a:spcPct val="50000"/>
                </a:spcBef>
              </a:pPr>
              <a:r>
                <a:rPr lang="zh-CN" altLang="en-US" sz="2400">
                  <a:solidFill>
                    <a:schemeClr val="tx1"/>
                  </a:solidFill>
                </a:rPr>
                <a:t>耗材分批原则</a:t>
              </a:r>
            </a:p>
          </p:txBody>
        </p:sp>
        <p:grpSp>
          <p:nvGrpSpPr>
            <p:cNvPr id="7" name="Group 17"/>
            <p:cNvGrpSpPr/>
            <p:nvPr/>
          </p:nvGrpSpPr>
          <p:grpSpPr bwMode="auto">
            <a:xfrm>
              <a:off x="730" y="1407"/>
              <a:ext cx="4043" cy="444"/>
              <a:chOff x="744" y="1407"/>
              <a:chExt cx="3988" cy="444"/>
            </a:xfrm>
          </p:grpSpPr>
          <p:sp>
            <p:nvSpPr>
              <p:cNvPr id="40978" name="AutoShape 18"/>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9" name="AutoShape 19"/>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40980" name="Text Box 25"/>
          <p:cNvSpPr txBox="1">
            <a:spLocks noChangeArrowheads="1"/>
          </p:cNvSpPr>
          <p:nvPr/>
        </p:nvSpPr>
        <p:spPr bwMode="gray">
          <a:xfrm>
            <a:off x="1981200" y="5105400"/>
            <a:ext cx="6097588" cy="400110"/>
          </a:xfrm>
          <a:prstGeom prst="rect">
            <a:avLst/>
          </a:prstGeom>
          <a:noFill/>
          <a:ln w="9525" algn="ctr">
            <a:noFill/>
            <a:miter lim="800000"/>
          </a:ln>
        </p:spPr>
        <p:txBody>
          <a:bodyPr>
            <a:spAutoFit/>
          </a:bodyPr>
          <a:lstStyle/>
          <a:p>
            <a:pPr eaLnBrk="0" hangingPunct="0"/>
            <a:r>
              <a:rPr lang="zh-CN" altLang="en-US" sz="2000" b="1" dirty="0">
                <a:solidFill>
                  <a:schemeClr val="tx1"/>
                </a:solidFill>
              </a:rPr>
              <a:t>先高值后低值</a:t>
            </a:r>
            <a:r>
              <a:rPr lang="zh-CN" altLang="en-US" sz="2000" b="1" dirty="0" smtClean="0">
                <a:solidFill>
                  <a:schemeClr val="tx1"/>
                </a:solidFill>
              </a:rPr>
              <a:t>、</a:t>
            </a:r>
            <a:r>
              <a:rPr lang="zh-CN" altLang="en-US" sz="2000" b="1" dirty="0" smtClean="0"/>
              <a:t>各批次交叉进行、协同推进。</a:t>
            </a:r>
            <a:endParaRPr lang="zh-CN" altLang="en-US" sz="2000" b="1" dirty="0">
              <a:solidFill>
                <a:schemeClr val="tx1"/>
              </a:solidFill>
            </a:endParaRPr>
          </a:p>
        </p:txBody>
      </p:sp>
    </p:spTree>
  </p:cSld>
  <p:clrMapOvr>
    <a:masterClrMapping/>
  </p:clrMapOvr>
  <p:transition spd="slow">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그림 62" descr="boy.png"/>
          <p:cNvPicPr>
            <a:picLocks noChangeAspect="1" noChangeArrowheads="1"/>
          </p:cNvPicPr>
          <p:nvPr/>
        </p:nvPicPr>
        <p:blipFill>
          <a:blip r:embed="rId2" cstate="print"/>
          <a:srcRect/>
          <a:stretch>
            <a:fillRect/>
          </a:stretch>
        </p:blipFill>
        <p:spPr bwMode="auto">
          <a:xfrm>
            <a:off x="6072188" y="4572000"/>
            <a:ext cx="2438400" cy="1814513"/>
          </a:xfrm>
          <a:prstGeom prst="rect">
            <a:avLst/>
          </a:prstGeom>
          <a:noFill/>
          <a:ln w="9525">
            <a:noFill/>
            <a:bevel/>
          </a:ln>
        </p:spPr>
      </p:pic>
      <p:sp>
        <p:nvSpPr>
          <p:cNvPr id="46083" name="Rectangle 2"/>
          <p:cNvSpPr>
            <a:spLocks noGrp="1" noChangeArrowheads="1"/>
          </p:cNvSpPr>
          <p:nvPr>
            <p:ph type="title" idx="4294967295"/>
          </p:nvPr>
        </p:nvSpPr>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rPr>
              <a:t>3.2  </a:t>
            </a:r>
            <a:r>
              <a:rPr lang="zh-CN" altLang="en-US" sz="2800" dirty="0" smtClean="0">
                <a:latin typeface="微软雅黑" panose="020B0503020204020204" pitchFamily="34" charset="-122"/>
                <a:ea typeface="微软雅黑" panose="020B0503020204020204" pitchFamily="34" charset="-122"/>
              </a:rPr>
              <a:t>医用耗材阳光采购措施</a:t>
            </a:r>
            <a:endParaRPr lang="zh-CN" altLang="zh-CN" sz="2800" kern="1200" dirty="0" smtClean="0">
              <a:latin typeface="微软雅黑" panose="020B0503020204020204" pitchFamily="34" charset="-122"/>
              <a:ea typeface="微软雅黑" panose="020B0503020204020204" pitchFamily="34" charset="-122"/>
            </a:endParaRPr>
          </a:p>
        </p:txBody>
      </p:sp>
      <p:sp>
        <p:nvSpPr>
          <p:cNvPr id="37893" name="灯片编号占位符 4"/>
          <p:cNvSpPr>
            <a:spLocks noGrp="1"/>
          </p:cNvSpPr>
          <p:nvPr>
            <p:ph type="sldNum" sz="quarter" idx="10"/>
          </p:nvPr>
        </p:nvSpPr>
        <p:spPr>
          <a:noFill/>
        </p:spPr>
        <p:txBody>
          <a:bodyPr/>
          <a:lstStyle/>
          <a:p>
            <a:fld id="{B8446BE1-DA88-4309-BE5F-B3582F4E34B7}" type="slidenum">
              <a:rPr lang="zh-CN" altLang="en-US" smtClean="0"/>
              <a:pPr/>
              <a:t>33</a:t>
            </a:fld>
            <a:endParaRPr lang="en-US" altLang="zh-CN" dirty="0" smtClean="0"/>
          </a:p>
        </p:txBody>
      </p:sp>
      <p:sp>
        <p:nvSpPr>
          <p:cNvPr id="39943" name="TextBox 5"/>
          <p:cNvSpPr txBox="1">
            <a:spLocks noChangeArrowheads="1"/>
          </p:cNvSpPr>
          <p:nvPr/>
        </p:nvSpPr>
        <p:spPr bwMode="auto">
          <a:xfrm>
            <a:off x="500063" y="1285875"/>
            <a:ext cx="4429127" cy="646331"/>
          </a:xfrm>
          <a:prstGeom prst="rect">
            <a:avLst/>
          </a:prstGeom>
          <a:noFill/>
          <a:ln w="9525">
            <a:noFill/>
            <a:miter lim="800000"/>
          </a:ln>
        </p:spPr>
        <p:txBody>
          <a:bodyPr wrap="square">
            <a:spAutoFit/>
          </a:bodyPr>
          <a:lstStyle/>
          <a:p>
            <a:pPr>
              <a:lnSpc>
                <a:spcPct val="150000"/>
              </a:lnSpc>
              <a:defRPr/>
            </a:pPr>
            <a:r>
              <a:rPr lang="zh-CN" altLang="en-US" sz="2400" b="1" dirty="0" smtClean="0">
                <a:solidFill>
                  <a:schemeClr val="tx1">
                    <a:lumMod val="65000"/>
                    <a:lumOff val="35000"/>
                  </a:schemeClr>
                </a:solidFill>
                <a:latin typeface="+mn-lt"/>
                <a:ea typeface="微软雅黑" panose="020B0503020204020204" pitchFamily="34" charset="-122"/>
              </a:rPr>
              <a:t>二、限价挂网、自主带量议价</a:t>
            </a:r>
            <a:endParaRPr lang="zh-CN" altLang="en-US" sz="2400" b="1" dirty="0">
              <a:solidFill>
                <a:schemeClr val="tx1">
                  <a:lumMod val="65000"/>
                  <a:lumOff val="35000"/>
                </a:schemeClr>
              </a:solidFill>
              <a:latin typeface="+mn-lt"/>
              <a:ea typeface="微软雅黑" panose="020B0503020204020204" pitchFamily="34" charset="-122"/>
            </a:endParaRPr>
          </a:p>
        </p:txBody>
      </p:sp>
      <p:sp>
        <p:nvSpPr>
          <p:cNvPr id="8" name="Freeform 8"/>
          <p:cNvSpPr/>
          <p:nvPr/>
        </p:nvSpPr>
        <p:spPr bwMode="gray">
          <a:xfrm rot="16200000">
            <a:off x="6985001" y="4471987"/>
            <a:ext cx="1008062" cy="2665413"/>
          </a:xfrm>
          <a:custGeom>
            <a:avLst/>
            <a:gdLst>
              <a:gd name="T0" fmla="*/ 38237 w 2320"/>
              <a:gd name="T1" fmla="*/ 2342333 h 792"/>
              <a:gd name="T2" fmla="*/ 38237 w 2320"/>
              <a:gd name="T3" fmla="*/ 0 h 792"/>
              <a:gd name="T4" fmla="*/ 0 w 2320"/>
              <a:gd name="T5" fmla="*/ 0 h 792"/>
              <a:gd name="T6" fmla="*/ 0 w 2320"/>
              <a:gd name="T7" fmla="*/ 2665413 h 792"/>
              <a:gd name="T8" fmla="*/ 1008062 w 2320"/>
              <a:gd name="T9" fmla="*/ 2665413 h 792"/>
              <a:gd name="T10" fmla="*/ 1008062 w 2320"/>
              <a:gd name="T11" fmla="*/ 2342333 h 792"/>
              <a:gd name="T12" fmla="*/ 38237 w 2320"/>
              <a:gd name="T13" fmla="*/ 2342333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chemeClr val="tx2">
              <a:lumMod val="50000"/>
              <a:alpha val="50000"/>
            </a:schemeClr>
          </a:solidFill>
          <a:ln w="0">
            <a:noFill/>
            <a:prstDash val="solid"/>
            <a:round/>
          </a:ln>
        </p:spPr>
        <p:txBody>
          <a:bodyPr/>
          <a:lstStyle/>
          <a:p>
            <a:pPr>
              <a:defRPr/>
            </a:pPr>
            <a:endParaRPr lang="zh-CN" altLang="en-US">
              <a:latin typeface="Arial" panose="020B0604020202020204" pitchFamily="34" charset="0"/>
              <a:ea typeface="宋体" panose="02010600030101010101" pitchFamily="2" charset="-122"/>
            </a:endParaRPr>
          </a:p>
        </p:txBody>
      </p:sp>
      <p:grpSp>
        <p:nvGrpSpPr>
          <p:cNvPr id="2" name="组合 28"/>
          <p:cNvGrpSpPr/>
          <p:nvPr/>
        </p:nvGrpSpPr>
        <p:grpSpPr bwMode="auto">
          <a:xfrm>
            <a:off x="2932931" y="2643189"/>
            <a:ext cx="2143125" cy="3594124"/>
            <a:chOff x="1428728" y="2285993"/>
            <a:chExt cx="1995338" cy="4016991"/>
          </a:xfrm>
        </p:grpSpPr>
        <p:sp>
          <p:nvSpPr>
            <p:cNvPr id="37900" name="矩形 9"/>
            <p:cNvSpPr>
              <a:spLocks noChangeArrowheads="1"/>
            </p:cNvSpPr>
            <p:nvPr/>
          </p:nvSpPr>
          <p:spPr bwMode="auto">
            <a:xfrm>
              <a:off x="1428728" y="2357430"/>
              <a:ext cx="1714512" cy="785818"/>
            </a:xfrm>
            <a:prstGeom prst="rect">
              <a:avLst/>
            </a:prstGeom>
            <a:noFill/>
            <a:ln w="9525" algn="ctr">
              <a:noFill/>
              <a:round/>
            </a:ln>
          </p:spPr>
          <p:txBody>
            <a:bodyPr/>
            <a:lstStyle/>
            <a:p>
              <a:endParaRPr lang="zh-CN" altLang="en-US" sz="1400">
                <a:ea typeface="宋体" panose="02010600030101010101" pitchFamily="2" charset="-122"/>
              </a:endParaRPr>
            </a:p>
          </p:txBody>
        </p:sp>
        <p:sp>
          <p:nvSpPr>
            <p:cNvPr id="37901" name="矩形 10"/>
            <p:cNvSpPr>
              <a:spLocks noChangeArrowheads="1"/>
            </p:cNvSpPr>
            <p:nvPr/>
          </p:nvSpPr>
          <p:spPr bwMode="auto">
            <a:xfrm>
              <a:off x="1680963" y="2285993"/>
              <a:ext cx="1474933" cy="314906"/>
            </a:xfrm>
            <a:prstGeom prst="rect">
              <a:avLst/>
            </a:prstGeom>
            <a:solidFill>
              <a:schemeClr val="accent1"/>
            </a:solidFill>
            <a:ln w="9525" algn="ctr">
              <a:solidFill>
                <a:schemeClr val="accent1"/>
              </a:solidFill>
              <a:round/>
            </a:ln>
          </p:spPr>
          <p:txBody>
            <a:bodyPr/>
            <a:lstStyle/>
            <a:p>
              <a:pPr algn="ctr"/>
              <a:r>
                <a:rPr lang="zh-CN" altLang="en-US" sz="1400" dirty="0" smtClean="0">
                  <a:solidFill>
                    <a:srgbClr val="FFFFFF"/>
                  </a:solidFill>
                  <a:latin typeface="微软雅黑" panose="020B0503020204020204" pitchFamily="34" charset="-122"/>
                  <a:ea typeface="微软雅黑" panose="020B0503020204020204" pitchFamily="34" charset="-122"/>
                </a:rPr>
                <a:t>资质审核</a:t>
              </a:r>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7904" name="矩形 13"/>
            <p:cNvSpPr>
              <a:spLocks noChangeArrowheads="1"/>
            </p:cNvSpPr>
            <p:nvPr/>
          </p:nvSpPr>
          <p:spPr bwMode="auto">
            <a:xfrm>
              <a:off x="1500166" y="4014270"/>
              <a:ext cx="1857388" cy="357190"/>
            </a:xfrm>
            <a:prstGeom prst="rect">
              <a:avLst/>
            </a:prstGeom>
            <a:solidFill>
              <a:schemeClr val="accent1"/>
            </a:solidFill>
            <a:ln w="9525" algn="ctr">
              <a:solidFill>
                <a:schemeClr val="accent1"/>
              </a:solidFill>
              <a:round/>
            </a:ln>
          </p:spPr>
          <p:txBody>
            <a:bodyPr/>
            <a:lstStyle/>
            <a:p>
              <a:pPr algn="ctr"/>
              <a:r>
                <a:rPr lang="zh-CN" altLang="en-US" sz="1400" dirty="0" smtClean="0">
                  <a:solidFill>
                    <a:srgbClr val="FFFFFF"/>
                  </a:solidFill>
                  <a:latin typeface="微软雅黑" panose="020B0503020204020204" pitchFamily="34" charset="-122"/>
                  <a:ea typeface="微软雅黑" panose="020B0503020204020204" pitchFamily="34" charset="-122"/>
                </a:rPr>
                <a:t>接受限价，限价挂网</a:t>
              </a:r>
              <a:endParaRPr lang="zh-CN" altLang="en-US" sz="1400" dirty="0">
                <a:solidFill>
                  <a:srgbClr val="FFFFFF"/>
                </a:solidFill>
                <a:latin typeface="微软雅黑" panose="020B0503020204020204" pitchFamily="34" charset="-122"/>
                <a:ea typeface="微软雅黑" panose="020B0503020204020204" pitchFamily="34" charset="-122"/>
              </a:endParaRPr>
            </a:p>
          </p:txBody>
        </p:sp>
        <p:cxnSp>
          <p:nvCxnSpPr>
            <p:cNvPr id="15" name="直接箭头连接符 14"/>
            <p:cNvCxnSpPr>
              <a:endCxn id="37904" idx="0"/>
            </p:cNvCxnSpPr>
            <p:nvPr/>
          </p:nvCxnSpPr>
          <p:spPr bwMode="auto">
            <a:xfrm>
              <a:off x="2418430" y="3647139"/>
              <a:ext cx="10430" cy="367131"/>
            </a:xfrm>
            <a:prstGeom prst="straightConnector1">
              <a:avLst/>
            </a:prstGeom>
            <a:noFill/>
            <a:ln w="9525" cap="flat" cmpd="sng" algn="ctr">
              <a:solidFill>
                <a:schemeClr val="accent4"/>
              </a:solidFill>
              <a:prstDash val="solid"/>
              <a:round/>
              <a:headEnd type="none" w="med" len="med"/>
              <a:tailEnd type="arrow"/>
            </a:ln>
            <a:effectLst/>
          </p:spPr>
        </p:cxnSp>
        <p:sp>
          <p:nvSpPr>
            <p:cNvPr id="37906" name="矩形 20"/>
            <p:cNvSpPr>
              <a:spLocks noChangeArrowheads="1"/>
            </p:cNvSpPr>
            <p:nvPr/>
          </p:nvSpPr>
          <p:spPr bwMode="auto">
            <a:xfrm>
              <a:off x="1479836" y="5417703"/>
              <a:ext cx="1877188" cy="885281"/>
            </a:xfrm>
            <a:prstGeom prst="rect">
              <a:avLst/>
            </a:prstGeom>
            <a:solidFill>
              <a:schemeClr val="accent1"/>
            </a:solidFill>
            <a:ln w="9525" algn="ctr">
              <a:solidFill>
                <a:schemeClr val="accent1"/>
              </a:solidFill>
              <a:round/>
            </a:ln>
          </p:spPr>
          <p:txBody>
            <a:bodyPr/>
            <a:lstStyle/>
            <a:p>
              <a:pPr algn="ctr"/>
              <a:r>
                <a:rPr lang="zh-CN" altLang="en-US" sz="1400" dirty="0" smtClean="0">
                  <a:solidFill>
                    <a:srgbClr val="FFFFFF"/>
                  </a:solidFill>
                  <a:latin typeface="微软雅黑" panose="020B0503020204020204" pitchFamily="34" charset="-122"/>
                  <a:ea typeface="微软雅黑" panose="020B0503020204020204" pitchFamily="34" charset="-122"/>
                </a:rPr>
                <a:t>阳光采购</a:t>
              </a:r>
              <a:endParaRPr lang="en-US" altLang="en-US" sz="1400" dirty="0" smtClean="0">
                <a:solidFill>
                  <a:srgbClr val="FFFFFF"/>
                </a:solidFill>
                <a:latin typeface="微软雅黑" panose="020B0503020204020204" pitchFamily="34" charset="-122"/>
                <a:ea typeface="微软雅黑" panose="020B0503020204020204" pitchFamily="34" charset="-122"/>
              </a:endParaRPr>
            </a:p>
            <a:p>
              <a:pPr algn="ctr"/>
              <a:r>
                <a:rPr lang="zh-CN" altLang="en-US" sz="1400" dirty="0" smtClean="0">
                  <a:solidFill>
                    <a:srgbClr val="FFFFFF"/>
                  </a:solidFill>
                  <a:latin typeface="微软雅黑" panose="020B0503020204020204" pitchFamily="34" charset="-122"/>
                  <a:ea typeface="微软雅黑" panose="020B0503020204020204" pitchFamily="34" charset="-122"/>
                </a:rPr>
                <a:t>鼓励医院量价</a:t>
              </a:r>
              <a:endParaRPr lang="en-US" altLang="zh-CN" sz="1400" dirty="0" smtClean="0">
                <a:solidFill>
                  <a:srgbClr val="FFFFFF"/>
                </a:solidFill>
                <a:latin typeface="微软雅黑" panose="020B0503020204020204" pitchFamily="34" charset="-122"/>
                <a:ea typeface="微软雅黑" panose="020B0503020204020204" pitchFamily="34" charset="-122"/>
              </a:endParaRPr>
            </a:p>
            <a:p>
              <a:pPr algn="ctr"/>
              <a:r>
                <a:rPr lang="zh-CN" altLang="en-US" sz="1400" dirty="0" smtClean="0">
                  <a:solidFill>
                    <a:srgbClr val="FFFFFF"/>
                  </a:solidFill>
                  <a:latin typeface="微软雅黑" panose="020B0503020204020204" pitchFamily="34" charset="-122"/>
                  <a:ea typeface="微软雅黑" panose="020B0503020204020204" pitchFamily="34" charset="-122"/>
                </a:rPr>
                <a:t>挂钩带量采购</a:t>
              </a:r>
              <a:endParaRPr lang="en-US" altLang="en-US" sz="1400" dirty="0" smtClean="0">
                <a:solidFill>
                  <a:srgbClr val="FFFFFF"/>
                </a:solidFill>
                <a:latin typeface="微软雅黑" panose="020B0503020204020204" pitchFamily="34" charset="-122"/>
                <a:ea typeface="微软雅黑" panose="020B0503020204020204" pitchFamily="34" charset="-122"/>
              </a:endParaRPr>
            </a:p>
          </p:txBody>
        </p:sp>
        <p:cxnSp>
          <p:nvCxnSpPr>
            <p:cNvPr id="23" name="直接箭头连接符 22"/>
            <p:cNvCxnSpPr>
              <a:stCxn id="37904" idx="2"/>
              <a:endCxn id="37908" idx="0"/>
            </p:cNvCxnSpPr>
            <p:nvPr/>
          </p:nvCxnSpPr>
          <p:spPr bwMode="auto">
            <a:xfrm>
              <a:off x="2428860" y="4371460"/>
              <a:ext cx="1" cy="402401"/>
            </a:xfrm>
            <a:prstGeom prst="straightConnector1">
              <a:avLst/>
            </a:prstGeom>
            <a:noFill/>
            <a:ln w="9525" cap="flat" cmpd="sng" algn="ctr">
              <a:solidFill>
                <a:schemeClr val="accent4"/>
              </a:solidFill>
              <a:prstDash val="solid"/>
              <a:round/>
              <a:headEnd type="none" w="med" len="med"/>
              <a:tailEnd type="arrow"/>
            </a:ln>
            <a:effectLst/>
          </p:spPr>
        </p:cxnSp>
        <p:sp>
          <p:nvSpPr>
            <p:cNvPr id="37908" name="矩形 23"/>
            <p:cNvSpPr>
              <a:spLocks noChangeArrowheads="1"/>
            </p:cNvSpPr>
            <p:nvPr/>
          </p:nvSpPr>
          <p:spPr bwMode="auto">
            <a:xfrm>
              <a:off x="1433655" y="4773861"/>
              <a:ext cx="1990411" cy="402401"/>
            </a:xfrm>
            <a:prstGeom prst="rect">
              <a:avLst/>
            </a:prstGeom>
            <a:solidFill>
              <a:schemeClr val="accent1"/>
            </a:solidFill>
            <a:ln w="9525" algn="ctr">
              <a:solidFill>
                <a:schemeClr val="accent1"/>
              </a:solidFill>
              <a:round/>
            </a:ln>
          </p:spPr>
          <p:txBody>
            <a:bodyPr/>
            <a:lstStyle/>
            <a:p>
              <a:pPr algn="ctr"/>
              <a:r>
                <a:rPr lang="zh-CN" altLang="en-US" sz="1400" dirty="0" smtClean="0">
                  <a:solidFill>
                    <a:srgbClr val="FFFFFF"/>
                  </a:solidFill>
                  <a:latin typeface="微软雅黑" panose="020B0503020204020204" pitchFamily="34" charset="-122"/>
                  <a:ea typeface="微软雅黑" panose="020B0503020204020204" pitchFamily="34" charset="-122"/>
                </a:rPr>
                <a:t>医用耗材集中挂网品种</a:t>
              </a:r>
              <a:endParaRPr lang="en-US" altLang="en-US" sz="1400" dirty="0" smtClean="0">
                <a:solidFill>
                  <a:srgbClr val="FFFFFF"/>
                </a:solidFill>
                <a:latin typeface="微软雅黑" panose="020B0503020204020204" pitchFamily="34" charset="-122"/>
                <a:ea typeface="微软雅黑" panose="020B0503020204020204" pitchFamily="34" charset="-122"/>
              </a:endParaRPr>
            </a:p>
          </p:txBody>
        </p:sp>
      </p:grpSp>
      <p:sp>
        <p:nvSpPr>
          <p:cNvPr id="27" name="TextBox 26"/>
          <p:cNvSpPr txBox="1"/>
          <p:nvPr/>
        </p:nvSpPr>
        <p:spPr>
          <a:xfrm>
            <a:off x="5034285" y="1571612"/>
            <a:ext cx="3786187" cy="3970318"/>
          </a:xfrm>
          <a:prstGeom prst="rect">
            <a:avLst/>
          </a:prstGeom>
          <a:noFill/>
          <a:ln>
            <a:solidFill>
              <a:schemeClr val="accent4"/>
            </a:solidFill>
            <a:prstDash val="dashDot"/>
          </a:ln>
        </p:spPr>
        <p:txBody>
          <a:bodyPr wrap="square">
            <a:spAutoFit/>
          </a:bodyPr>
          <a:lstStyle/>
          <a:p>
            <a:pPr>
              <a:defRPr/>
            </a:pPr>
            <a:r>
              <a:rPr lang="zh-CN" altLang="en-US" sz="2800" b="1" dirty="0" smtClean="0">
                <a:solidFill>
                  <a:srgbClr val="FF0000"/>
                </a:solidFill>
                <a:ea typeface="宋体" panose="02010600030101010101" pitchFamily="2" charset="-122"/>
              </a:rPr>
              <a:t>全国最低价限价挂网：</a:t>
            </a:r>
            <a:r>
              <a:rPr lang="zh-CN" altLang="en-US" sz="2800" b="1" dirty="0" smtClean="0">
                <a:ea typeface="宋体" panose="02010600030101010101" pitchFamily="2" charset="-122"/>
              </a:rPr>
              <a:t>以全国最低价作为限价进行挂网。</a:t>
            </a:r>
            <a:r>
              <a:rPr lang="zh-CN" altLang="en-US" sz="2800" b="1" dirty="0" smtClean="0"/>
              <a:t>无限价的品种，实行备案采购。</a:t>
            </a:r>
            <a:endParaRPr lang="en-US" altLang="zh-CN" sz="2800" b="1" dirty="0" smtClean="0"/>
          </a:p>
          <a:p>
            <a:pPr>
              <a:defRPr/>
            </a:pPr>
            <a:r>
              <a:rPr lang="zh-CN" altLang="en-US" sz="2800" b="1" dirty="0" smtClean="0">
                <a:solidFill>
                  <a:srgbClr val="FF0000"/>
                </a:solidFill>
              </a:rPr>
              <a:t>医院自主带量议价：</a:t>
            </a:r>
            <a:r>
              <a:rPr lang="zh-CN" altLang="en-US" sz="2800" b="1" dirty="0" smtClean="0"/>
              <a:t>医疗机构在限价内与生产企业自主议价采购，并在省采购平台上报实际采购价格。</a:t>
            </a:r>
            <a:endParaRPr lang="zh-CN" altLang="en-US" sz="2800" b="1" dirty="0">
              <a:ea typeface="宋体" panose="02010600030101010101" pitchFamily="2" charset="-122"/>
            </a:endParaRPr>
          </a:p>
        </p:txBody>
      </p:sp>
      <p:sp>
        <p:nvSpPr>
          <p:cNvPr id="21" name="Diamond 20"/>
          <p:cNvSpPr/>
          <p:nvPr/>
        </p:nvSpPr>
        <p:spPr bwMode="auto">
          <a:xfrm>
            <a:off x="3131840" y="3140968"/>
            <a:ext cx="1728192" cy="720080"/>
          </a:xfrm>
          <a:prstGeom prst="diamond">
            <a:avLst/>
          </a:prstGeom>
          <a:solidFill>
            <a:schemeClr val="accent1"/>
          </a:solidFill>
          <a:ln w="9525" algn="ctr">
            <a:solidFill>
              <a:schemeClr val="accent1"/>
            </a:solidFill>
            <a:round/>
          </a:ln>
        </p:spPr>
        <p:txBody>
          <a:bodyPr/>
          <a:lstStyle/>
          <a:p>
            <a:pPr marL="0" marR="0" indent="0" algn="ctr" defTabSz="914400" eaLnBrk="1" latinLnBrk="0" hangingPunct="1">
              <a:buClrTx/>
              <a:buSzTx/>
              <a:buFontTx/>
              <a:buNone/>
            </a:pPr>
            <a:r>
              <a:rPr lang="zh-CN" altLang="en-US" sz="1400" dirty="0" smtClean="0">
                <a:solidFill>
                  <a:srgbClr val="FFFFFF"/>
                </a:solidFill>
                <a:latin typeface="微软雅黑" panose="020B0503020204020204" pitchFamily="34" charset="-122"/>
                <a:ea typeface="微软雅黑" panose="020B0503020204020204" pitchFamily="34" charset="-122"/>
              </a:rPr>
              <a:t>是否接受限价</a:t>
            </a:r>
            <a:endParaRPr lang="en-US" altLang="en-US" sz="1400" dirty="0" smtClean="0">
              <a:solidFill>
                <a:srgbClr val="FFFFFF"/>
              </a:solidFill>
              <a:latin typeface="微软雅黑" panose="020B0503020204020204" pitchFamily="34" charset="-122"/>
              <a:ea typeface="微软雅黑" panose="020B0503020204020204" pitchFamily="34" charset="-122"/>
            </a:endParaRPr>
          </a:p>
        </p:txBody>
      </p:sp>
      <p:sp>
        <p:nvSpPr>
          <p:cNvPr id="38" name="矩形 13"/>
          <p:cNvSpPr>
            <a:spLocks noChangeArrowheads="1"/>
          </p:cNvSpPr>
          <p:nvPr/>
        </p:nvSpPr>
        <p:spPr bwMode="auto">
          <a:xfrm>
            <a:off x="395536" y="3717032"/>
            <a:ext cx="1152128" cy="319589"/>
          </a:xfrm>
          <a:prstGeom prst="rect">
            <a:avLst/>
          </a:prstGeom>
          <a:solidFill>
            <a:schemeClr val="accent1"/>
          </a:solidFill>
          <a:ln w="9525" algn="ctr">
            <a:solidFill>
              <a:schemeClr val="accent1"/>
            </a:solidFill>
            <a:round/>
          </a:ln>
        </p:spPr>
        <p:txBody>
          <a:bodyPr/>
          <a:lstStyle/>
          <a:p>
            <a:pPr algn="ctr"/>
            <a:r>
              <a:rPr lang="zh-CN" altLang="en-US" sz="1400" dirty="0" smtClean="0">
                <a:solidFill>
                  <a:srgbClr val="FFFFFF"/>
                </a:solidFill>
                <a:latin typeface="微软雅黑" panose="020B0503020204020204" pitchFamily="34" charset="-122"/>
                <a:ea typeface="微软雅黑" panose="020B0503020204020204" pitchFamily="34" charset="-122"/>
              </a:rPr>
              <a:t>不接受限价</a:t>
            </a:r>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9" name="矩形 13"/>
          <p:cNvSpPr>
            <a:spLocks noChangeArrowheads="1"/>
          </p:cNvSpPr>
          <p:nvPr/>
        </p:nvSpPr>
        <p:spPr bwMode="auto">
          <a:xfrm>
            <a:off x="1835696" y="3717032"/>
            <a:ext cx="792088" cy="319589"/>
          </a:xfrm>
          <a:prstGeom prst="rect">
            <a:avLst/>
          </a:prstGeom>
          <a:solidFill>
            <a:schemeClr val="accent1"/>
          </a:solidFill>
          <a:ln w="9525" algn="ctr">
            <a:solidFill>
              <a:schemeClr val="accent1"/>
            </a:solidFill>
            <a:round/>
          </a:ln>
        </p:spPr>
        <p:txBody>
          <a:bodyPr/>
          <a:lstStyle/>
          <a:p>
            <a:pPr algn="ctr"/>
            <a:r>
              <a:rPr lang="zh-CN" altLang="en-US" sz="1400" dirty="0" smtClean="0">
                <a:solidFill>
                  <a:srgbClr val="FFFFFF"/>
                </a:solidFill>
                <a:latin typeface="微软雅黑" panose="020B0503020204020204" pitchFamily="34" charset="-122"/>
                <a:ea typeface="微软雅黑" panose="020B0503020204020204" pitchFamily="34" charset="-122"/>
              </a:rPr>
              <a:t>无限价</a:t>
            </a:r>
            <a:endParaRPr lang="zh-CN" altLang="en-US" sz="1400" dirty="0">
              <a:solidFill>
                <a:srgbClr val="FFFFFF"/>
              </a:solidFill>
              <a:latin typeface="微软雅黑" panose="020B0503020204020204" pitchFamily="34" charset="-122"/>
              <a:ea typeface="微软雅黑" panose="020B0503020204020204" pitchFamily="34" charset="-122"/>
            </a:endParaRPr>
          </a:p>
        </p:txBody>
      </p:sp>
      <p:cxnSp>
        <p:nvCxnSpPr>
          <p:cNvPr id="41" name="Shape 40"/>
          <p:cNvCxnSpPr>
            <a:stCxn id="21" idx="1"/>
            <a:endCxn id="38" idx="0"/>
          </p:cNvCxnSpPr>
          <p:nvPr/>
        </p:nvCxnSpPr>
        <p:spPr bwMode="auto">
          <a:xfrm rot="10800000" flipV="1">
            <a:off x="971600" y="3501008"/>
            <a:ext cx="2160240" cy="216024"/>
          </a:xfrm>
          <a:prstGeom prst="bentConnector2">
            <a:avLst/>
          </a:prstGeom>
          <a:noFill/>
          <a:ln w="9525" cap="flat" cmpd="sng" algn="ctr">
            <a:solidFill>
              <a:schemeClr val="tx1"/>
            </a:solidFill>
            <a:prstDash val="solid"/>
            <a:round/>
            <a:headEnd type="none" w="med" len="med"/>
            <a:tailEnd type="arrow"/>
          </a:ln>
          <a:effectLst/>
        </p:spPr>
      </p:cxnSp>
      <p:cxnSp>
        <p:nvCxnSpPr>
          <p:cNvPr id="57" name="Shape 56"/>
          <p:cNvCxnSpPr>
            <a:stCxn id="21" idx="1"/>
            <a:endCxn id="39" idx="0"/>
          </p:cNvCxnSpPr>
          <p:nvPr/>
        </p:nvCxnSpPr>
        <p:spPr bwMode="auto">
          <a:xfrm rot="10800000" flipV="1">
            <a:off x="2231740" y="3501008"/>
            <a:ext cx="900100" cy="216024"/>
          </a:xfrm>
          <a:prstGeom prst="bentConnector2">
            <a:avLst/>
          </a:prstGeom>
          <a:noFill/>
          <a:ln w="9525" cap="flat" cmpd="sng" algn="ctr">
            <a:solidFill>
              <a:schemeClr val="tx1"/>
            </a:solidFill>
            <a:prstDash val="solid"/>
            <a:round/>
            <a:headEnd type="none" w="med" len="med"/>
            <a:tailEnd type="arrow"/>
          </a:ln>
          <a:effectLst/>
        </p:spPr>
      </p:cxnSp>
      <p:sp>
        <p:nvSpPr>
          <p:cNvPr id="59" name="矩形 13"/>
          <p:cNvSpPr>
            <a:spLocks noChangeArrowheads="1"/>
          </p:cNvSpPr>
          <p:nvPr/>
        </p:nvSpPr>
        <p:spPr bwMode="auto">
          <a:xfrm>
            <a:off x="1763688" y="4261539"/>
            <a:ext cx="936104" cy="319589"/>
          </a:xfrm>
          <a:prstGeom prst="rect">
            <a:avLst/>
          </a:prstGeom>
          <a:solidFill>
            <a:schemeClr val="accent1"/>
          </a:solidFill>
          <a:ln w="9525" algn="ctr">
            <a:solidFill>
              <a:schemeClr val="accent1"/>
            </a:solidFill>
            <a:round/>
          </a:ln>
        </p:spPr>
        <p:txBody>
          <a:bodyPr/>
          <a:lstStyle/>
          <a:p>
            <a:pPr algn="ctr"/>
            <a:r>
              <a:rPr lang="zh-CN" altLang="en-US" sz="1400" dirty="0" smtClean="0">
                <a:solidFill>
                  <a:srgbClr val="FFFFFF"/>
                </a:solidFill>
                <a:latin typeface="微软雅黑" panose="020B0503020204020204" pitchFamily="34" charset="-122"/>
                <a:ea typeface="微软雅黑" panose="020B0503020204020204" pitchFamily="34" charset="-122"/>
              </a:rPr>
              <a:t>备选目录</a:t>
            </a:r>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61" name="矩形 13"/>
          <p:cNvSpPr>
            <a:spLocks noChangeArrowheads="1"/>
          </p:cNvSpPr>
          <p:nvPr/>
        </p:nvSpPr>
        <p:spPr bwMode="auto">
          <a:xfrm>
            <a:off x="467544" y="4261539"/>
            <a:ext cx="1008112" cy="319589"/>
          </a:xfrm>
          <a:prstGeom prst="rect">
            <a:avLst/>
          </a:prstGeom>
          <a:solidFill>
            <a:schemeClr val="accent1"/>
          </a:solidFill>
          <a:ln w="9525" algn="ctr">
            <a:solidFill>
              <a:schemeClr val="accent1"/>
            </a:solidFill>
            <a:round/>
          </a:ln>
        </p:spPr>
        <p:txBody>
          <a:bodyPr/>
          <a:lstStyle/>
          <a:p>
            <a:pPr algn="ctr"/>
            <a:r>
              <a:rPr lang="zh-CN" altLang="en-US" sz="1400" dirty="0" smtClean="0">
                <a:solidFill>
                  <a:srgbClr val="FFFFFF"/>
                </a:solidFill>
                <a:latin typeface="微软雅黑" panose="020B0503020204020204" pitchFamily="34" charset="-122"/>
                <a:ea typeface="微软雅黑" panose="020B0503020204020204" pitchFamily="34" charset="-122"/>
              </a:rPr>
              <a:t>备案采购</a:t>
            </a:r>
            <a:endParaRPr lang="zh-CN" altLang="en-US" sz="1400" dirty="0">
              <a:solidFill>
                <a:srgbClr val="FFFFFF"/>
              </a:solidFill>
              <a:latin typeface="微软雅黑" panose="020B0503020204020204" pitchFamily="34" charset="-122"/>
              <a:ea typeface="微软雅黑" panose="020B0503020204020204" pitchFamily="34" charset="-122"/>
            </a:endParaRPr>
          </a:p>
        </p:txBody>
      </p:sp>
      <p:cxnSp>
        <p:nvCxnSpPr>
          <p:cNvPr id="63" name="Straight Arrow Connector 62"/>
          <p:cNvCxnSpPr>
            <a:stCxn id="39" idx="1"/>
            <a:endCxn id="38" idx="3"/>
          </p:cNvCxnSpPr>
          <p:nvPr/>
        </p:nvCxnSpPr>
        <p:spPr bwMode="auto">
          <a:xfrm flipH="1">
            <a:off x="1547664" y="3876827"/>
            <a:ext cx="288032" cy="0"/>
          </a:xfrm>
          <a:prstGeom prst="straightConnector1">
            <a:avLst/>
          </a:prstGeom>
          <a:noFill/>
          <a:ln w="9525" cap="flat" cmpd="sng" algn="ctr">
            <a:noFill/>
            <a:prstDash val="solid"/>
            <a:round/>
            <a:headEnd type="none" w="med" len="med"/>
            <a:tailEnd type="arrow"/>
          </a:ln>
          <a:effectLst/>
        </p:spPr>
      </p:cxnSp>
      <p:cxnSp>
        <p:nvCxnSpPr>
          <p:cNvPr id="72" name="Straight Arrow Connector 71"/>
          <p:cNvCxnSpPr>
            <a:stCxn id="39" idx="2"/>
            <a:endCxn id="59" idx="0"/>
          </p:cNvCxnSpPr>
          <p:nvPr/>
        </p:nvCxnSpPr>
        <p:spPr bwMode="auto">
          <a:xfrm>
            <a:off x="2231740" y="4036621"/>
            <a:ext cx="0" cy="224918"/>
          </a:xfrm>
          <a:prstGeom prst="straightConnector1">
            <a:avLst/>
          </a:prstGeom>
          <a:noFill/>
          <a:ln w="9525" cap="flat" cmpd="sng" algn="ctr">
            <a:solidFill>
              <a:schemeClr val="tx1"/>
            </a:solidFill>
            <a:prstDash val="solid"/>
            <a:round/>
            <a:headEnd type="none" w="med" len="med"/>
            <a:tailEnd type="arrow"/>
          </a:ln>
          <a:effectLst/>
        </p:spPr>
      </p:cxnSp>
      <p:cxnSp>
        <p:nvCxnSpPr>
          <p:cNvPr id="76" name="Straight Arrow Connector 75"/>
          <p:cNvCxnSpPr>
            <a:stCxn id="38" idx="2"/>
            <a:endCxn id="61" idx="0"/>
          </p:cNvCxnSpPr>
          <p:nvPr/>
        </p:nvCxnSpPr>
        <p:spPr bwMode="auto">
          <a:xfrm>
            <a:off x="971600" y="4036621"/>
            <a:ext cx="0" cy="224918"/>
          </a:xfrm>
          <a:prstGeom prst="straightConnector1">
            <a:avLst/>
          </a:prstGeom>
          <a:noFill/>
          <a:ln w="9525" cap="flat" cmpd="sng" algn="ctr">
            <a:solidFill>
              <a:schemeClr val="tx1"/>
            </a:solidFill>
            <a:prstDash val="solid"/>
            <a:round/>
            <a:headEnd type="none" w="med" len="med"/>
            <a:tailEnd type="arrow"/>
          </a:ln>
          <a:effectLst/>
        </p:spPr>
      </p:cxnSp>
      <p:cxnSp>
        <p:nvCxnSpPr>
          <p:cNvPr id="79" name="Straight Arrow Connector 78"/>
          <p:cNvCxnSpPr>
            <a:stCxn id="59" idx="1"/>
            <a:endCxn id="61" idx="3"/>
          </p:cNvCxnSpPr>
          <p:nvPr/>
        </p:nvCxnSpPr>
        <p:spPr bwMode="auto">
          <a:xfrm flipH="1">
            <a:off x="1475656" y="4421334"/>
            <a:ext cx="288032" cy="0"/>
          </a:xfrm>
          <a:prstGeom prst="straightConnector1">
            <a:avLst/>
          </a:prstGeom>
          <a:noFill/>
          <a:ln w="9525" cap="flat" cmpd="sng" algn="ctr">
            <a:solidFill>
              <a:schemeClr val="tx1"/>
            </a:solidFill>
            <a:prstDash val="solid"/>
            <a:round/>
            <a:headEnd type="none" w="med" len="med"/>
            <a:tailEnd type="arrow"/>
          </a:ln>
          <a:effectLst/>
        </p:spPr>
      </p:cxnSp>
      <p:sp>
        <p:nvSpPr>
          <p:cNvPr id="80" name="矩形 13"/>
          <p:cNvSpPr>
            <a:spLocks noChangeArrowheads="1"/>
          </p:cNvSpPr>
          <p:nvPr/>
        </p:nvSpPr>
        <p:spPr bwMode="auto">
          <a:xfrm>
            <a:off x="323528" y="4797152"/>
            <a:ext cx="1296144" cy="504056"/>
          </a:xfrm>
          <a:prstGeom prst="rect">
            <a:avLst/>
          </a:prstGeom>
          <a:solidFill>
            <a:schemeClr val="accent1"/>
          </a:solidFill>
          <a:ln w="9525" algn="ctr">
            <a:solidFill>
              <a:schemeClr val="accent1"/>
            </a:solidFill>
            <a:round/>
          </a:ln>
        </p:spPr>
        <p:txBody>
          <a:bodyPr/>
          <a:lstStyle/>
          <a:p>
            <a:pPr algn="ctr"/>
            <a:r>
              <a:rPr lang="zh-CN" altLang="en-US" sz="1400" dirty="0" smtClean="0">
                <a:solidFill>
                  <a:srgbClr val="FFFFFF"/>
                </a:solidFill>
                <a:latin typeface="微软雅黑" panose="020B0503020204020204" pitchFamily="34" charset="-122"/>
                <a:ea typeface="微软雅黑" panose="020B0503020204020204" pitchFamily="34" charset="-122"/>
              </a:rPr>
              <a:t>符合挂网条件</a:t>
            </a:r>
            <a:endParaRPr lang="zh-CN" altLang="en-US" sz="1400" dirty="0">
              <a:solidFill>
                <a:srgbClr val="FFFFFF"/>
              </a:solidFill>
              <a:latin typeface="微软雅黑" panose="020B0503020204020204" pitchFamily="34" charset="-122"/>
              <a:ea typeface="微软雅黑" panose="020B0503020204020204" pitchFamily="34" charset="-122"/>
            </a:endParaRPr>
          </a:p>
        </p:txBody>
      </p:sp>
      <p:cxnSp>
        <p:nvCxnSpPr>
          <p:cNvPr id="83" name="Straight Arrow Connector 82"/>
          <p:cNvCxnSpPr>
            <a:stCxn id="61" idx="2"/>
            <a:endCxn id="80" idx="0"/>
          </p:cNvCxnSpPr>
          <p:nvPr/>
        </p:nvCxnSpPr>
        <p:spPr bwMode="auto">
          <a:xfrm>
            <a:off x="971600" y="4581128"/>
            <a:ext cx="0" cy="216024"/>
          </a:xfrm>
          <a:prstGeom prst="straightConnector1">
            <a:avLst/>
          </a:prstGeom>
          <a:noFill/>
          <a:ln w="9525" cap="flat" cmpd="sng" algn="ctr">
            <a:solidFill>
              <a:schemeClr val="tx1"/>
            </a:solidFill>
            <a:prstDash val="solid"/>
            <a:round/>
            <a:headEnd type="none" w="med" len="med"/>
            <a:tailEnd type="arrow"/>
          </a:ln>
          <a:effectLst/>
        </p:spPr>
      </p:cxnSp>
      <p:cxnSp>
        <p:nvCxnSpPr>
          <p:cNvPr id="86" name="Straight Arrow Connector 85"/>
          <p:cNvCxnSpPr>
            <a:stCxn id="37908" idx="2"/>
            <a:endCxn id="37906" idx="0"/>
          </p:cNvCxnSpPr>
          <p:nvPr/>
        </p:nvCxnSpPr>
        <p:spPr bwMode="auto">
          <a:xfrm flipH="1">
            <a:off x="3995936" y="5229200"/>
            <a:ext cx="11204" cy="216025"/>
          </a:xfrm>
          <a:prstGeom prst="straightConnector1">
            <a:avLst/>
          </a:prstGeom>
          <a:noFill/>
          <a:ln w="9525" cap="flat" cmpd="sng" algn="ctr">
            <a:solidFill>
              <a:schemeClr val="tx1"/>
            </a:solidFill>
            <a:prstDash val="solid"/>
            <a:round/>
            <a:headEnd type="none" w="med" len="med"/>
            <a:tailEnd type="arrow"/>
          </a:ln>
          <a:effectLst/>
        </p:spPr>
      </p:cxnSp>
      <p:cxnSp>
        <p:nvCxnSpPr>
          <p:cNvPr id="89" name="Straight Arrow Connector 88"/>
          <p:cNvCxnSpPr>
            <a:stCxn id="37901" idx="2"/>
            <a:endCxn id="21" idx="0"/>
          </p:cNvCxnSpPr>
          <p:nvPr/>
        </p:nvCxnSpPr>
        <p:spPr bwMode="auto">
          <a:xfrm>
            <a:off x="3995936" y="2924945"/>
            <a:ext cx="0" cy="216023"/>
          </a:xfrm>
          <a:prstGeom prst="straightConnector1">
            <a:avLst/>
          </a:prstGeom>
          <a:noFill/>
          <a:ln w="9525" cap="flat" cmpd="sng" algn="ctr">
            <a:solidFill>
              <a:schemeClr val="tx1"/>
            </a:solidFill>
            <a:prstDash val="solid"/>
            <a:round/>
            <a:headEnd type="none" w="med" len="med"/>
            <a:tailEnd type="arrow"/>
          </a:ln>
          <a:effectLst/>
        </p:spPr>
      </p:cxnSp>
      <p:cxnSp>
        <p:nvCxnSpPr>
          <p:cNvPr id="92" name="Straight Arrow Connector 91"/>
          <p:cNvCxnSpPr>
            <a:stCxn id="80" idx="3"/>
            <a:endCxn id="37908" idx="1"/>
          </p:cNvCxnSpPr>
          <p:nvPr/>
        </p:nvCxnSpPr>
        <p:spPr bwMode="auto">
          <a:xfrm>
            <a:off x="1619672" y="5049180"/>
            <a:ext cx="1318551" cy="0"/>
          </a:xfrm>
          <a:prstGeom prst="straightConnector1">
            <a:avLst/>
          </a:prstGeom>
          <a:noFill/>
          <a:ln w="9525" cap="flat" cmpd="sng" algn="ctr">
            <a:solidFill>
              <a:schemeClr val="tx1"/>
            </a:solidFill>
            <a:prstDash val="solid"/>
            <a:round/>
            <a:headEnd type="none" w="med" len="med"/>
            <a:tailEnd type="arrow"/>
          </a:ln>
          <a:effectLst/>
        </p:spPr>
      </p:cxnSp>
    </p:spTree>
  </p:cSld>
  <p:clrMapOvr>
    <a:masterClrMapping/>
  </p:clrMapOvr>
  <p:transition spd="slow">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990600" y="2209800"/>
            <a:ext cx="7510490" cy="2219332"/>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rPr>
              <a:t>3.2  </a:t>
            </a:r>
            <a:r>
              <a:rPr lang="zh-CN" altLang="en-US" sz="2800" dirty="0" smtClean="0">
                <a:latin typeface="微软雅黑" panose="020B0503020204020204" pitchFamily="34" charset="-122"/>
                <a:ea typeface="微软雅黑" panose="020B0503020204020204" pitchFamily="34" charset="-122"/>
              </a:rPr>
              <a:t>医用耗材阳光采购措施</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42910" y="1428736"/>
            <a:ext cx="4572032"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spcBef>
                  <a:spcPct val="50000"/>
                </a:spcBef>
              </a:pPr>
              <a:r>
                <a:rPr lang="zh-CN" altLang="en-US" sz="2800" b="1" dirty="0" smtClean="0">
                  <a:solidFill>
                    <a:schemeClr val="tx1"/>
                  </a:solidFill>
                </a:rPr>
                <a:t>三、</a:t>
              </a:r>
              <a:r>
                <a:rPr lang="zh-CN" altLang="en-US" sz="2800" b="1" dirty="0" smtClean="0"/>
                <a:t>段位管理、适时调整</a:t>
              </a:r>
              <a:endParaRPr lang="zh-CN" altLang="en-US" sz="2800" b="1" dirty="0">
                <a:solidFill>
                  <a:schemeClr val="tx1"/>
                </a:solidFill>
              </a:endParaRP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grpSp>
        <p:nvGrpSpPr>
          <p:cNvPr id="5" name="Group 15"/>
          <p:cNvGrpSpPr/>
          <p:nvPr/>
        </p:nvGrpSpPr>
        <p:grpSpPr bwMode="auto">
          <a:xfrm>
            <a:off x="714348" y="4286256"/>
            <a:ext cx="2362200" cy="838200"/>
            <a:chOff x="720" y="1392"/>
            <a:chExt cx="4058" cy="480"/>
          </a:xfrm>
        </p:grpSpPr>
        <p:sp>
          <p:nvSpPr>
            <p:cNvPr id="40976" name="AutoShape 16"/>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spcBef>
                  <a:spcPct val="50000"/>
                </a:spcBef>
              </a:pPr>
              <a:r>
                <a:rPr lang="zh-CN" altLang="en-US" sz="2400" dirty="0" smtClean="0">
                  <a:solidFill>
                    <a:schemeClr val="tx1"/>
                  </a:solidFill>
                </a:rPr>
                <a:t>段位</a:t>
              </a:r>
              <a:r>
                <a:rPr lang="zh-CN" altLang="en-US" sz="2400" dirty="0" smtClean="0">
                  <a:solidFill>
                    <a:schemeClr val="tx1"/>
                  </a:solidFill>
                </a:rPr>
                <a:t>法</a:t>
              </a:r>
              <a:endParaRPr lang="zh-CN" altLang="en-US" sz="2400" dirty="0">
                <a:solidFill>
                  <a:schemeClr val="tx1"/>
                </a:solidFill>
              </a:endParaRPr>
            </a:p>
          </p:txBody>
        </p:sp>
        <p:grpSp>
          <p:nvGrpSpPr>
            <p:cNvPr id="6" name="Group 17"/>
            <p:cNvGrpSpPr/>
            <p:nvPr/>
          </p:nvGrpSpPr>
          <p:grpSpPr bwMode="auto">
            <a:xfrm>
              <a:off x="730" y="1407"/>
              <a:ext cx="4043" cy="444"/>
              <a:chOff x="744" y="1407"/>
              <a:chExt cx="3988" cy="444"/>
            </a:xfrm>
          </p:grpSpPr>
          <p:sp>
            <p:nvSpPr>
              <p:cNvPr id="40978" name="AutoShape 18"/>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9" name="AutoShape 19"/>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1357290" y="2357430"/>
            <a:ext cx="7072362" cy="1938992"/>
          </a:xfrm>
          <a:prstGeom prst="rect">
            <a:avLst/>
          </a:prstGeom>
        </p:spPr>
        <p:txBody>
          <a:bodyPr wrap="square">
            <a:spAutoFit/>
          </a:bodyPr>
          <a:lstStyle/>
          <a:p>
            <a:r>
              <a:rPr lang="zh-CN" altLang="en-US" sz="2400" b="1" dirty="0" smtClean="0"/>
              <a:t>省采购平台对各医院采购价格进行统计汇总</a:t>
            </a:r>
            <a:r>
              <a:rPr lang="en-US" sz="2400" b="1" dirty="0" smtClean="0"/>
              <a:t>,</a:t>
            </a:r>
            <a:r>
              <a:rPr lang="zh-CN" altLang="en-US" sz="2400" b="1" dirty="0" smtClean="0"/>
              <a:t>划分区段管理。各医院依据价格区段对本医院的采购价格进行适时调整，平台的价格区段将随医院采购价格的变化而实时变化，这样可导致各医院的采购价格向下趋同，以有效降低耗材虚高价格。</a:t>
            </a:r>
            <a:endParaRPr lang="zh-CN" altLang="en-US" sz="2400" b="1" dirty="0"/>
          </a:p>
        </p:txBody>
      </p:sp>
      <p:sp>
        <p:nvSpPr>
          <p:cNvPr id="22" name="矩形 21"/>
          <p:cNvSpPr/>
          <p:nvPr/>
        </p:nvSpPr>
        <p:spPr bwMode="auto">
          <a:xfrm>
            <a:off x="1214414" y="5357826"/>
            <a:ext cx="571504" cy="428628"/>
          </a:xfrm>
          <a:prstGeom prst="rect">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23" name="矩形 22"/>
          <p:cNvSpPr/>
          <p:nvPr/>
        </p:nvSpPr>
        <p:spPr bwMode="auto">
          <a:xfrm>
            <a:off x="2500298" y="5357826"/>
            <a:ext cx="571504" cy="428628"/>
          </a:xfrm>
          <a:prstGeom prst="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24" name="矩形 23"/>
          <p:cNvSpPr/>
          <p:nvPr/>
        </p:nvSpPr>
        <p:spPr bwMode="auto">
          <a:xfrm>
            <a:off x="3214678" y="5357826"/>
            <a:ext cx="571504" cy="428628"/>
          </a:xfrm>
          <a:prstGeom prst="rect">
            <a:avLst/>
          </a:prstGeom>
          <a:solidFill>
            <a:srgbClr val="FF7C8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25" name="矩形 24"/>
          <p:cNvSpPr/>
          <p:nvPr/>
        </p:nvSpPr>
        <p:spPr bwMode="auto">
          <a:xfrm>
            <a:off x="3929058" y="5357826"/>
            <a:ext cx="571504" cy="428628"/>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26" name="矩形 25"/>
          <p:cNvSpPr/>
          <p:nvPr/>
        </p:nvSpPr>
        <p:spPr bwMode="auto">
          <a:xfrm>
            <a:off x="5286380" y="5357826"/>
            <a:ext cx="571504" cy="428628"/>
          </a:xfrm>
          <a:prstGeom prst="rect">
            <a:avLst/>
          </a:prstGeom>
          <a:solidFill>
            <a:srgbClr val="FFFF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27" name="矩形 26"/>
          <p:cNvSpPr/>
          <p:nvPr/>
        </p:nvSpPr>
        <p:spPr bwMode="auto">
          <a:xfrm>
            <a:off x="4643438" y="5357826"/>
            <a:ext cx="571504" cy="428628"/>
          </a:xfrm>
          <a:prstGeom prst="rect">
            <a:avLst/>
          </a:prstGeom>
          <a:solidFill>
            <a:srgbClr val="FFFF9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28" name="矩形 27"/>
          <p:cNvSpPr/>
          <p:nvPr/>
        </p:nvSpPr>
        <p:spPr bwMode="auto">
          <a:xfrm>
            <a:off x="6000760" y="5357826"/>
            <a:ext cx="571504" cy="428628"/>
          </a:xfrm>
          <a:prstGeom prst="rect">
            <a:avLst/>
          </a:prstGeom>
          <a:solidFill>
            <a:srgbClr val="99FF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30" name="矩形 29"/>
          <p:cNvSpPr/>
          <p:nvPr/>
        </p:nvSpPr>
        <p:spPr bwMode="auto">
          <a:xfrm>
            <a:off x="6715140" y="5357826"/>
            <a:ext cx="571504" cy="428628"/>
          </a:xfrm>
          <a:prstGeom prst="rect">
            <a:avLst/>
          </a:prstGeom>
          <a:solidFill>
            <a:srgbClr val="66FF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31" name="矩形 30"/>
          <p:cNvSpPr/>
          <p:nvPr/>
        </p:nvSpPr>
        <p:spPr bwMode="auto">
          <a:xfrm>
            <a:off x="7358082" y="5357826"/>
            <a:ext cx="571504" cy="428628"/>
          </a:xfrm>
          <a:prstGeom prst="rect">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29" name="矩形 28"/>
          <p:cNvSpPr/>
          <p:nvPr/>
        </p:nvSpPr>
        <p:spPr bwMode="auto">
          <a:xfrm>
            <a:off x="1857356" y="5357826"/>
            <a:ext cx="571504" cy="428628"/>
          </a:xfrm>
          <a:prstGeom prst="rect">
            <a:avLst/>
          </a:prstGeom>
          <a:solidFill>
            <a:srgbClr val="FF00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Tree>
  </p:cSld>
  <p:clrMapOvr>
    <a:masterClrMapping/>
  </p:clrMapOvr>
  <p:transition spd="slow">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990600" y="2209800"/>
            <a:ext cx="7439052" cy="1933580"/>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rPr>
              <a:t>3.2  </a:t>
            </a:r>
            <a:r>
              <a:rPr lang="zh-CN" altLang="en-US" sz="2800" dirty="0" smtClean="0">
                <a:latin typeface="微软雅黑" panose="020B0503020204020204" pitchFamily="34" charset="-122"/>
                <a:ea typeface="微软雅黑" panose="020B0503020204020204" pitchFamily="34" charset="-122"/>
              </a:rPr>
              <a:t>医用耗材阳光采购措施</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42910" y="1428736"/>
            <a:ext cx="5357850"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spcBef>
                  <a:spcPct val="50000"/>
                </a:spcBef>
              </a:pPr>
              <a:r>
                <a:rPr lang="zh-CN" altLang="en-US" sz="2800" b="1" dirty="0" smtClean="0">
                  <a:solidFill>
                    <a:schemeClr val="tx1"/>
                  </a:solidFill>
                </a:rPr>
                <a:t>四、</a:t>
              </a:r>
              <a:r>
                <a:rPr lang="zh-CN" altLang="en-US" sz="2800" b="1" dirty="0" smtClean="0"/>
                <a:t>左右联动、价格动态调整</a:t>
              </a:r>
              <a:endParaRPr lang="zh-CN" altLang="en-US" sz="2800" b="1" dirty="0">
                <a:solidFill>
                  <a:schemeClr val="tx1"/>
                </a:solidFill>
              </a:endParaRP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grpSp>
        <p:nvGrpSpPr>
          <p:cNvPr id="5" name="Group 15"/>
          <p:cNvGrpSpPr/>
          <p:nvPr/>
        </p:nvGrpSpPr>
        <p:grpSpPr bwMode="auto">
          <a:xfrm>
            <a:off x="685800" y="4191000"/>
            <a:ext cx="3028944" cy="838200"/>
            <a:chOff x="720" y="1392"/>
            <a:chExt cx="4058" cy="480"/>
          </a:xfrm>
        </p:grpSpPr>
        <p:sp>
          <p:nvSpPr>
            <p:cNvPr id="40976" name="AutoShape 16"/>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spcBef>
                  <a:spcPct val="50000"/>
                </a:spcBef>
              </a:pPr>
              <a:r>
                <a:rPr lang="zh-CN" altLang="en-US" sz="2400" dirty="0" smtClean="0"/>
                <a:t>上下联动，左右联动</a:t>
              </a:r>
              <a:endParaRPr lang="zh-CN" altLang="en-US" sz="2400" dirty="0">
                <a:solidFill>
                  <a:schemeClr val="tx1"/>
                </a:solidFill>
              </a:endParaRPr>
            </a:p>
          </p:txBody>
        </p:sp>
        <p:grpSp>
          <p:nvGrpSpPr>
            <p:cNvPr id="6" name="Group 17"/>
            <p:cNvGrpSpPr/>
            <p:nvPr/>
          </p:nvGrpSpPr>
          <p:grpSpPr bwMode="auto">
            <a:xfrm>
              <a:off x="730" y="1407"/>
              <a:ext cx="4043" cy="444"/>
              <a:chOff x="744" y="1407"/>
              <a:chExt cx="3988" cy="444"/>
            </a:xfrm>
          </p:grpSpPr>
          <p:sp>
            <p:nvSpPr>
              <p:cNvPr id="40978" name="AutoShape 18"/>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9" name="AutoShape 19"/>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1357290" y="2357430"/>
            <a:ext cx="7072362" cy="1569660"/>
          </a:xfrm>
          <a:prstGeom prst="rect">
            <a:avLst/>
          </a:prstGeom>
        </p:spPr>
        <p:txBody>
          <a:bodyPr wrap="square">
            <a:spAutoFit/>
          </a:bodyPr>
          <a:lstStyle/>
          <a:p>
            <a:r>
              <a:rPr lang="zh-CN" altLang="en-US" sz="2400" dirty="0" smtClean="0"/>
              <a:t>以半年为单位，如果某个产品在全国的中标价格出现新低，生产企业应主动申报调整陕西省挂网采购价格，如果逾期未报，经查证属实后，暂停产品挂网资格</a:t>
            </a:r>
            <a:r>
              <a:rPr lang="en-US" sz="2400" dirty="0" smtClean="0"/>
              <a:t>1</a:t>
            </a:r>
            <a:r>
              <a:rPr lang="zh-CN" altLang="en-US" sz="2400" dirty="0" smtClean="0"/>
              <a:t>年并记入企业诚信记录。</a:t>
            </a:r>
            <a:endParaRPr lang="zh-CN" altLang="en-US" sz="2400" dirty="0"/>
          </a:p>
        </p:txBody>
      </p:sp>
      <p:pic>
        <p:nvPicPr>
          <p:cNvPr id="43010" name="Picture 2" descr="上下左右指标"/>
          <p:cNvPicPr>
            <a:picLocks noChangeAspect="1" noChangeArrowheads="1"/>
          </p:cNvPicPr>
          <p:nvPr/>
        </p:nvPicPr>
        <p:blipFill>
          <a:blip r:embed="rId2"/>
          <a:srcRect/>
          <a:stretch>
            <a:fillRect/>
          </a:stretch>
        </p:blipFill>
        <p:spPr bwMode="auto">
          <a:xfrm>
            <a:off x="3929058" y="4429132"/>
            <a:ext cx="4643470" cy="1971157"/>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857224" y="2285992"/>
            <a:ext cx="7796376" cy="1933580"/>
            <a:chOff x="2393" y="1201"/>
            <a:chExt cx="3251" cy="774"/>
          </a:xfrm>
        </p:grpSpPr>
        <p:sp>
          <p:nvSpPr>
            <p:cNvPr id="25" name="AutoShape 12"/>
            <p:cNvSpPr>
              <a:spLocks noChangeArrowheads="1"/>
            </p:cNvSpPr>
            <p:nvPr/>
          </p:nvSpPr>
          <p:spPr bwMode="gray">
            <a:xfrm>
              <a:off x="2572" y="1201"/>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6" name="AutoShape 13"/>
            <p:cNvSpPr>
              <a:spLocks noChangeArrowheads="1"/>
            </p:cNvSpPr>
            <p:nvPr/>
          </p:nvSpPr>
          <p:spPr bwMode="gray">
            <a:xfrm>
              <a:off x="2393" y="1516"/>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grpSp>
        <p:nvGrpSpPr>
          <p:cNvPr id="3" name="Group 11"/>
          <p:cNvGrpSpPr/>
          <p:nvPr/>
        </p:nvGrpSpPr>
        <p:grpSpPr bwMode="auto">
          <a:xfrm>
            <a:off x="928662" y="5143512"/>
            <a:ext cx="7439052" cy="1147762"/>
            <a:chOff x="2304" y="1055"/>
            <a:chExt cx="3102" cy="774"/>
          </a:xfrm>
        </p:grpSpPr>
        <p:sp>
          <p:nvSpPr>
            <p:cNvPr id="219148" name="AutoShape 12"/>
            <p:cNvSpPr>
              <a:spLocks noChangeArrowheads="1"/>
            </p:cNvSpPr>
            <p:nvPr/>
          </p:nvSpPr>
          <p:spPr bwMode="gray">
            <a:xfrm>
              <a:off x="2334" y="1055"/>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r>
                <a:rPr lang="zh-CN" altLang="en-US" sz="2400" dirty="0" smtClean="0"/>
                <a:t>                                </a:t>
              </a:r>
              <a:endParaRPr lang="zh-CN" altLang="en-US" sz="2000" dirty="0"/>
            </a:p>
          </p:txBody>
        </p:sp>
        <p:sp>
          <p:nvSpPr>
            <p:cNvPr id="219149" name="AutoShape 13"/>
            <p:cNvSpPr>
              <a:spLocks noChangeArrowheads="1"/>
            </p:cNvSpPr>
            <p:nvPr/>
          </p:nvSpPr>
          <p:spPr bwMode="gray">
            <a:xfrm>
              <a:off x="2304" y="1296"/>
              <a:ext cx="336" cy="289"/>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rPr>
              <a:t>3.2  </a:t>
            </a:r>
            <a:r>
              <a:rPr lang="zh-CN" altLang="en-US" sz="2800" dirty="0" smtClean="0">
                <a:latin typeface="微软雅黑" panose="020B0503020204020204" pitchFamily="34" charset="-122"/>
                <a:ea typeface="微软雅黑" panose="020B0503020204020204" pitchFamily="34" charset="-122"/>
              </a:rPr>
              <a:t>医用耗材阳光采购措施</a:t>
            </a:r>
            <a:endParaRPr lang="en-US" altLang="zh-CN" sz="2800" dirty="0">
              <a:latin typeface="微软雅黑" panose="020B0503020204020204" pitchFamily="34" charset="-122"/>
              <a:ea typeface="微软雅黑" panose="020B0503020204020204" pitchFamily="34" charset="-122"/>
            </a:endParaRPr>
          </a:p>
        </p:txBody>
      </p:sp>
      <p:grpSp>
        <p:nvGrpSpPr>
          <p:cNvPr id="4" name="Group 6"/>
          <p:cNvGrpSpPr/>
          <p:nvPr/>
        </p:nvGrpSpPr>
        <p:grpSpPr bwMode="auto">
          <a:xfrm>
            <a:off x="642910" y="1428736"/>
            <a:ext cx="5357850"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spcBef>
                  <a:spcPct val="50000"/>
                </a:spcBef>
              </a:pPr>
              <a:r>
                <a:rPr lang="zh-CN" altLang="en-US" sz="2800" b="1" dirty="0" smtClean="0">
                  <a:solidFill>
                    <a:schemeClr val="tx1"/>
                  </a:solidFill>
                </a:rPr>
                <a:t>五、品种</a:t>
              </a:r>
              <a:r>
                <a:rPr lang="zh-CN" altLang="en-US" sz="2800" b="1" dirty="0" smtClean="0"/>
                <a:t>动态调整</a:t>
              </a:r>
              <a:endParaRPr lang="zh-CN" altLang="en-US" sz="2800" b="1" dirty="0">
                <a:solidFill>
                  <a:schemeClr val="tx1"/>
                </a:solidFill>
              </a:endParaRPr>
            </a:p>
          </p:txBody>
        </p:sp>
        <p:grpSp>
          <p:nvGrpSpPr>
            <p:cNvPr id="5"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1571604" y="2428868"/>
            <a:ext cx="7072362" cy="1569660"/>
          </a:xfrm>
          <a:prstGeom prst="rect">
            <a:avLst/>
          </a:prstGeom>
        </p:spPr>
        <p:txBody>
          <a:bodyPr wrap="square">
            <a:spAutoFit/>
          </a:bodyPr>
          <a:lstStyle/>
          <a:p>
            <a:r>
              <a:rPr lang="zh-CN" altLang="en-US" sz="2400" dirty="0" smtClean="0"/>
              <a:t>阳光挂网采购启动后，生产企业在指定省（市）有中标（挂网）价格记录的，经申报核查后予以挂网；或者连续</a:t>
            </a:r>
            <a:r>
              <a:rPr lang="en-US" sz="2400" dirty="0" smtClean="0"/>
              <a:t>6</a:t>
            </a:r>
            <a:r>
              <a:rPr lang="zh-CN" altLang="en-US" sz="2400" dirty="0" smtClean="0"/>
              <a:t>个月，在陕西省有</a:t>
            </a:r>
            <a:r>
              <a:rPr lang="en-US" sz="2400" dirty="0" smtClean="0"/>
              <a:t>3</a:t>
            </a:r>
            <a:r>
              <a:rPr lang="zh-CN" altLang="en-US" sz="2400" dirty="0" smtClean="0"/>
              <a:t>家以上二级及以上医疗机构备案采购使用的，经申报核查后予以挂网。</a:t>
            </a:r>
            <a:endParaRPr lang="zh-CN" altLang="en-US" sz="2400" dirty="0"/>
          </a:p>
        </p:txBody>
      </p:sp>
      <p:grpSp>
        <p:nvGrpSpPr>
          <p:cNvPr id="6" name="Group 6"/>
          <p:cNvGrpSpPr/>
          <p:nvPr/>
        </p:nvGrpSpPr>
        <p:grpSpPr bwMode="auto">
          <a:xfrm>
            <a:off x="642910" y="4214818"/>
            <a:ext cx="5357850" cy="838200"/>
            <a:chOff x="720" y="1392"/>
            <a:chExt cx="4058" cy="480"/>
          </a:xfrm>
        </p:grpSpPr>
        <p:sp>
          <p:nvSpPr>
            <p:cNvPr id="19"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spcBef>
                  <a:spcPct val="50000"/>
                </a:spcBef>
              </a:pPr>
              <a:r>
                <a:rPr lang="zh-CN" altLang="en-US" sz="2800" b="1" dirty="0" smtClean="0"/>
                <a:t>六</a:t>
              </a:r>
              <a:r>
                <a:rPr lang="zh-CN" altLang="en-US" sz="2800" b="1" dirty="0" smtClean="0">
                  <a:solidFill>
                    <a:schemeClr val="tx1"/>
                  </a:solidFill>
                </a:rPr>
                <a:t>、质量</a:t>
              </a:r>
              <a:r>
                <a:rPr lang="zh-CN" altLang="en-US" sz="2800" b="1" dirty="0" smtClean="0"/>
                <a:t>动态调整</a:t>
              </a:r>
              <a:endParaRPr lang="zh-CN" altLang="en-US" sz="2800" b="1" dirty="0">
                <a:solidFill>
                  <a:schemeClr val="tx1"/>
                </a:solidFill>
              </a:endParaRPr>
            </a:p>
          </p:txBody>
        </p:sp>
        <p:grpSp>
          <p:nvGrpSpPr>
            <p:cNvPr id="7" name="Group 8"/>
            <p:cNvGrpSpPr/>
            <p:nvPr/>
          </p:nvGrpSpPr>
          <p:grpSpPr bwMode="auto">
            <a:xfrm>
              <a:off x="730" y="1407"/>
              <a:ext cx="4043" cy="444"/>
              <a:chOff x="744" y="1407"/>
              <a:chExt cx="3988" cy="444"/>
            </a:xfrm>
          </p:grpSpPr>
          <p:sp>
            <p:nvSpPr>
              <p:cNvPr id="22"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23"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31" name="矩形 30"/>
          <p:cNvSpPr/>
          <p:nvPr/>
        </p:nvSpPr>
        <p:spPr>
          <a:xfrm>
            <a:off x="1714480" y="5286388"/>
            <a:ext cx="7072362" cy="1015663"/>
          </a:xfrm>
          <a:prstGeom prst="rect">
            <a:avLst/>
          </a:prstGeom>
        </p:spPr>
        <p:txBody>
          <a:bodyPr wrap="square">
            <a:spAutoFit/>
          </a:bodyPr>
          <a:lstStyle/>
          <a:p>
            <a:pPr>
              <a:spcBef>
                <a:spcPct val="50000"/>
              </a:spcBef>
            </a:pPr>
            <a:r>
              <a:rPr lang="zh-CN" altLang="en-US" sz="2400" dirty="0" smtClean="0"/>
              <a:t> 对使用、配送等过程中发现质量安全问题的及时</a:t>
            </a:r>
            <a:endParaRPr lang="en-US" altLang="zh-CN" sz="2400" dirty="0" smtClean="0"/>
          </a:p>
          <a:p>
            <a:pPr>
              <a:spcBef>
                <a:spcPct val="50000"/>
              </a:spcBef>
            </a:pPr>
            <a:r>
              <a:rPr lang="zh-CN" altLang="en-US" sz="2400" dirty="0" smtClean="0"/>
              <a:t>予以调整。</a:t>
            </a:r>
            <a:r>
              <a:rPr lang="en-US" altLang="en-US" sz="2400" dirty="0" smtClean="0"/>
              <a:t> </a:t>
            </a:r>
            <a:endParaRPr lang="zh-CN" altLang="en-US" sz="2400" dirty="0" smtClean="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sym typeface="+mn-ea"/>
              </a:rPr>
              <a:t>3.3  </a:t>
            </a:r>
            <a:r>
              <a:rPr lang="zh-CN" altLang="en-US" sz="2800" dirty="0" smtClean="0">
                <a:latin typeface="微软雅黑" panose="020B0503020204020204" pitchFamily="34" charset="-122"/>
                <a:ea typeface="微软雅黑" panose="020B0503020204020204" pitchFamily="34" charset="-122"/>
                <a:sym typeface="+mn-ea"/>
              </a:rPr>
              <a:t>医用耗材阳光采购取得的初步成效</a:t>
            </a:r>
            <a:endParaRPr lang="en-US" altLang="zh-CN" sz="2800"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rcRect/>
          <a:stretch>
            <a:fillRect/>
          </a:stretch>
        </p:blipFill>
        <p:spPr>
          <a:xfrm>
            <a:off x="323215" y="1268730"/>
            <a:ext cx="5095240" cy="1990725"/>
          </a:xfrm>
          <a:prstGeom prst="rect">
            <a:avLst/>
          </a:prstGeom>
        </p:spPr>
      </p:pic>
      <p:pic>
        <p:nvPicPr>
          <p:cNvPr id="10" name="图片 9"/>
          <p:cNvPicPr>
            <a:picLocks noChangeAspect="1"/>
          </p:cNvPicPr>
          <p:nvPr/>
        </p:nvPicPr>
        <p:blipFill>
          <a:blip r:embed="rId3"/>
          <a:srcRect/>
          <a:stretch>
            <a:fillRect/>
          </a:stretch>
        </p:blipFill>
        <p:spPr>
          <a:xfrm>
            <a:off x="612140" y="3429000"/>
            <a:ext cx="3430905" cy="2829560"/>
          </a:xfrm>
          <a:prstGeom prst="rect">
            <a:avLst/>
          </a:prstGeom>
        </p:spPr>
      </p:pic>
      <p:pic>
        <p:nvPicPr>
          <p:cNvPr id="11" name="图片 10"/>
          <p:cNvPicPr>
            <a:picLocks noChangeAspect="1"/>
          </p:cNvPicPr>
          <p:nvPr/>
        </p:nvPicPr>
        <p:blipFill>
          <a:blip r:embed="rId4"/>
          <a:srcRect/>
          <a:stretch>
            <a:fillRect/>
          </a:stretch>
        </p:blipFill>
        <p:spPr>
          <a:xfrm>
            <a:off x="4121785" y="4363085"/>
            <a:ext cx="4679315" cy="2000250"/>
          </a:xfrm>
          <a:prstGeom prst="rect">
            <a:avLst/>
          </a:prstGeom>
        </p:spPr>
      </p:pic>
      <p:pic>
        <p:nvPicPr>
          <p:cNvPr id="12" name="图片 11"/>
          <p:cNvPicPr>
            <a:picLocks noChangeAspect="1"/>
          </p:cNvPicPr>
          <p:nvPr/>
        </p:nvPicPr>
        <p:blipFill>
          <a:blip r:embed="rId5" cstate="print"/>
          <a:srcRect/>
          <a:stretch>
            <a:fillRect/>
          </a:stretch>
        </p:blipFill>
        <p:spPr>
          <a:xfrm>
            <a:off x="5579745" y="1268730"/>
            <a:ext cx="3258185" cy="2926715"/>
          </a:xfrm>
          <a:prstGeom prst="rect">
            <a:avLst/>
          </a:prstGeom>
        </p:spPr>
      </p:pic>
    </p:spTree>
  </p:cSld>
  <p:clrMapOvr>
    <a:masterClrMapping/>
  </p:clrMapOvr>
  <p:transition spd="slow">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972185" y="2205355"/>
            <a:ext cx="7600343" cy="4009727"/>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sym typeface="+mn-ea"/>
              </a:rPr>
              <a:t>3.3  </a:t>
            </a:r>
            <a:r>
              <a:rPr lang="zh-CN" altLang="en-US" sz="2800" dirty="0" smtClean="0">
                <a:latin typeface="微软雅黑" panose="020B0503020204020204" pitchFamily="34" charset="-122"/>
                <a:ea typeface="微软雅黑" panose="020B0503020204020204" pitchFamily="34" charset="-122"/>
                <a:sym typeface="+mn-ea"/>
              </a:rPr>
              <a:t>医用耗材阳光采购取得的初步成效</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11795" y="1412861"/>
            <a:ext cx="5357850"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spcBef>
                  <a:spcPct val="50000"/>
                </a:spcBef>
              </a:pPr>
              <a:r>
                <a:rPr lang="zh-CN" altLang="en-US" sz="3200" b="1" dirty="0" smtClean="0">
                  <a:solidFill>
                    <a:srgbClr val="FF0000"/>
                  </a:solidFill>
                </a:rPr>
                <a:t>取得初步成效</a:t>
              </a:r>
              <a:r>
                <a:rPr lang="zh-CN" altLang="en-US" sz="2800" b="1" dirty="0">
                  <a:solidFill>
                    <a:srgbClr val="FF0000"/>
                  </a:solidFill>
                </a:rPr>
                <a:t>：</a:t>
              </a: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1357290" y="2357430"/>
            <a:ext cx="7072362" cy="4031873"/>
          </a:xfrm>
          <a:prstGeom prst="rect">
            <a:avLst/>
          </a:prstGeom>
        </p:spPr>
        <p:txBody>
          <a:bodyPr wrap="square">
            <a:spAutoFit/>
          </a:bodyPr>
          <a:lstStyle/>
          <a:p>
            <a:r>
              <a:rPr lang="zh-CN" altLang="en-US" sz="3200" b="1" dirty="0" smtClean="0"/>
              <a:t>从第一批医用耗材（血管介入类）挂网结果看，成效非常明显。我省最低供货价与全国最低中标价相比，平均降幅在</a:t>
            </a:r>
            <a:r>
              <a:rPr lang="en-US" sz="3200" b="1" dirty="0" smtClean="0">
                <a:solidFill>
                  <a:srgbClr val="FF0000"/>
                </a:solidFill>
              </a:rPr>
              <a:t>10.59%</a:t>
            </a:r>
            <a:r>
              <a:rPr lang="zh-CN" altLang="en-US" sz="3200" b="1" dirty="0" smtClean="0">
                <a:solidFill>
                  <a:srgbClr val="FF0000"/>
                </a:solidFill>
              </a:rPr>
              <a:t>，</a:t>
            </a:r>
            <a:r>
              <a:rPr lang="zh-CN" altLang="en-US" sz="3200" b="1" dirty="0" smtClean="0"/>
              <a:t>有</a:t>
            </a:r>
            <a:r>
              <a:rPr lang="en-US" sz="3200" b="1" dirty="0" smtClean="0">
                <a:solidFill>
                  <a:srgbClr val="FF0000"/>
                </a:solidFill>
              </a:rPr>
              <a:t>91.6%</a:t>
            </a:r>
            <a:r>
              <a:rPr lang="zh-CN" altLang="en-US" sz="3200" b="1" dirty="0" smtClean="0"/>
              <a:t>的品种在全省最低价的基础上价格进一步降低；有些品种单价从</a:t>
            </a:r>
            <a:r>
              <a:rPr lang="en-US" sz="3200" b="1" dirty="0" smtClean="0"/>
              <a:t>9.8</a:t>
            </a:r>
            <a:r>
              <a:rPr lang="zh-CN" altLang="en-US" sz="3200" b="1" dirty="0" smtClean="0"/>
              <a:t>万元降至</a:t>
            </a:r>
            <a:r>
              <a:rPr lang="en-US" sz="3200" b="1" dirty="0" smtClean="0"/>
              <a:t>8.2</a:t>
            </a:r>
            <a:r>
              <a:rPr lang="zh-CN" altLang="en-US" sz="3200" b="1" dirty="0" smtClean="0"/>
              <a:t>万元，降幅达到</a:t>
            </a:r>
            <a:r>
              <a:rPr lang="en-US" sz="3200" b="1" dirty="0" smtClean="0">
                <a:solidFill>
                  <a:srgbClr val="FF0000"/>
                </a:solidFill>
              </a:rPr>
              <a:t>1.6</a:t>
            </a:r>
            <a:r>
              <a:rPr lang="zh-CN" altLang="en-US" sz="3200" b="1" dirty="0" smtClean="0">
                <a:solidFill>
                  <a:srgbClr val="FF0000"/>
                </a:solidFill>
              </a:rPr>
              <a:t>万</a:t>
            </a:r>
            <a:r>
              <a:rPr lang="zh-CN" altLang="en-US" sz="3200" b="1" dirty="0" smtClean="0"/>
              <a:t>；有些品种从</a:t>
            </a:r>
            <a:r>
              <a:rPr lang="en-US" sz="3200" b="1" dirty="0" smtClean="0"/>
              <a:t>3350</a:t>
            </a:r>
            <a:r>
              <a:rPr lang="zh-CN" altLang="en-US" sz="3200" b="1" dirty="0" smtClean="0"/>
              <a:t>元降至</a:t>
            </a:r>
            <a:r>
              <a:rPr lang="en-US" sz="3200" b="1" dirty="0" smtClean="0"/>
              <a:t>644</a:t>
            </a:r>
            <a:r>
              <a:rPr lang="zh-CN" altLang="en-US" sz="3200" b="1" dirty="0" smtClean="0"/>
              <a:t>元，降幅达到</a:t>
            </a:r>
            <a:r>
              <a:rPr lang="en-US" sz="3200" b="1" dirty="0" smtClean="0">
                <a:solidFill>
                  <a:srgbClr val="FF0000"/>
                </a:solidFill>
              </a:rPr>
              <a:t>80.78%</a:t>
            </a:r>
            <a:endParaRPr lang="zh-CN" altLang="en-US" sz="3200" b="1" dirty="0">
              <a:solidFill>
                <a:srgbClr val="FF0000"/>
              </a:solidFill>
            </a:endParaRPr>
          </a:p>
        </p:txBody>
      </p:sp>
    </p:spTree>
  </p:cSld>
  <p:clrMapOvr>
    <a:masterClrMapping/>
  </p:clrMapOvr>
  <p:transition spd="slow">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82F0F038-07F1-481E-8676-3C89454FCB81}" type="slidenum">
              <a:rPr lang="zh-CN" altLang="en-US"/>
              <a:pPr>
                <a:defRPr/>
              </a:pPr>
              <a:t>39</a:t>
            </a:fld>
            <a:endParaRPr lang="en-US" dirty="0"/>
          </a:p>
        </p:txBody>
      </p:sp>
      <p:sp>
        <p:nvSpPr>
          <p:cNvPr id="5" name="灯片编号占位符 4"/>
          <p:cNvSpPr>
            <a:spLocks noGrp="1"/>
          </p:cNvSpPr>
          <p:nvPr>
            <p:ph type="sldNum" sz="quarter" idx="10"/>
          </p:nvPr>
        </p:nvSpPr>
        <p:spPr>
          <a:xfrm>
            <a:off x="-2981325" y="5659755"/>
            <a:ext cx="838200" cy="275590"/>
          </a:xfrm>
        </p:spPr>
        <p:txBody>
          <a:bodyPr>
            <a:spAutoFit/>
          </a:bodyPr>
          <a:lstStyle/>
          <a:p>
            <a:pPr>
              <a:defRPr/>
            </a:pPr>
            <a:fld id="{81C2E04A-50AE-4C1A-8525-A97DE706C0D6}" type="slidenum">
              <a:rPr lang="zh-CN" altLang="en-US"/>
              <a:pPr>
                <a:defRPr/>
              </a:pPr>
              <a:t>39</a:t>
            </a:fld>
            <a:endParaRPr lang="en-US" dirty="0"/>
          </a:p>
        </p:txBody>
      </p:sp>
      <p:graphicFrame>
        <p:nvGraphicFramePr>
          <p:cNvPr id="6" name="表格 5"/>
          <p:cNvGraphicFramePr/>
          <p:nvPr/>
        </p:nvGraphicFramePr>
        <p:xfrm>
          <a:off x="376555" y="1259205"/>
          <a:ext cx="8391525" cy="5076825"/>
        </p:xfrm>
        <a:graphic>
          <a:graphicData uri="http://schemas.openxmlformats.org/drawingml/2006/table">
            <a:tbl>
              <a:tblPr firstRow="1" bandRow="1">
                <a:tableStyleId>{5C22544A-7EE6-4342-B048-85BDC9FD1C3A}</a:tableStyleId>
              </a:tblPr>
              <a:tblGrid>
                <a:gridCol w="609600"/>
                <a:gridCol w="990600"/>
                <a:gridCol w="1409700"/>
                <a:gridCol w="2133600"/>
                <a:gridCol w="1066800"/>
                <a:gridCol w="1504950"/>
                <a:gridCol w="676275"/>
              </a:tblGrid>
              <a:tr h="652145">
                <a:tc gridSpan="7">
                  <a:txBody>
                    <a:bodyPr/>
                    <a:lstStyle/>
                    <a:p>
                      <a:pPr marL="0" indent="0" algn="ctr">
                        <a:buNone/>
                      </a:pPr>
                      <a:r>
                        <a:rPr lang="zh-CN" altLang="en-US" sz="2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陕西省骨科耗材阳光采购目录</a:t>
                      </a:r>
                    </a:p>
                  </a:txBody>
                  <a:tcPr marL="0" marR="0" marT="0" marB="0" anchor="ctr">
                    <a:lnL w="9525" cap="flat" cmpd="sng">
                      <a:solidFill>
                        <a:srgbClr val="000000"/>
                      </a:solidFill>
                      <a:prstDash val="solid"/>
                      <a:headEnd type="none" w="med" len="med"/>
                      <a:tailEnd type="none" w="med" len="med"/>
                    </a:lnL>
                    <a:lnR>
                      <a:noFill/>
                    </a:lnR>
                    <a:lnT w="9525"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9525"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9525"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9525"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9525"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9525"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349885">
                <a:tc>
                  <a:txBody>
                    <a:bodyPr/>
                    <a:lstStyle/>
                    <a:p>
                      <a:pPr marL="0" indent="0" algn="ctr">
                        <a:buNone/>
                      </a:pPr>
                      <a:r>
                        <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序号</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大类别</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小类别</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名称</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材质</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规格型号</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备注</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1065530">
                <a:tc>
                  <a:txBody>
                    <a:bodyPr/>
                    <a:lstStyle/>
                    <a:p>
                      <a:pPr marL="0" indent="0" algn="ctr">
                        <a:buNone/>
                      </a:pPr>
                      <a:endPar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脊柱用骨科耗材</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endPar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endParaRPr lang="zh-CN" altLang="en-US" sz="14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endPar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endPar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endPar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349885">
                <a:tc>
                  <a:txBody>
                    <a:bodyPr/>
                    <a:lstStyle/>
                    <a:p>
                      <a:pPr marL="0" indent="0" algn="ctr">
                        <a:buNone/>
                      </a:pPr>
                      <a:endPar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endPar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枕颈固定系统</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endPar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endPar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endPar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endParaRPr lang="zh-CN" altLang="en-US" sz="12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222885">
                <a:tc>
                  <a:txBody>
                    <a:bodyPr/>
                    <a:lstStyle/>
                    <a:p>
                      <a:pPr marL="0" indent="0" algn="l">
                        <a:buNone/>
                      </a:pPr>
                      <a:endParaRPr lang="zh-CN" altLang="en-US"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枕骨板</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222250">
                <a:tc>
                  <a:txBody>
                    <a:bodyPr/>
                    <a:lstStyle/>
                    <a:p>
                      <a:pPr marL="0" indent="0" algn="ctr">
                        <a:buNone/>
                      </a:pPr>
                      <a:r>
                        <a:rPr lang="en-US" altLang="zh-CN"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1</a:t>
                      </a:r>
                      <a:endParaRPr lang="zh-CN" altLang="en-US"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纯钛</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各种规格型号</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222885">
                <a:tc>
                  <a:txBody>
                    <a:bodyPr/>
                    <a:lstStyle/>
                    <a:p>
                      <a:pPr marL="0" indent="0" algn="ctr">
                        <a:buNone/>
                      </a:pPr>
                      <a:r>
                        <a:rPr lang="en-US" altLang="zh-CN"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2</a:t>
                      </a:r>
                      <a:endParaRPr lang="zh-CN" altLang="en-US"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钛合金</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各种规格型号</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222885">
                <a:tc>
                  <a:txBody>
                    <a:bodyPr/>
                    <a:lstStyle/>
                    <a:p>
                      <a:pPr marL="0" indent="0" algn="ctr">
                        <a:buNone/>
                      </a:pPr>
                      <a:endParaRPr lang="zh-CN" altLang="en-US"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异形枕骨板</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222250">
                <a:tc>
                  <a:txBody>
                    <a:bodyPr/>
                    <a:lstStyle/>
                    <a:p>
                      <a:pPr marL="0" indent="0" algn="ctr">
                        <a:buNone/>
                      </a:pPr>
                      <a:r>
                        <a:rPr lang="en-US" altLang="zh-CN"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3</a:t>
                      </a:r>
                      <a:endParaRPr lang="zh-CN" altLang="en-US"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纯钛</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各种规格型号</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222885">
                <a:tc>
                  <a:txBody>
                    <a:bodyPr/>
                    <a:lstStyle/>
                    <a:p>
                      <a:pPr marL="0" indent="0" algn="ctr">
                        <a:buNone/>
                      </a:pPr>
                      <a:r>
                        <a:rPr lang="en-US" altLang="zh-CN"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4</a:t>
                      </a:r>
                      <a:endParaRPr lang="zh-CN" altLang="en-US"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钛合金</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各种规格型号</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222885">
                <a:tc>
                  <a:txBody>
                    <a:bodyPr/>
                    <a:lstStyle/>
                    <a:p>
                      <a:pPr marL="0" indent="0" algn="ctr">
                        <a:buNone/>
                      </a:pPr>
                      <a:endParaRPr lang="zh-CN" altLang="en-US"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普通枕骨棒</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222250">
                <a:tc>
                  <a:txBody>
                    <a:bodyPr/>
                    <a:lstStyle/>
                    <a:p>
                      <a:pPr marL="0" indent="0" algn="ctr">
                        <a:buNone/>
                      </a:pPr>
                      <a:r>
                        <a:rPr lang="en-US" altLang="zh-CN"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5</a:t>
                      </a:r>
                      <a:endParaRPr lang="zh-CN" altLang="en-US"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钛合金</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各种规格型号</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222885">
                <a:tc>
                  <a:txBody>
                    <a:bodyPr/>
                    <a:lstStyle/>
                    <a:p>
                      <a:pPr marL="0" indent="0" algn="ctr">
                        <a:buNone/>
                      </a:pPr>
                      <a:endParaRPr lang="zh-CN" altLang="en-US"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枕骨关节棒</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222885">
                <a:tc>
                  <a:txBody>
                    <a:bodyPr/>
                    <a:lstStyle/>
                    <a:p>
                      <a:pPr marL="0" indent="0" algn="ctr">
                        <a:buNone/>
                      </a:pPr>
                      <a:r>
                        <a:rPr lang="en-US" altLang="zh-CN"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6</a:t>
                      </a:r>
                      <a:endParaRPr lang="zh-CN" altLang="en-US"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钛合金</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各种规格型号</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222250">
                <a:tc>
                  <a:txBody>
                    <a:bodyPr/>
                    <a:lstStyle/>
                    <a:p>
                      <a:pPr marL="0" indent="0" algn="ctr">
                        <a:buNone/>
                      </a:pPr>
                      <a:endParaRPr lang="zh-CN" altLang="en-US"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枕骨板棒</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r h="210185">
                <a:tc>
                  <a:txBody>
                    <a:bodyPr/>
                    <a:lstStyle/>
                    <a:p>
                      <a:pPr marL="0" indent="0" algn="ctr">
                        <a:buNone/>
                      </a:pPr>
                      <a:r>
                        <a:rPr lang="en-US" altLang="zh-CN"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7</a:t>
                      </a:r>
                      <a:endParaRPr lang="zh-CN" altLang="en-US" sz="11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FF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钛合金</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rPr>
                        <a:t>各种规格型号</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marL="0" indent="0" algn="l">
                        <a:buNone/>
                      </a:pPr>
                      <a:endParaRPr lang="zh-CN" altLang="en-US" sz="1000" b="0" u="none">
                        <a:solidFill>
                          <a:srgbClr val="000000"/>
                        </a:solidFill>
                        <a:highlight>
                          <a:srgbClr val="FFFFFF"/>
                        </a:highlight>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
        <p:nvSpPr>
          <p:cNvPr id="7" name="灯片编号占位符 6"/>
          <p:cNvSpPr>
            <a:spLocks noGrp="1"/>
          </p:cNvSpPr>
          <p:nvPr>
            <p:ph type="sldNum" sz="quarter" idx="10"/>
          </p:nvPr>
        </p:nvSpPr>
        <p:spPr>
          <a:xfrm>
            <a:off x="376238" y="5323205"/>
            <a:ext cx="838200" cy="275590"/>
          </a:xfrm>
        </p:spPr>
        <p:txBody>
          <a:bodyPr wrap="square">
            <a:spAutoFit/>
          </a:bodyPr>
          <a:lstStyle/>
          <a:p>
            <a:pPr>
              <a:defRPr/>
            </a:pPr>
            <a:fld id="{81C2E04A-50AE-4C1A-8525-A97DE706C0D6}" type="slidenum">
              <a:rPr lang="zh-CN" altLang="en-US"/>
              <a:pPr>
                <a:defRPr/>
              </a:pPr>
              <a:t>39</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773FE235-A9B8-49AA-B91F-CA9B9A8A0F44}" type="slidenum">
              <a:rPr lang="zh-CN" altLang="en-US" smtClean="0"/>
              <a:pPr>
                <a:defRPr/>
              </a:pPr>
              <a:t>4</a:t>
            </a:fld>
            <a:endParaRPr lang="en-US" dirty="0"/>
          </a:p>
        </p:txBody>
      </p:sp>
      <p:pic>
        <p:nvPicPr>
          <p:cNvPr id="3" name="图片 2" descr="wKioL1MaxuWwaFOPAAbebXyhtxo222.jpg"/>
          <p:cNvPicPr>
            <a:picLocks noChangeAspect="1"/>
          </p:cNvPicPr>
          <p:nvPr/>
        </p:nvPicPr>
        <p:blipFill>
          <a:blip r:embed="rId2"/>
          <a:srcRect/>
          <a:stretch>
            <a:fillRect/>
          </a:stretch>
        </p:blipFill>
        <p:spPr>
          <a:xfrm>
            <a:off x="0" y="691386"/>
            <a:ext cx="9144000" cy="6166613"/>
          </a:xfrm>
          <a:prstGeom prst="rect">
            <a:avLst/>
          </a:prstGeom>
        </p:spPr>
      </p:pic>
    </p:spTree>
  </p:cSld>
  <p:clrMapOvr>
    <a:masterClrMapping/>
  </p:clrMapOvr>
  <p:transition spd="slow">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82F0F038-07F1-481E-8676-3C89454FCB81}" type="slidenum">
              <a:rPr lang="zh-CN" altLang="en-US"/>
              <a:pPr>
                <a:defRPr/>
              </a:pPr>
              <a:t>40</a:t>
            </a:fld>
            <a:endParaRPr lang="en-US" dirty="0"/>
          </a:p>
        </p:txBody>
      </p:sp>
      <p:pic>
        <p:nvPicPr>
          <p:cNvPr id="9" name="图片 8"/>
          <p:cNvPicPr>
            <a:picLocks noChangeAspect="1"/>
          </p:cNvPicPr>
          <p:nvPr/>
        </p:nvPicPr>
        <p:blipFill>
          <a:blip r:embed="rId2"/>
          <a:stretch>
            <a:fillRect/>
          </a:stretch>
        </p:blipFill>
        <p:spPr>
          <a:xfrm>
            <a:off x="395605" y="1269365"/>
            <a:ext cx="8474075" cy="5175250"/>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571472" y="2209800"/>
            <a:ext cx="8215370" cy="4362472"/>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rPr>
              <a:t>3.4  </a:t>
            </a:r>
            <a:r>
              <a:rPr lang="zh-CN" altLang="en-US" sz="2800" dirty="0" smtClean="0">
                <a:latin typeface="微软雅黑" panose="020B0503020204020204" pitchFamily="34" charset="-122"/>
                <a:ea typeface="微软雅黑" panose="020B0503020204020204" pitchFamily="34" charset="-122"/>
              </a:rPr>
              <a:t>医用耗材监督管理</a:t>
            </a:r>
            <a:endParaRPr lang="en-US" altLang="zh-CN" sz="2800" dirty="0" smtClean="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10870" y="1412875"/>
            <a:ext cx="6426200" cy="838200"/>
            <a:chOff x="698" y="1383"/>
            <a:chExt cx="4075" cy="480"/>
          </a:xfrm>
        </p:grpSpPr>
        <p:sp>
          <p:nvSpPr>
            <p:cNvPr id="40967" name="AutoShape 7"/>
            <p:cNvSpPr>
              <a:spLocks noChangeArrowheads="1"/>
            </p:cNvSpPr>
            <p:nvPr/>
          </p:nvSpPr>
          <p:spPr bwMode="ltGray">
            <a:xfrm>
              <a:off x="698" y="1383"/>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spcBef>
                  <a:spcPct val="50000"/>
                </a:spcBef>
              </a:pPr>
              <a:r>
                <a:rPr lang="zh-CN" altLang="en-US" sz="3200" b="1" dirty="0" smtClean="0">
                  <a:solidFill>
                    <a:srgbClr val="FF0000"/>
                  </a:solidFill>
                </a:rPr>
                <a:t>一、明确工作要求，强化监督</a:t>
              </a:r>
              <a:r>
                <a:rPr lang="zh-CN" altLang="zh-CN" sz="3200" b="1" dirty="0" smtClean="0">
                  <a:solidFill>
                    <a:srgbClr val="FF0000"/>
                  </a:solidFill>
                  <a:ea typeface="宋体" panose="02010600030101010101" pitchFamily="2" charset="-122"/>
                </a:rPr>
                <a:t>管理</a:t>
              </a: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pic>
        <p:nvPicPr>
          <p:cNvPr id="5" name="图片 4"/>
          <p:cNvPicPr>
            <a:picLocks noChangeAspect="1"/>
          </p:cNvPicPr>
          <p:nvPr/>
        </p:nvPicPr>
        <p:blipFill>
          <a:blip r:embed="rId2"/>
          <a:stretch>
            <a:fillRect/>
          </a:stretch>
        </p:blipFill>
        <p:spPr>
          <a:xfrm>
            <a:off x="251460" y="2204720"/>
            <a:ext cx="8693785" cy="4419600"/>
          </a:xfrm>
          <a:prstGeom prst="rect">
            <a:avLst/>
          </a:prstGeom>
        </p:spPr>
      </p:pic>
    </p:spTree>
  </p:cSld>
  <p:clrMapOvr>
    <a:masterClrMapping/>
  </p:clrMapOvr>
  <p:transition spd="slow">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544830" y="2205990"/>
            <a:ext cx="8028305" cy="4010025"/>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sym typeface="+mn-ea"/>
              </a:rPr>
              <a:t>3.4  </a:t>
            </a:r>
            <a:r>
              <a:rPr lang="zh-CN" altLang="en-US" sz="2800" dirty="0" smtClean="0">
                <a:latin typeface="微软雅黑" panose="020B0503020204020204" pitchFamily="34" charset="-122"/>
                <a:ea typeface="微软雅黑" panose="020B0503020204020204" pitchFamily="34" charset="-122"/>
                <a:sym typeface="+mn-ea"/>
              </a:rPr>
              <a:t>医用耗材监督管理</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11795" y="1412861"/>
            <a:ext cx="5357850"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spcBef>
                  <a:spcPct val="50000"/>
                </a:spcBef>
              </a:pPr>
              <a:r>
                <a:rPr lang="zh-CN" altLang="en-US" sz="2800" b="1" dirty="0">
                  <a:solidFill>
                    <a:srgbClr val="FF0000"/>
                  </a:solidFill>
                </a:rPr>
                <a:t>（一）明确实施范围：</a:t>
              </a: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1035685" y="2357120"/>
            <a:ext cx="7394575" cy="3342453"/>
          </a:xfrm>
          <a:prstGeom prst="rect">
            <a:avLst/>
          </a:prstGeom>
        </p:spPr>
        <p:txBody>
          <a:bodyPr wrap="square">
            <a:spAutoFit/>
          </a:bodyPr>
          <a:lstStyle/>
          <a:p>
            <a:pPr marL="514350" indent="-514350">
              <a:lnSpc>
                <a:spcPct val="110000"/>
              </a:lnSpc>
              <a:buAutoNum type="arabicPeriod"/>
            </a:pPr>
            <a:r>
              <a:rPr sz="3200" dirty="0" smtClean="0">
                <a:latin typeface="华文楷体" charset="0"/>
                <a:ea typeface="华文楷体" charset="0"/>
              </a:rPr>
              <a:t>全省县级及以上人民政府及</a:t>
            </a:r>
            <a:r>
              <a:rPr sz="3200" dirty="0" smtClean="0">
                <a:solidFill>
                  <a:srgbClr val="FF0000"/>
                </a:solidFill>
                <a:latin typeface="华文楷体" charset="0"/>
                <a:ea typeface="华文楷体" charset="0"/>
              </a:rPr>
              <a:t>国有企业（含国有控股企业）</a:t>
            </a:r>
            <a:r>
              <a:rPr sz="3200" dirty="0" smtClean="0">
                <a:latin typeface="华文楷体" charset="0"/>
                <a:ea typeface="华文楷体" charset="0"/>
              </a:rPr>
              <a:t>举办的非营利性医疗机构、中心血站、乡镇卫生院、社区卫生服务中心。</a:t>
            </a:r>
          </a:p>
          <a:p>
            <a:pPr marL="514350" indent="-514350">
              <a:lnSpc>
                <a:spcPct val="110000"/>
              </a:lnSpc>
              <a:buAutoNum type="arabicPeriod"/>
            </a:pPr>
            <a:r>
              <a:rPr sz="3200" dirty="0" smtClean="0">
                <a:latin typeface="华文楷体" charset="0"/>
                <a:ea typeface="华文楷体" charset="0"/>
              </a:rPr>
              <a:t>鼓励其他医疗机构参照实行医用耗材网上阳光采购。</a:t>
            </a:r>
          </a:p>
        </p:txBody>
      </p:sp>
    </p:spTree>
  </p:cSld>
  <p:clrMapOvr>
    <a:masterClrMapping/>
  </p:clrMapOvr>
  <p:transition spd="slow">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972185" y="2205355"/>
            <a:ext cx="7600343" cy="4009727"/>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sym typeface="+mn-ea"/>
              </a:rPr>
              <a:t>3.4  </a:t>
            </a:r>
            <a:r>
              <a:rPr lang="zh-CN" altLang="en-US" sz="2800" dirty="0" smtClean="0">
                <a:latin typeface="微软雅黑" panose="020B0503020204020204" pitchFamily="34" charset="-122"/>
                <a:ea typeface="微软雅黑" panose="020B0503020204020204" pitchFamily="34" charset="-122"/>
                <a:sym typeface="+mn-ea"/>
              </a:rPr>
              <a:t>医用耗材监督管理</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11795" y="1412861"/>
            <a:ext cx="5357850"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lgn="l">
                <a:spcBef>
                  <a:spcPct val="50000"/>
                </a:spcBef>
              </a:pPr>
              <a:r>
                <a:rPr lang="zh-CN" altLang="en-US" sz="2800" b="1" dirty="0">
                  <a:solidFill>
                    <a:srgbClr val="FF0000"/>
                  </a:solidFill>
                </a:rPr>
                <a:t>（二）厘清挂网目录：</a:t>
              </a: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1357290" y="2357430"/>
            <a:ext cx="7072362" cy="3709035"/>
          </a:xfrm>
          <a:prstGeom prst="rect">
            <a:avLst/>
          </a:prstGeom>
        </p:spPr>
        <p:txBody>
          <a:bodyPr wrap="square">
            <a:spAutoFit/>
          </a:bodyPr>
          <a:lstStyle/>
          <a:p>
            <a:pPr marL="0" indent="0">
              <a:lnSpc>
                <a:spcPct val="110000"/>
              </a:lnSpc>
              <a:buNone/>
            </a:pPr>
            <a:r>
              <a:rPr lang="en-US" sz="2400" dirty="0" smtClean="0">
                <a:latin typeface="华文楷体" charset="0"/>
                <a:ea typeface="华文楷体" charset="0"/>
              </a:rPr>
              <a:t> </a:t>
            </a:r>
            <a:r>
              <a:rPr sz="2400" dirty="0" smtClean="0">
                <a:latin typeface="华文楷体" charset="0"/>
                <a:ea typeface="华文楷体" charset="0"/>
              </a:rPr>
              <a:t>结合企业申报、资质审核等情况，血管介入类医用耗材根据有无限价区分为</a:t>
            </a:r>
            <a:r>
              <a:rPr sz="2400" b="1" dirty="0" smtClean="0">
                <a:solidFill>
                  <a:srgbClr val="FF0000"/>
                </a:solidFill>
                <a:latin typeface="华文楷体" charset="0"/>
                <a:ea typeface="华文楷体" charset="0"/>
              </a:rPr>
              <a:t>限价挂网品种目录</a:t>
            </a:r>
            <a:r>
              <a:rPr sz="2400" dirty="0" smtClean="0">
                <a:latin typeface="华文楷体" charset="0"/>
                <a:ea typeface="华文楷体" charset="0"/>
              </a:rPr>
              <a:t>及</a:t>
            </a:r>
            <a:r>
              <a:rPr sz="2400" b="1" dirty="0" smtClean="0">
                <a:solidFill>
                  <a:srgbClr val="FF0000"/>
                </a:solidFill>
                <a:latin typeface="华文楷体" charset="0"/>
                <a:ea typeface="华文楷体" charset="0"/>
              </a:rPr>
              <a:t>备选品种目录</a:t>
            </a:r>
            <a:r>
              <a:rPr sz="2400" dirty="0" smtClean="0">
                <a:latin typeface="华文楷体" charset="0"/>
                <a:ea typeface="华文楷体" charset="0"/>
              </a:rPr>
              <a:t>。其中:</a:t>
            </a:r>
          </a:p>
          <a:p>
            <a:pPr marL="0" indent="0">
              <a:lnSpc>
                <a:spcPct val="110000"/>
              </a:lnSpc>
              <a:buNone/>
            </a:pPr>
            <a:r>
              <a:rPr sz="2400" b="1" dirty="0" smtClean="0">
                <a:solidFill>
                  <a:srgbClr val="FF0000"/>
                </a:solidFill>
                <a:latin typeface="华文楷体" charset="0"/>
                <a:ea typeface="华文楷体" charset="0"/>
              </a:rPr>
              <a:t>限价挂网品种目录</a:t>
            </a:r>
            <a:r>
              <a:rPr sz="2400" dirty="0" smtClean="0">
                <a:latin typeface="华文楷体" charset="0"/>
                <a:ea typeface="华文楷体" charset="0"/>
              </a:rPr>
              <a:t>是指通过产品资质审核，有限价参考省中标（入围）挂网价格或我省公立医疗机构采购价格，取其最低价经企业确认后形成品种目录。</a:t>
            </a:r>
          </a:p>
          <a:p>
            <a:pPr marL="0" indent="0">
              <a:lnSpc>
                <a:spcPct val="110000"/>
              </a:lnSpc>
              <a:buNone/>
            </a:pPr>
            <a:r>
              <a:rPr sz="2400" b="1" dirty="0" smtClean="0">
                <a:solidFill>
                  <a:srgbClr val="FF0000"/>
                </a:solidFill>
                <a:latin typeface="华文楷体" charset="0"/>
                <a:ea typeface="华文楷体" charset="0"/>
              </a:rPr>
              <a:t>备选品种目录</a:t>
            </a:r>
            <a:r>
              <a:rPr sz="2400" dirty="0" smtClean="0">
                <a:latin typeface="华文楷体" charset="0"/>
                <a:ea typeface="华文楷体" charset="0"/>
              </a:rPr>
              <a:t>是指已经通过产品资质审核，但没有限价参考省中标（入围）挂网价格或我省公立医疗机构采购价格的品种目录。</a:t>
            </a:r>
          </a:p>
        </p:txBody>
      </p:sp>
    </p:spTree>
  </p:cSld>
  <p:clrMapOvr>
    <a:masterClrMapping/>
  </p:clrMapOvr>
  <p:transition spd="slow">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444500" y="2205990"/>
            <a:ext cx="8128635" cy="4010025"/>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409"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sym typeface="+mn-ea"/>
              </a:rPr>
              <a:t>3.4  </a:t>
            </a:r>
            <a:r>
              <a:rPr lang="zh-CN" altLang="en-US" sz="2800" dirty="0" smtClean="0">
                <a:latin typeface="微软雅黑" panose="020B0503020204020204" pitchFamily="34" charset="-122"/>
                <a:ea typeface="微软雅黑" panose="020B0503020204020204" pitchFamily="34" charset="-122"/>
                <a:sym typeface="+mn-ea"/>
              </a:rPr>
              <a:t>医用耗材监督管理</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11795" y="1412861"/>
            <a:ext cx="5357850"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lgn="l">
                <a:spcBef>
                  <a:spcPct val="50000"/>
                </a:spcBef>
              </a:pPr>
              <a:r>
                <a:rPr lang="zh-CN" altLang="en-US" sz="2800" b="1" dirty="0">
                  <a:solidFill>
                    <a:srgbClr val="FF0000"/>
                  </a:solidFill>
                </a:rPr>
                <a:t>（三）明确采购范围：</a:t>
              </a: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1035685" y="2357755"/>
            <a:ext cx="7394575" cy="4110990"/>
          </a:xfrm>
          <a:prstGeom prst="rect">
            <a:avLst/>
          </a:prstGeom>
        </p:spPr>
        <p:txBody>
          <a:bodyPr wrap="square">
            <a:spAutoFit/>
          </a:bodyPr>
          <a:lstStyle/>
          <a:p>
            <a:pPr marL="0" indent="0">
              <a:lnSpc>
                <a:spcPct val="110000"/>
              </a:lnSpc>
              <a:buNone/>
            </a:pPr>
            <a:r>
              <a:rPr lang="en-US" sz="2400" dirty="0" smtClean="0">
                <a:latin typeface="华文楷体" charset="0"/>
                <a:ea typeface="华文楷体" charset="0"/>
              </a:rPr>
              <a:t> </a:t>
            </a:r>
            <a:r>
              <a:rPr sz="2400" b="1" dirty="0" smtClean="0">
                <a:solidFill>
                  <a:srgbClr val="FF0000"/>
                </a:solidFill>
                <a:latin typeface="华文楷体" charset="0"/>
                <a:ea typeface="华文楷体" charset="0"/>
              </a:rPr>
              <a:t>正常采购：</a:t>
            </a:r>
            <a:r>
              <a:rPr sz="2400" dirty="0" smtClean="0">
                <a:latin typeface="华文楷体" charset="0"/>
                <a:ea typeface="华文楷体" charset="0"/>
              </a:rPr>
              <a:t>医疗机构原则上在</a:t>
            </a:r>
            <a:r>
              <a:rPr sz="2400" b="1" dirty="0" smtClean="0">
                <a:solidFill>
                  <a:srgbClr val="FF0000"/>
                </a:solidFill>
                <a:latin typeface="华文楷体" charset="0"/>
                <a:ea typeface="华文楷体" charset="0"/>
              </a:rPr>
              <a:t>限价挂网品种目录</a:t>
            </a:r>
            <a:r>
              <a:rPr sz="2400" dirty="0" smtClean="0">
                <a:latin typeface="华文楷体" charset="0"/>
                <a:ea typeface="华文楷体" charset="0"/>
              </a:rPr>
              <a:t>范围内选择相应产品，采购价格不得高于</a:t>
            </a:r>
            <a:r>
              <a:rPr sz="2400" b="1" dirty="0" smtClean="0">
                <a:solidFill>
                  <a:srgbClr val="FF0000"/>
                </a:solidFill>
                <a:latin typeface="华文楷体" charset="0"/>
                <a:ea typeface="华文楷体" charset="0"/>
              </a:rPr>
              <a:t>“限价”</a:t>
            </a:r>
            <a:r>
              <a:rPr sz="2400" dirty="0" smtClean="0">
                <a:latin typeface="华文楷体" charset="0"/>
                <a:ea typeface="华文楷体" charset="0"/>
              </a:rPr>
              <a:t>及</a:t>
            </a:r>
            <a:r>
              <a:rPr sz="2400" b="1" dirty="0" smtClean="0">
                <a:solidFill>
                  <a:srgbClr val="FF0000"/>
                </a:solidFill>
                <a:latin typeface="华文楷体" charset="0"/>
                <a:ea typeface="华文楷体" charset="0"/>
              </a:rPr>
              <a:t>本机构现行采购价格</a:t>
            </a:r>
            <a:r>
              <a:rPr sz="2400" dirty="0" smtClean="0">
                <a:latin typeface="华文楷体" charset="0"/>
                <a:ea typeface="华文楷体" charset="0"/>
              </a:rPr>
              <a:t>。</a:t>
            </a:r>
          </a:p>
          <a:p>
            <a:pPr marL="0" indent="0">
              <a:lnSpc>
                <a:spcPct val="110000"/>
              </a:lnSpc>
              <a:buNone/>
            </a:pPr>
            <a:r>
              <a:rPr sz="2400" b="1" dirty="0" smtClean="0">
                <a:solidFill>
                  <a:srgbClr val="FF0000"/>
                </a:solidFill>
                <a:latin typeface="华文楷体" charset="0"/>
                <a:ea typeface="华文楷体" charset="0"/>
                <a:sym typeface="+mn-ea"/>
              </a:rPr>
              <a:t>备案采购</a:t>
            </a:r>
            <a:r>
              <a:rPr lang="zh-CN" sz="2400" b="1" dirty="0" smtClean="0">
                <a:solidFill>
                  <a:srgbClr val="FF0000"/>
                </a:solidFill>
                <a:latin typeface="华文楷体" charset="0"/>
                <a:ea typeface="华文楷体" charset="0"/>
                <a:sym typeface="+mn-ea"/>
              </a:rPr>
              <a:t>：</a:t>
            </a:r>
            <a:r>
              <a:rPr sz="2400" dirty="0" smtClean="0">
                <a:latin typeface="华文楷体" charset="0"/>
                <a:ea typeface="华文楷体" charset="0"/>
              </a:rPr>
              <a:t>确因临床必须且限价挂网品种目录中没有相应挂网产品的，按照总量控制、医院负责、网上采购、部门监管的原则，在省采购平台上实行</a:t>
            </a:r>
            <a:r>
              <a:rPr sz="2400" b="1" dirty="0" smtClean="0">
                <a:solidFill>
                  <a:srgbClr val="FF0000"/>
                </a:solidFill>
                <a:latin typeface="华文楷体" charset="0"/>
                <a:ea typeface="华文楷体" charset="0"/>
              </a:rPr>
              <a:t>备案采购</a:t>
            </a:r>
            <a:r>
              <a:rPr sz="2400" dirty="0" smtClean="0">
                <a:latin typeface="华文楷体" charset="0"/>
                <a:ea typeface="华文楷体" charset="0"/>
              </a:rPr>
              <a:t>。备案采购应优先选择使用</a:t>
            </a:r>
            <a:r>
              <a:rPr sz="2400" b="1" dirty="0" smtClean="0">
                <a:solidFill>
                  <a:srgbClr val="FF0000"/>
                </a:solidFill>
                <a:latin typeface="华文楷体" charset="0"/>
                <a:ea typeface="华文楷体" charset="0"/>
              </a:rPr>
              <a:t>备选品种目录</a:t>
            </a:r>
            <a:r>
              <a:rPr sz="2400" dirty="0" smtClean="0">
                <a:latin typeface="华文楷体" charset="0"/>
                <a:ea typeface="华文楷体" charset="0"/>
              </a:rPr>
              <a:t>内产品。备案采购金额不得超过同类医用耗材采购金额的</a:t>
            </a:r>
            <a:r>
              <a:rPr sz="2400" b="1" dirty="0" smtClean="0">
                <a:solidFill>
                  <a:srgbClr val="FF0000"/>
                </a:solidFill>
                <a:latin typeface="华文楷体" charset="0"/>
                <a:ea typeface="华文楷体" charset="0"/>
              </a:rPr>
              <a:t>5%</a:t>
            </a:r>
            <a:r>
              <a:rPr sz="2400" dirty="0" smtClean="0">
                <a:latin typeface="华文楷体" charset="0"/>
                <a:ea typeface="华文楷体" charset="0"/>
              </a:rPr>
              <a:t>。省医疗机构药品采购中心定期对医疗机构备案采购相应信息进行公示。</a:t>
            </a:r>
          </a:p>
        </p:txBody>
      </p:sp>
    </p:spTree>
  </p:cSld>
  <p:clrMapOvr>
    <a:masterClrMapping/>
  </p:clrMapOvr>
  <p:transition spd="slow">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534035" y="2204720"/>
            <a:ext cx="8020050" cy="4010025"/>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sym typeface="+mn-ea"/>
              </a:rPr>
              <a:t>3.4  </a:t>
            </a:r>
            <a:r>
              <a:rPr lang="zh-CN" altLang="en-US" sz="2800" dirty="0" smtClean="0">
                <a:latin typeface="微软雅黑" panose="020B0503020204020204" pitchFamily="34" charset="-122"/>
                <a:ea typeface="微软雅黑" panose="020B0503020204020204" pitchFamily="34" charset="-122"/>
                <a:sym typeface="+mn-ea"/>
              </a:rPr>
              <a:t>医用耗材监督管理</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11795" y="1412861"/>
            <a:ext cx="5357850"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lgn="l">
                <a:spcBef>
                  <a:spcPct val="50000"/>
                </a:spcBef>
              </a:pPr>
              <a:r>
                <a:rPr lang="zh-CN" altLang="en-US" sz="2800" b="1" dirty="0">
                  <a:solidFill>
                    <a:srgbClr val="FF0000"/>
                  </a:solidFill>
                </a:rPr>
                <a:t>（四）把握采购时间：</a:t>
              </a: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1072515" y="2357755"/>
            <a:ext cx="7357745" cy="3162300"/>
          </a:xfrm>
          <a:prstGeom prst="rect">
            <a:avLst/>
          </a:prstGeom>
        </p:spPr>
        <p:txBody>
          <a:bodyPr wrap="square">
            <a:spAutoFit/>
          </a:bodyPr>
          <a:lstStyle/>
          <a:p>
            <a:pPr marL="0" indent="0">
              <a:lnSpc>
                <a:spcPct val="140000"/>
              </a:lnSpc>
              <a:buNone/>
            </a:pPr>
            <a:r>
              <a:rPr lang="en-US" sz="2400" dirty="0" smtClean="0">
                <a:latin typeface="华文楷体" charset="0"/>
                <a:ea typeface="华文楷体" charset="0"/>
              </a:rPr>
              <a:t> 1</a:t>
            </a:r>
            <a:r>
              <a:rPr lang="zh-CN" altLang="en-US" sz="2400" dirty="0" smtClean="0">
                <a:latin typeface="华文楷体" charset="0"/>
                <a:ea typeface="华文楷体" charset="0"/>
              </a:rPr>
              <a:t>、</a:t>
            </a:r>
            <a:r>
              <a:rPr sz="2400" dirty="0" smtClean="0">
                <a:latin typeface="华文楷体" charset="0"/>
                <a:ea typeface="华文楷体" charset="0"/>
              </a:rPr>
              <a:t>从即日起，医疗机构在省药械集中采购平台做好网上阳光采购相关准备工作，并于</a:t>
            </a:r>
            <a:r>
              <a:rPr sz="2400" b="1" dirty="0" smtClean="0">
                <a:solidFill>
                  <a:srgbClr val="FF0000"/>
                </a:solidFill>
                <a:latin typeface="华文楷体" charset="0"/>
                <a:ea typeface="华文楷体" charset="0"/>
              </a:rPr>
              <a:t>2016年4月1日</a:t>
            </a:r>
            <a:r>
              <a:rPr sz="2400" dirty="0" smtClean="0">
                <a:latin typeface="华文楷体" charset="0"/>
                <a:ea typeface="华文楷体" charset="0"/>
              </a:rPr>
              <a:t>起正式开展</a:t>
            </a:r>
            <a:r>
              <a:rPr sz="2400" b="1" dirty="0" smtClean="0">
                <a:solidFill>
                  <a:srgbClr val="FF0000"/>
                </a:solidFill>
                <a:latin typeface="华文楷体" charset="0"/>
                <a:ea typeface="华文楷体" charset="0"/>
              </a:rPr>
              <a:t>血管介入类医用耗材网上阳光采购</a:t>
            </a:r>
            <a:r>
              <a:rPr sz="2400" dirty="0" smtClean="0">
                <a:latin typeface="华文楷体" charset="0"/>
                <a:ea typeface="华文楷体" charset="0"/>
              </a:rPr>
              <a:t>。</a:t>
            </a:r>
          </a:p>
          <a:p>
            <a:pPr marL="0" indent="0">
              <a:lnSpc>
                <a:spcPct val="140000"/>
              </a:lnSpc>
              <a:buNone/>
            </a:pPr>
            <a:r>
              <a:rPr lang="en-US" sz="2400" dirty="0" smtClean="0">
                <a:latin typeface="华文楷体" charset="0"/>
                <a:ea typeface="华文楷体" charset="0"/>
              </a:rPr>
              <a:t>2</a:t>
            </a:r>
            <a:r>
              <a:rPr lang="zh-CN" altLang="en-US" sz="2400" dirty="0" smtClean="0">
                <a:latin typeface="华文楷体" charset="0"/>
                <a:ea typeface="华文楷体" charset="0"/>
              </a:rPr>
              <a:t>、</a:t>
            </a:r>
            <a:r>
              <a:rPr sz="2400" dirty="0" smtClean="0">
                <a:latin typeface="华文楷体" charset="0"/>
                <a:ea typeface="华文楷体" charset="0"/>
              </a:rPr>
              <a:t>交易账户开设、证书安装、目录勾选及产品议价等具体操作详见省药械集中采购平台发布的</a:t>
            </a:r>
            <a:r>
              <a:rPr sz="2400" b="1" dirty="0" smtClean="0">
                <a:solidFill>
                  <a:srgbClr val="FF0000"/>
                </a:solidFill>
                <a:latin typeface="华文楷体" charset="0"/>
                <a:ea typeface="华文楷体" charset="0"/>
              </a:rPr>
              <a:t>《陕西省医用耗材集中采购交易系统操作手册》</a:t>
            </a:r>
            <a:r>
              <a:rPr sz="2400" dirty="0" smtClean="0">
                <a:latin typeface="华文楷体" charset="0"/>
                <a:ea typeface="华文楷体" charset="0"/>
              </a:rPr>
              <a:t>。</a:t>
            </a:r>
          </a:p>
        </p:txBody>
      </p:sp>
    </p:spTree>
  </p:cSld>
  <p:clrMapOvr>
    <a:masterClrMapping/>
  </p:clrMapOvr>
  <p:transition spd="slow">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490220" y="2205990"/>
            <a:ext cx="8082280" cy="4010025"/>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sym typeface="+mn-ea"/>
              </a:rPr>
              <a:t>3.4  </a:t>
            </a:r>
            <a:r>
              <a:rPr lang="zh-CN" altLang="en-US" sz="2800" dirty="0" smtClean="0">
                <a:latin typeface="微软雅黑" panose="020B0503020204020204" pitchFamily="34" charset="-122"/>
                <a:ea typeface="微软雅黑" panose="020B0503020204020204" pitchFamily="34" charset="-122"/>
                <a:sym typeface="+mn-ea"/>
              </a:rPr>
              <a:t>医用耗材监督管理</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11795" y="1412861"/>
            <a:ext cx="5357850"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lgn="l">
                <a:spcBef>
                  <a:spcPct val="50000"/>
                </a:spcBef>
              </a:pPr>
              <a:r>
                <a:rPr lang="zh-CN" altLang="en-US" sz="2800" b="1" dirty="0">
                  <a:solidFill>
                    <a:srgbClr val="FF0000"/>
                  </a:solidFill>
                </a:rPr>
                <a:t>（五）明确采购程序：</a:t>
              </a: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963295" y="2357755"/>
            <a:ext cx="7466965" cy="3674110"/>
          </a:xfrm>
          <a:prstGeom prst="rect">
            <a:avLst/>
          </a:prstGeom>
        </p:spPr>
        <p:txBody>
          <a:bodyPr wrap="square">
            <a:spAutoFit/>
          </a:bodyPr>
          <a:lstStyle/>
          <a:p>
            <a:pPr marL="0" indent="0">
              <a:lnSpc>
                <a:spcPct val="140000"/>
              </a:lnSpc>
              <a:buNone/>
            </a:pPr>
            <a:r>
              <a:rPr lang="en-US" sz="2400" dirty="0" smtClean="0">
                <a:latin typeface="华文楷体" charset="0"/>
                <a:ea typeface="华文楷体" charset="0"/>
              </a:rPr>
              <a:t> </a:t>
            </a:r>
            <a:r>
              <a:rPr sz="2400" dirty="0" smtClean="0">
                <a:latin typeface="华文楷体" charset="0"/>
                <a:ea typeface="华文楷体" charset="0"/>
              </a:rPr>
              <a:t>1.医疗机构根据</a:t>
            </a:r>
            <a:r>
              <a:rPr sz="2400" b="1" dirty="0" smtClean="0">
                <a:solidFill>
                  <a:srgbClr val="FF0000"/>
                </a:solidFill>
                <a:latin typeface="华文楷体" charset="0"/>
                <a:ea typeface="华文楷体" charset="0"/>
              </a:rPr>
              <a:t>限价挂网品种目录</a:t>
            </a:r>
            <a:r>
              <a:rPr sz="2400" dirty="0" smtClean="0">
                <a:latin typeface="华文楷体" charset="0"/>
                <a:ea typeface="华文楷体" charset="0"/>
              </a:rPr>
              <a:t>信息，根据</a:t>
            </a:r>
            <a:r>
              <a:rPr sz="2400" b="1" dirty="0" smtClean="0">
                <a:solidFill>
                  <a:srgbClr val="FF0000"/>
                </a:solidFill>
                <a:latin typeface="华文楷体" charset="0"/>
                <a:ea typeface="华文楷体" charset="0"/>
              </a:rPr>
              <a:t>采购数量</a:t>
            </a:r>
            <a:r>
              <a:rPr sz="2400" dirty="0" smtClean="0">
                <a:latin typeface="华文楷体" charset="0"/>
                <a:ea typeface="华文楷体" charset="0"/>
              </a:rPr>
              <a:t>、</a:t>
            </a:r>
            <a:r>
              <a:rPr sz="2400" b="1" dirty="0" smtClean="0">
                <a:solidFill>
                  <a:srgbClr val="FF0000"/>
                </a:solidFill>
                <a:latin typeface="华文楷体" charset="0"/>
                <a:ea typeface="华文楷体" charset="0"/>
              </a:rPr>
              <a:t>回款周期</a:t>
            </a:r>
            <a:r>
              <a:rPr sz="2400" dirty="0" smtClean="0">
                <a:latin typeface="华文楷体" charset="0"/>
                <a:ea typeface="华文楷体" charset="0"/>
              </a:rPr>
              <a:t>等要素与挂网生产企业</a:t>
            </a:r>
            <a:r>
              <a:rPr sz="2400" b="1" dirty="0" smtClean="0">
                <a:solidFill>
                  <a:srgbClr val="FF0000"/>
                </a:solidFill>
                <a:latin typeface="华文楷体" charset="0"/>
                <a:ea typeface="华文楷体" charset="0"/>
              </a:rPr>
              <a:t>合理议定价格</a:t>
            </a:r>
            <a:r>
              <a:rPr sz="2400" dirty="0" smtClean="0">
                <a:latin typeface="华文楷体" charset="0"/>
                <a:ea typeface="华文楷体" charset="0"/>
              </a:rPr>
              <a:t>。</a:t>
            </a:r>
          </a:p>
          <a:p>
            <a:pPr marL="0" indent="0">
              <a:lnSpc>
                <a:spcPct val="140000"/>
              </a:lnSpc>
              <a:buNone/>
            </a:pPr>
            <a:r>
              <a:rPr sz="2400" dirty="0" smtClean="0">
                <a:latin typeface="华文楷体" charset="0"/>
                <a:ea typeface="华文楷体" charset="0"/>
              </a:rPr>
              <a:t>2.医疗机构必须严格按照《操作手册》要求，真实、及时地在平台上</a:t>
            </a:r>
            <a:r>
              <a:rPr sz="2400" b="1" dirty="0" smtClean="0">
                <a:solidFill>
                  <a:srgbClr val="FF0000"/>
                </a:solidFill>
                <a:latin typeface="华文楷体" charset="0"/>
                <a:ea typeface="华文楷体" charset="0"/>
              </a:rPr>
              <a:t>填写</a:t>
            </a:r>
            <a:r>
              <a:rPr sz="2400" dirty="0" smtClean="0">
                <a:latin typeface="华文楷体" charset="0"/>
                <a:ea typeface="华文楷体" charset="0"/>
              </a:rPr>
              <a:t>成交</a:t>
            </a:r>
            <a:r>
              <a:rPr sz="2400" b="1" dirty="0" smtClean="0">
                <a:solidFill>
                  <a:srgbClr val="FF0000"/>
                </a:solidFill>
                <a:latin typeface="华文楷体" charset="0"/>
                <a:ea typeface="华文楷体" charset="0"/>
              </a:rPr>
              <a:t>品种</a:t>
            </a:r>
            <a:r>
              <a:rPr sz="2400" dirty="0" smtClean="0">
                <a:latin typeface="华文楷体" charset="0"/>
                <a:ea typeface="华文楷体" charset="0"/>
              </a:rPr>
              <a:t>、</a:t>
            </a:r>
            <a:r>
              <a:rPr sz="2400" b="1" dirty="0" smtClean="0">
                <a:solidFill>
                  <a:srgbClr val="FF0000"/>
                </a:solidFill>
                <a:latin typeface="华文楷体" charset="0"/>
                <a:ea typeface="华文楷体" charset="0"/>
              </a:rPr>
              <a:t>规格</a:t>
            </a:r>
            <a:r>
              <a:rPr sz="2400" dirty="0" smtClean="0">
                <a:latin typeface="华文楷体" charset="0"/>
                <a:ea typeface="华文楷体" charset="0"/>
              </a:rPr>
              <a:t>、</a:t>
            </a:r>
            <a:r>
              <a:rPr sz="2400" b="1" dirty="0" smtClean="0">
                <a:solidFill>
                  <a:srgbClr val="FF0000"/>
                </a:solidFill>
                <a:latin typeface="华文楷体" charset="0"/>
                <a:ea typeface="华文楷体" charset="0"/>
              </a:rPr>
              <a:t>型号</a:t>
            </a:r>
            <a:r>
              <a:rPr sz="2400" dirty="0" smtClean="0">
                <a:latin typeface="华文楷体" charset="0"/>
                <a:ea typeface="华文楷体" charset="0"/>
              </a:rPr>
              <a:t>、</a:t>
            </a:r>
            <a:r>
              <a:rPr sz="2400" b="1" dirty="0" smtClean="0">
                <a:solidFill>
                  <a:srgbClr val="FF0000"/>
                </a:solidFill>
                <a:latin typeface="华文楷体" charset="0"/>
                <a:ea typeface="华文楷体" charset="0"/>
              </a:rPr>
              <a:t>价格</a:t>
            </a:r>
            <a:r>
              <a:rPr sz="2400" dirty="0" smtClean="0">
                <a:latin typeface="华文楷体" charset="0"/>
                <a:ea typeface="华文楷体" charset="0"/>
              </a:rPr>
              <a:t>和</a:t>
            </a:r>
            <a:r>
              <a:rPr sz="2400" b="1" dirty="0" smtClean="0">
                <a:solidFill>
                  <a:srgbClr val="FF0000"/>
                </a:solidFill>
                <a:latin typeface="华文楷体" charset="0"/>
                <a:ea typeface="华文楷体" charset="0"/>
              </a:rPr>
              <a:t>数量</a:t>
            </a:r>
            <a:r>
              <a:rPr sz="2400" dirty="0" smtClean="0">
                <a:latin typeface="华文楷体" charset="0"/>
                <a:ea typeface="华文楷体" charset="0"/>
              </a:rPr>
              <a:t>等</a:t>
            </a:r>
            <a:r>
              <a:rPr sz="2400" b="1" dirty="0" smtClean="0">
                <a:solidFill>
                  <a:srgbClr val="FF0000"/>
                </a:solidFill>
                <a:latin typeface="华文楷体" charset="0"/>
                <a:ea typeface="华文楷体" charset="0"/>
              </a:rPr>
              <a:t>相关信息</a:t>
            </a:r>
            <a:r>
              <a:rPr sz="2400" dirty="0" smtClean="0">
                <a:latin typeface="华文楷体" charset="0"/>
                <a:ea typeface="华文楷体" charset="0"/>
              </a:rPr>
              <a:t>，</a:t>
            </a:r>
            <a:r>
              <a:rPr sz="2400" b="1" dirty="0" smtClean="0">
                <a:solidFill>
                  <a:srgbClr val="FF0000"/>
                </a:solidFill>
                <a:latin typeface="华文楷体" charset="0"/>
                <a:ea typeface="华文楷体" charset="0"/>
              </a:rPr>
              <a:t>严禁任何形式的平台外采购</a:t>
            </a:r>
            <a:r>
              <a:rPr sz="2400" dirty="0" smtClean="0">
                <a:latin typeface="华文楷体" charset="0"/>
                <a:ea typeface="华文楷体" charset="0"/>
              </a:rPr>
              <a:t>。</a:t>
            </a:r>
          </a:p>
          <a:p>
            <a:pPr marL="0" indent="0">
              <a:lnSpc>
                <a:spcPct val="140000"/>
              </a:lnSpc>
              <a:buNone/>
            </a:pPr>
            <a:r>
              <a:rPr sz="2400" dirty="0" smtClean="0">
                <a:latin typeface="华文楷体" charset="0"/>
                <a:ea typeface="华文楷体" charset="0"/>
              </a:rPr>
              <a:t>3.医疗机构可组建</a:t>
            </a:r>
            <a:r>
              <a:rPr sz="2400" b="1" dirty="0" smtClean="0">
                <a:solidFill>
                  <a:srgbClr val="FF0000"/>
                </a:solidFill>
                <a:latin typeface="华文楷体" charset="0"/>
                <a:ea typeface="华文楷体" charset="0"/>
              </a:rPr>
              <a:t>区域性</a:t>
            </a:r>
            <a:r>
              <a:rPr sz="2400" dirty="0" smtClean="0">
                <a:latin typeface="华文楷体" charset="0"/>
                <a:ea typeface="华文楷体" charset="0"/>
              </a:rPr>
              <a:t>或</a:t>
            </a:r>
            <a:r>
              <a:rPr sz="2400" b="1" dirty="0" smtClean="0">
                <a:solidFill>
                  <a:srgbClr val="FF0000"/>
                </a:solidFill>
                <a:latin typeface="华文楷体" charset="0"/>
                <a:ea typeface="华文楷体" charset="0"/>
              </a:rPr>
              <a:t>跨区域性采购联合体</a:t>
            </a:r>
            <a:r>
              <a:rPr sz="2400" dirty="0" smtClean="0">
                <a:latin typeface="华文楷体" charset="0"/>
                <a:ea typeface="华文楷体" charset="0"/>
              </a:rPr>
              <a:t>，探索进一步</a:t>
            </a:r>
            <a:r>
              <a:rPr sz="2400" b="1" dirty="0" smtClean="0">
                <a:solidFill>
                  <a:srgbClr val="FF0000"/>
                </a:solidFill>
                <a:latin typeface="华文楷体" charset="0"/>
                <a:ea typeface="华文楷体" charset="0"/>
              </a:rPr>
              <a:t>降低</a:t>
            </a:r>
            <a:r>
              <a:rPr sz="2400" dirty="0" smtClean="0">
                <a:latin typeface="华文楷体" charset="0"/>
                <a:ea typeface="华文楷体" charset="0"/>
              </a:rPr>
              <a:t>采购价格。</a:t>
            </a:r>
          </a:p>
        </p:txBody>
      </p:sp>
    </p:spTree>
  </p:cSld>
  <p:clrMapOvr>
    <a:masterClrMapping/>
  </p:clrMapOvr>
  <p:transition spd="slow">
    <p:rand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461645" y="2204720"/>
            <a:ext cx="8082280" cy="4010025"/>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sym typeface="+mn-ea"/>
              </a:rPr>
              <a:t>3.4  </a:t>
            </a:r>
            <a:r>
              <a:rPr lang="zh-CN" altLang="en-US" sz="2800" dirty="0" smtClean="0">
                <a:latin typeface="微软雅黑" panose="020B0503020204020204" pitchFamily="34" charset="-122"/>
                <a:ea typeface="微软雅黑" panose="020B0503020204020204" pitchFamily="34" charset="-122"/>
                <a:sym typeface="+mn-ea"/>
              </a:rPr>
              <a:t>医用耗材监督管理</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11795" y="1412861"/>
            <a:ext cx="5357850"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lgn="l">
                <a:spcBef>
                  <a:spcPct val="50000"/>
                </a:spcBef>
              </a:pPr>
              <a:r>
                <a:rPr lang="zh-CN" altLang="en-US" sz="2800" b="1" dirty="0">
                  <a:solidFill>
                    <a:srgbClr val="FF0000"/>
                  </a:solidFill>
                </a:rPr>
                <a:t>（六）价格区段管理：</a:t>
              </a: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979805" y="2357755"/>
            <a:ext cx="7451090" cy="3600986"/>
          </a:xfrm>
          <a:prstGeom prst="rect">
            <a:avLst/>
          </a:prstGeom>
        </p:spPr>
        <p:txBody>
          <a:bodyPr wrap="square">
            <a:spAutoFit/>
          </a:bodyPr>
          <a:lstStyle/>
          <a:p>
            <a:pPr marL="0" indent="0">
              <a:lnSpc>
                <a:spcPct val="190000"/>
              </a:lnSpc>
              <a:buNone/>
            </a:pPr>
            <a:r>
              <a:rPr lang="en-US" sz="2400" dirty="0" smtClean="0">
                <a:latin typeface="华文楷体" charset="0"/>
                <a:ea typeface="华文楷体" charset="0"/>
              </a:rPr>
              <a:t> 1.</a:t>
            </a:r>
            <a:r>
              <a:rPr sz="2400" dirty="0" smtClean="0">
                <a:latin typeface="华文楷体" charset="0"/>
                <a:ea typeface="华文楷体" charset="0"/>
              </a:rPr>
              <a:t>省采购平台对各医疗机构</a:t>
            </a:r>
            <a:r>
              <a:rPr sz="2400" b="1" dirty="0" smtClean="0">
                <a:solidFill>
                  <a:srgbClr val="FF0000"/>
                </a:solidFill>
                <a:latin typeface="华文楷体" charset="0"/>
                <a:ea typeface="华文楷体" charset="0"/>
              </a:rPr>
              <a:t>实际采购价格</a:t>
            </a:r>
            <a:r>
              <a:rPr sz="2400" dirty="0" smtClean="0">
                <a:latin typeface="华文楷体" charset="0"/>
                <a:ea typeface="华文楷体" charset="0"/>
              </a:rPr>
              <a:t>、</a:t>
            </a:r>
            <a:r>
              <a:rPr sz="2400" b="1" dirty="0" smtClean="0">
                <a:solidFill>
                  <a:srgbClr val="FF0000"/>
                </a:solidFill>
                <a:latin typeface="华文楷体" charset="0"/>
                <a:ea typeface="华文楷体" charset="0"/>
              </a:rPr>
              <a:t>数量</a:t>
            </a:r>
            <a:r>
              <a:rPr sz="2400" dirty="0" smtClean="0">
                <a:latin typeface="华文楷体" charset="0"/>
                <a:ea typeface="华文楷体" charset="0"/>
              </a:rPr>
              <a:t>等相关数据进行汇总统计,并将价格划分</a:t>
            </a:r>
            <a:r>
              <a:rPr sz="2400" b="1" dirty="0" smtClean="0">
                <a:solidFill>
                  <a:srgbClr val="FF0000"/>
                </a:solidFill>
                <a:latin typeface="华文楷体" charset="0"/>
                <a:ea typeface="华文楷体" charset="0"/>
              </a:rPr>
              <a:t>区段管理</a:t>
            </a:r>
            <a:r>
              <a:rPr sz="2400" dirty="0" smtClean="0">
                <a:latin typeface="华文楷体" charset="0"/>
                <a:ea typeface="华文楷体" charset="0"/>
              </a:rPr>
              <a:t>。</a:t>
            </a:r>
          </a:p>
          <a:p>
            <a:pPr marL="0" indent="0">
              <a:lnSpc>
                <a:spcPct val="190000"/>
              </a:lnSpc>
              <a:buNone/>
            </a:pPr>
            <a:r>
              <a:rPr lang="en-US" sz="2400" dirty="0" smtClean="0">
                <a:latin typeface="华文楷体" charset="0"/>
                <a:ea typeface="华文楷体" charset="0"/>
              </a:rPr>
              <a:t>2.</a:t>
            </a:r>
            <a:r>
              <a:rPr sz="2400" b="1" dirty="0" smtClean="0">
                <a:solidFill>
                  <a:srgbClr val="FF0000"/>
                </a:solidFill>
                <a:latin typeface="华文楷体" charset="0"/>
                <a:ea typeface="华文楷体" charset="0"/>
              </a:rPr>
              <a:t>医院</a:t>
            </a:r>
            <a:r>
              <a:rPr sz="2400" dirty="0" smtClean="0">
                <a:latin typeface="华文楷体" charset="0"/>
                <a:ea typeface="华文楷体" charset="0"/>
              </a:rPr>
              <a:t>依据</a:t>
            </a:r>
            <a:r>
              <a:rPr sz="2400" b="1" dirty="0" smtClean="0">
                <a:solidFill>
                  <a:srgbClr val="FF0000"/>
                </a:solidFill>
                <a:latin typeface="华文楷体" charset="0"/>
                <a:ea typeface="华文楷体" charset="0"/>
              </a:rPr>
              <a:t>价格区段</a:t>
            </a:r>
            <a:r>
              <a:rPr sz="2400" dirty="0" smtClean="0">
                <a:latin typeface="华文楷体" charset="0"/>
                <a:ea typeface="华文楷体" charset="0"/>
              </a:rPr>
              <a:t>信息</a:t>
            </a:r>
            <a:r>
              <a:rPr sz="2400" b="1" dirty="0" smtClean="0">
                <a:solidFill>
                  <a:srgbClr val="FF0000"/>
                </a:solidFill>
                <a:latin typeface="华文楷体" charset="0"/>
                <a:ea typeface="华文楷体" charset="0"/>
              </a:rPr>
              <a:t>调整</a:t>
            </a:r>
            <a:r>
              <a:rPr sz="2400" dirty="0" smtClean="0">
                <a:latin typeface="华文楷体" charset="0"/>
                <a:ea typeface="华文楷体" charset="0"/>
              </a:rPr>
              <a:t>采购价格，避免</a:t>
            </a:r>
            <a:r>
              <a:rPr sz="2400" b="1" dirty="0" smtClean="0">
                <a:solidFill>
                  <a:srgbClr val="FF0000"/>
                </a:solidFill>
                <a:latin typeface="华文楷体" charset="0"/>
                <a:ea typeface="华文楷体" charset="0"/>
              </a:rPr>
              <a:t>高价采购</a:t>
            </a:r>
            <a:endParaRPr sz="2400" dirty="0" smtClean="0">
              <a:latin typeface="华文楷体" charset="0"/>
              <a:ea typeface="华文楷体" charset="0"/>
            </a:endParaRPr>
          </a:p>
          <a:p>
            <a:pPr marL="0" indent="0">
              <a:lnSpc>
                <a:spcPct val="190000"/>
              </a:lnSpc>
              <a:buNone/>
            </a:pPr>
            <a:r>
              <a:rPr lang="en-US" sz="2400" dirty="0" smtClean="0">
                <a:latin typeface="华文楷体" charset="0"/>
                <a:ea typeface="华文楷体" charset="0"/>
              </a:rPr>
              <a:t>3.</a:t>
            </a:r>
            <a:r>
              <a:rPr sz="2400" dirty="0" smtClean="0">
                <a:latin typeface="华文楷体" charset="0"/>
                <a:ea typeface="华文楷体" charset="0"/>
              </a:rPr>
              <a:t>省采购平台的</a:t>
            </a:r>
            <a:r>
              <a:rPr sz="2400" b="1" dirty="0" smtClean="0">
                <a:solidFill>
                  <a:srgbClr val="FF0000"/>
                </a:solidFill>
                <a:latin typeface="华文楷体" charset="0"/>
                <a:ea typeface="华文楷体" charset="0"/>
              </a:rPr>
              <a:t>价格区段</a:t>
            </a:r>
            <a:r>
              <a:rPr sz="2400" dirty="0" smtClean="0">
                <a:latin typeface="华文楷体" charset="0"/>
                <a:ea typeface="华文楷体" charset="0"/>
              </a:rPr>
              <a:t>将随医疗机构</a:t>
            </a:r>
            <a:r>
              <a:rPr sz="2400" b="1" dirty="0" smtClean="0">
                <a:solidFill>
                  <a:srgbClr val="FF0000"/>
                </a:solidFill>
                <a:latin typeface="华文楷体" charset="0"/>
                <a:ea typeface="华文楷体" charset="0"/>
              </a:rPr>
              <a:t>采购价格</a:t>
            </a:r>
            <a:r>
              <a:rPr sz="2400" dirty="0" smtClean="0">
                <a:latin typeface="华文楷体" charset="0"/>
                <a:ea typeface="华文楷体" charset="0"/>
              </a:rPr>
              <a:t>、</a:t>
            </a:r>
            <a:r>
              <a:rPr sz="2400" b="1" dirty="0" smtClean="0">
                <a:solidFill>
                  <a:srgbClr val="FF0000"/>
                </a:solidFill>
                <a:latin typeface="华文楷体" charset="0"/>
                <a:ea typeface="华文楷体" charset="0"/>
              </a:rPr>
              <a:t>数量</a:t>
            </a:r>
            <a:r>
              <a:rPr sz="2400" dirty="0" smtClean="0">
                <a:latin typeface="华文楷体" charset="0"/>
                <a:ea typeface="华文楷体" charset="0"/>
              </a:rPr>
              <a:t>的变化而</a:t>
            </a:r>
            <a:r>
              <a:rPr sz="2400" b="1" dirty="0" smtClean="0">
                <a:solidFill>
                  <a:srgbClr val="FF0000"/>
                </a:solidFill>
                <a:latin typeface="华文楷体" charset="0"/>
                <a:ea typeface="华文楷体" charset="0"/>
              </a:rPr>
              <a:t>实时变化</a:t>
            </a:r>
            <a:r>
              <a:rPr sz="2400" dirty="0" smtClean="0">
                <a:latin typeface="华文楷体" charset="0"/>
                <a:ea typeface="华文楷体" charset="0"/>
              </a:rPr>
              <a:t>。</a:t>
            </a:r>
          </a:p>
        </p:txBody>
      </p:sp>
    </p:spTree>
  </p:cSld>
  <p:clrMapOvr>
    <a:masterClrMapping/>
  </p:clrMapOvr>
  <p:transition spd="slow">
    <p:rand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490220" y="2205990"/>
            <a:ext cx="8082280" cy="4010025"/>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sym typeface="+mn-ea"/>
              </a:rPr>
              <a:t>3.4  </a:t>
            </a:r>
            <a:r>
              <a:rPr lang="zh-CN" altLang="en-US" sz="2800" dirty="0" smtClean="0">
                <a:latin typeface="微软雅黑" panose="020B0503020204020204" pitchFamily="34" charset="-122"/>
                <a:ea typeface="微软雅黑" panose="020B0503020204020204" pitchFamily="34" charset="-122"/>
                <a:sym typeface="+mn-ea"/>
              </a:rPr>
              <a:t>医用耗材监督管理</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11795" y="1412861"/>
            <a:ext cx="5357850"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lgn="l">
                <a:spcBef>
                  <a:spcPct val="50000"/>
                </a:spcBef>
              </a:pPr>
              <a:r>
                <a:rPr lang="zh-CN" altLang="en-US" sz="2800" b="1" dirty="0">
                  <a:solidFill>
                    <a:srgbClr val="FF0000"/>
                  </a:solidFill>
                </a:rPr>
                <a:t>（七）动态调整：</a:t>
              </a: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963295" y="2357755"/>
            <a:ext cx="7466965" cy="3711785"/>
          </a:xfrm>
          <a:prstGeom prst="rect">
            <a:avLst/>
          </a:prstGeom>
        </p:spPr>
        <p:txBody>
          <a:bodyPr wrap="square">
            <a:spAutoFit/>
          </a:bodyPr>
          <a:lstStyle/>
          <a:p>
            <a:pPr marL="0" indent="0">
              <a:lnSpc>
                <a:spcPct val="140000"/>
              </a:lnSpc>
              <a:buNone/>
            </a:pPr>
            <a:r>
              <a:rPr sz="2400" b="1" dirty="0" smtClean="0">
                <a:solidFill>
                  <a:srgbClr val="FF0000"/>
                </a:solidFill>
                <a:latin typeface="华文楷体" charset="0"/>
                <a:ea typeface="华文楷体" charset="0"/>
              </a:rPr>
              <a:t>1.价格动态调整</a:t>
            </a:r>
            <a:r>
              <a:rPr sz="2400" b="1" dirty="0" smtClean="0">
                <a:solidFill>
                  <a:srgbClr val="FF0000"/>
                </a:solidFill>
                <a:latin typeface="华文楷体" charset="0"/>
                <a:ea typeface="华文楷体" charset="0"/>
              </a:rPr>
              <a:t>。</a:t>
            </a:r>
            <a:r>
              <a:rPr lang="zh-CN" altLang="en-US" sz="2400" b="1" dirty="0" smtClean="0">
                <a:solidFill>
                  <a:srgbClr val="FF0000"/>
                </a:solidFill>
                <a:latin typeface="华文楷体" charset="0"/>
                <a:ea typeface="华文楷体" charset="0"/>
              </a:rPr>
              <a:t>以半年为周期，</a:t>
            </a:r>
            <a:r>
              <a:rPr lang="zh-CN" altLang="en-US" sz="2400" dirty="0" smtClean="0">
                <a:latin typeface="华文楷体" charset="0"/>
                <a:ea typeface="华文楷体" charset="0"/>
              </a:rPr>
              <a:t>采购平台启动动态调整，</a:t>
            </a:r>
            <a:r>
              <a:rPr sz="2400" b="1" dirty="0" smtClean="0">
                <a:solidFill>
                  <a:srgbClr val="FF0000"/>
                </a:solidFill>
                <a:latin typeface="华文楷体" charset="0"/>
                <a:ea typeface="华文楷体" charset="0"/>
              </a:rPr>
              <a:t>生产企业</a:t>
            </a:r>
            <a:r>
              <a:rPr sz="2400" dirty="0" smtClean="0">
                <a:latin typeface="华文楷体" charset="0"/>
                <a:ea typeface="华文楷体" charset="0"/>
              </a:rPr>
              <a:t>在指定省</a:t>
            </a:r>
            <a:r>
              <a:rPr sz="2400" dirty="0" smtClean="0">
                <a:latin typeface="华文楷体" charset="0"/>
                <a:ea typeface="华文楷体" charset="0"/>
              </a:rPr>
              <a:t>、市中标（挂网）的</a:t>
            </a:r>
            <a:r>
              <a:rPr sz="2400" b="1" dirty="0" smtClean="0">
                <a:solidFill>
                  <a:srgbClr val="FF0000"/>
                </a:solidFill>
                <a:latin typeface="华文楷体" charset="0"/>
                <a:ea typeface="华文楷体" charset="0"/>
              </a:rPr>
              <a:t>最新价格</a:t>
            </a:r>
            <a:r>
              <a:rPr sz="2400" dirty="0" smtClean="0">
                <a:latin typeface="华文楷体" charset="0"/>
                <a:ea typeface="华文楷体" charset="0"/>
              </a:rPr>
              <a:t>如果</a:t>
            </a:r>
            <a:r>
              <a:rPr sz="2400" b="1" dirty="0" smtClean="0">
                <a:solidFill>
                  <a:srgbClr val="FF0000"/>
                </a:solidFill>
                <a:latin typeface="华文楷体" charset="0"/>
                <a:ea typeface="华文楷体" charset="0"/>
              </a:rPr>
              <a:t>低于</a:t>
            </a:r>
            <a:r>
              <a:rPr sz="2400" dirty="0" smtClean="0">
                <a:latin typeface="华文楷体" charset="0"/>
                <a:ea typeface="华文楷体" charset="0"/>
              </a:rPr>
              <a:t>陕西省挂网价格</a:t>
            </a:r>
            <a:r>
              <a:rPr sz="2400" dirty="0" smtClean="0">
                <a:latin typeface="华文楷体" charset="0"/>
                <a:ea typeface="华文楷体" charset="0"/>
              </a:rPr>
              <a:t>，企业应主动申报调整陕西省相应挂网价格</a:t>
            </a:r>
            <a:r>
              <a:rPr sz="2400" dirty="0" smtClean="0">
                <a:latin typeface="华文楷体" charset="0"/>
                <a:ea typeface="华文楷体" charset="0"/>
              </a:rPr>
              <a:t>，平台予以公示。若</a:t>
            </a:r>
            <a:r>
              <a:rPr sz="2400" b="1" dirty="0" smtClean="0">
                <a:solidFill>
                  <a:srgbClr val="FF0000"/>
                </a:solidFill>
                <a:latin typeface="华文楷体" charset="0"/>
                <a:ea typeface="华文楷体" charset="0"/>
              </a:rPr>
              <a:t>企业</a:t>
            </a:r>
            <a:r>
              <a:rPr sz="2400" dirty="0" smtClean="0">
                <a:latin typeface="华文楷体" charset="0"/>
                <a:ea typeface="华文楷体" charset="0"/>
              </a:rPr>
              <a:t>逾期</a:t>
            </a:r>
            <a:r>
              <a:rPr sz="2400" b="1" dirty="0" smtClean="0">
                <a:solidFill>
                  <a:srgbClr val="FF0000"/>
                </a:solidFill>
                <a:latin typeface="华文楷体" charset="0"/>
                <a:ea typeface="华文楷体" charset="0"/>
              </a:rPr>
              <a:t>不申报</a:t>
            </a:r>
            <a:r>
              <a:rPr sz="2400" dirty="0" smtClean="0">
                <a:latin typeface="华文楷体" charset="0"/>
                <a:ea typeface="华文楷体" charset="0"/>
              </a:rPr>
              <a:t>，经核查确认后，记入生产企业不良记录，并将该产品</a:t>
            </a:r>
            <a:r>
              <a:rPr sz="2400" b="1" dirty="0" smtClean="0">
                <a:solidFill>
                  <a:srgbClr val="FF0000"/>
                </a:solidFill>
                <a:latin typeface="华文楷体" charset="0"/>
                <a:ea typeface="华文楷体" charset="0"/>
              </a:rPr>
              <a:t>暂停挂网1年</a:t>
            </a:r>
            <a:r>
              <a:rPr sz="2400" dirty="0" smtClean="0">
                <a:latin typeface="华文楷体" charset="0"/>
                <a:ea typeface="华文楷体" charset="0"/>
              </a:rPr>
              <a:t>。医疗机构也应当根据产品</a:t>
            </a:r>
            <a:r>
              <a:rPr sz="2400" b="1" dirty="0" smtClean="0">
                <a:solidFill>
                  <a:srgbClr val="FF0000"/>
                </a:solidFill>
                <a:latin typeface="华文楷体" charset="0"/>
                <a:ea typeface="华文楷体" charset="0"/>
              </a:rPr>
              <a:t>挂网限价</a:t>
            </a:r>
            <a:r>
              <a:rPr sz="2400" dirty="0" smtClean="0">
                <a:latin typeface="华文楷体" charset="0"/>
                <a:ea typeface="华文楷体" charset="0"/>
              </a:rPr>
              <a:t>的调整，适时对产品采购价格进行</a:t>
            </a:r>
            <a:r>
              <a:rPr sz="2400" b="1" dirty="0" smtClean="0">
                <a:solidFill>
                  <a:srgbClr val="FF0000"/>
                </a:solidFill>
                <a:latin typeface="华文楷体" charset="0"/>
                <a:ea typeface="华文楷体" charset="0"/>
              </a:rPr>
              <a:t>调整</a:t>
            </a:r>
            <a:r>
              <a:rPr sz="2400" dirty="0" smtClean="0">
                <a:latin typeface="华文楷体" charset="0"/>
                <a:ea typeface="华文楷体" charset="0"/>
              </a:rPr>
              <a:t>。</a:t>
            </a:r>
          </a:p>
        </p:txBody>
      </p:sp>
    </p:spTree>
  </p:cSld>
  <p:clrMapOvr>
    <a:masterClrMapping/>
  </p:clrMapOvr>
  <p:transition spd="slow">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490220" y="2205990"/>
            <a:ext cx="8082280" cy="4010025"/>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sym typeface="+mn-ea"/>
              </a:rPr>
              <a:t>3.4  </a:t>
            </a:r>
            <a:r>
              <a:rPr lang="zh-CN" altLang="en-US" sz="2800" dirty="0" smtClean="0">
                <a:latin typeface="微软雅黑" panose="020B0503020204020204" pitchFamily="34" charset="-122"/>
                <a:ea typeface="微软雅黑" panose="020B0503020204020204" pitchFamily="34" charset="-122"/>
                <a:sym typeface="+mn-ea"/>
              </a:rPr>
              <a:t>医用耗材监督管理</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11795" y="1412861"/>
            <a:ext cx="5357850"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lgn="l">
                <a:spcBef>
                  <a:spcPct val="50000"/>
                </a:spcBef>
              </a:pPr>
              <a:r>
                <a:rPr lang="zh-CN" altLang="en-US" sz="2800" b="1" dirty="0">
                  <a:solidFill>
                    <a:srgbClr val="FF0000"/>
                  </a:solidFill>
                </a:rPr>
                <a:t>（七）动态调整：</a:t>
              </a: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963295" y="2357755"/>
            <a:ext cx="7466965" cy="3711785"/>
          </a:xfrm>
          <a:prstGeom prst="rect">
            <a:avLst/>
          </a:prstGeom>
        </p:spPr>
        <p:txBody>
          <a:bodyPr wrap="square">
            <a:spAutoFit/>
          </a:bodyPr>
          <a:lstStyle/>
          <a:p>
            <a:pPr marL="0" indent="0">
              <a:lnSpc>
                <a:spcPct val="140000"/>
              </a:lnSpc>
              <a:buNone/>
            </a:pPr>
            <a:r>
              <a:rPr sz="2400" b="1" dirty="0" smtClean="0">
                <a:solidFill>
                  <a:srgbClr val="FF0000"/>
                </a:solidFill>
                <a:latin typeface="华文楷体" charset="0"/>
                <a:ea typeface="华文楷体" charset="0"/>
              </a:rPr>
              <a:t>1.价格动态调整</a:t>
            </a:r>
            <a:r>
              <a:rPr sz="2400" b="1" dirty="0" smtClean="0">
                <a:solidFill>
                  <a:srgbClr val="FF0000"/>
                </a:solidFill>
                <a:latin typeface="华文楷体" charset="0"/>
                <a:ea typeface="华文楷体" charset="0"/>
              </a:rPr>
              <a:t>。</a:t>
            </a:r>
            <a:r>
              <a:rPr lang="zh-CN" altLang="en-US" sz="2400" b="1" dirty="0" smtClean="0">
                <a:solidFill>
                  <a:srgbClr val="FF0000"/>
                </a:solidFill>
                <a:latin typeface="华文楷体" charset="0"/>
                <a:ea typeface="华文楷体" charset="0"/>
              </a:rPr>
              <a:t>以半年为周期，</a:t>
            </a:r>
            <a:r>
              <a:rPr lang="zh-CN" altLang="en-US" sz="2400" dirty="0" smtClean="0">
                <a:latin typeface="华文楷体" charset="0"/>
                <a:ea typeface="华文楷体" charset="0"/>
              </a:rPr>
              <a:t>采购平台启动动态调整，</a:t>
            </a:r>
            <a:r>
              <a:rPr sz="2400" b="1" dirty="0" smtClean="0">
                <a:solidFill>
                  <a:srgbClr val="FF0000"/>
                </a:solidFill>
                <a:latin typeface="华文楷体" charset="0"/>
                <a:ea typeface="华文楷体" charset="0"/>
              </a:rPr>
              <a:t>生产企业</a:t>
            </a:r>
            <a:r>
              <a:rPr sz="2400" dirty="0" smtClean="0">
                <a:latin typeface="华文楷体" charset="0"/>
                <a:ea typeface="华文楷体" charset="0"/>
              </a:rPr>
              <a:t>在指定省</a:t>
            </a:r>
            <a:r>
              <a:rPr sz="2400" dirty="0" smtClean="0">
                <a:latin typeface="华文楷体" charset="0"/>
                <a:ea typeface="华文楷体" charset="0"/>
              </a:rPr>
              <a:t>、市中标（挂网）的</a:t>
            </a:r>
            <a:r>
              <a:rPr sz="2400" b="1" dirty="0" smtClean="0">
                <a:solidFill>
                  <a:srgbClr val="FF0000"/>
                </a:solidFill>
                <a:latin typeface="华文楷体" charset="0"/>
                <a:ea typeface="华文楷体" charset="0"/>
              </a:rPr>
              <a:t>最新价格</a:t>
            </a:r>
            <a:r>
              <a:rPr sz="2400" dirty="0" smtClean="0">
                <a:latin typeface="华文楷体" charset="0"/>
                <a:ea typeface="华文楷体" charset="0"/>
              </a:rPr>
              <a:t>如果</a:t>
            </a:r>
            <a:r>
              <a:rPr sz="2400" b="1" dirty="0" smtClean="0">
                <a:solidFill>
                  <a:srgbClr val="FF0000"/>
                </a:solidFill>
                <a:latin typeface="华文楷体" charset="0"/>
                <a:ea typeface="华文楷体" charset="0"/>
              </a:rPr>
              <a:t>低于</a:t>
            </a:r>
            <a:r>
              <a:rPr sz="2400" dirty="0" smtClean="0">
                <a:latin typeface="华文楷体" charset="0"/>
                <a:ea typeface="华文楷体" charset="0"/>
              </a:rPr>
              <a:t>陕西省挂网价格</a:t>
            </a:r>
            <a:r>
              <a:rPr sz="2400" dirty="0" smtClean="0">
                <a:latin typeface="华文楷体" charset="0"/>
                <a:ea typeface="华文楷体" charset="0"/>
              </a:rPr>
              <a:t>，企业应主动申报调整陕西省相应挂网价格</a:t>
            </a:r>
            <a:r>
              <a:rPr sz="2400" dirty="0" smtClean="0">
                <a:latin typeface="华文楷体" charset="0"/>
                <a:ea typeface="华文楷体" charset="0"/>
              </a:rPr>
              <a:t>，平台予以公示。若</a:t>
            </a:r>
            <a:r>
              <a:rPr sz="2400" b="1" dirty="0" smtClean="0">
                <a:solidFill>
                  <a:srgbClr val="FF0000"/>
                </a:solidFill>
                <a:latin typeface="华文楷体" charset="0"/>
                <a:ea typeface="华文楷体" charset="0"/>
              </a:rPr>
              <a:t>企业</a:t>
            </a:r>
            <a:r>
              <a:rPr sz="2400" dirty="0" smtClean="0">
                <a:latin typeface="华文楷体" charset="0"/>
                <a:ea typeface="华文楷体" charset="0"/>
              </a:rPr>
              <a:t>逾期</a:t>
            </a:r>
            <a:r>
              <a:rPr sz="2400" b="1" dirty="0" smtClean="0">
                <a:solidFill>
                  <a:srgbClr val="FF0000"/>
                </a:solidFill>
                <a:latin typeface="华文楷体" charset="0"/>
                <a:ea typeface="华文楷体" charset="0"/>
              </a:rPr>
              <a:t>不申报</a:t>
            </a:r>
            <a:r>
              <a:rPr sz="2400" dirty="0" smtClean="0">
                <a:latin typeface="华文楷体" charset="0"/>
                <a:ea typeface="华文楷体" charset="0"/>
              </a:rPr>
              <a:t>，经核查确认后，记入生产企业不良记录，并将该产品</a:t>
            </a:r>
            <a:r>
              <a:rPr sz="2400" b="1" dirty="0" smtClean="0">
                <a:solidFill>
                  <a:srgbClr val="FF0000"/>
                </a:solidFill>
                <a:latin typeface="华文楷体" charset="0"/>
                <a:ea typeface="华文楷体" charset="0"/>
              </a:rPr>
              <a:t>暂停挂网1年</a:t>
            </a:r>
            <a:r>
              <a:rPr sz="2400" dirty="0" smtClean="0">
                <a:latin typeface="华文楷体" charset="0"/>
                <a:ea typeface="华文楷体" charset="0"/>
              </a:rPr>
              <a:t>。医疗机构也应当根据产品</a:t>
            </a:r>
            <a:r>
              <a:rPr sz="2400" b="1" dirty="0" smtClean="0">
                <a:solidFill>
                  <a:srgbClr val="FF0000"/>
                </a:solidFill>
                <a:latin typeface="华文楷体" charset="0"/>
                <a:ea typeface="华文楷体" charset="0"/>
              </a:rPr>
              <a:t>挂网限价</a:t>
            </a:r>
            <a:r>
              <a:rPr sz="2400" dirty="0" smtClean="0">
                <a:latin typeface="华文楷体" charset="0"/>
                <a:ea typeface="华文楷体" charset="0"/>
              </a:rPr>
              <a:t>的调整，适时对产品采购价格进行</a:t>
            </a:r>
            <a:r>
              <a:rPr sz="2400" b="1" dirty="0" smtClean="0">
                <a:solidFill>
                  <a:srgbClr val="FF0000"/>
                </a:solidFill>
                <a:latin typeface="华文楷体" charset="0"/>
                <a:ea typeface="华文楷体" charset="0"/>
              </a:rPr>
              <a:t>调整</a:t>
            </a:r>
            <a:r>
              <a:rPr sz="2400" dirty="0" smtClean="0">
                <a:latin typeface="华文楷体" charset="0"/>
                <a:ea typeface="华文楷体" charset="0"/>
              </a:rPr>
              <a:t>。</a:t>
            </a:r>
          </a:p>
        </p:txBody>
      </p:sp>
    </p:spTree>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28992" y="0"/>
            <a:ext cx="4500594" cy="1162050"/>
          </a:xfrm>
        </p:spPr>
        <p:txBody>
          <a:bodyPr/>
          <a:lstStyle/>
          <a:p>
            <a:pPr algn="r"/>
            <a:r>
              <a:rPr lang="zh-CN" altLang="en-US" sz="5400" dirty="0" smtClean="0">
                <a:solidFill>
                  <a:schemeClr val="accent3"/>
                </a:solidFill>
              </a:rPr>
              <a:t>改革重点：</a:t>
            </a:r>
            <a:endParaRPr lang="zh-CN" altLang="en-US" sz="5400" dirty="0">
              <a:solidFill>
                <a:schemeClr val="accent3"/>
              </a:solidFill>
            </a:endParaRPr>
          </a:p>
        </p:txBody>
      </p:sp>
      <p:sp>
        <p:nvSpPr>
          <p:cNvPr id="6" name="文本占位符 5"/>
          <p:cNvSpPr>
            <a:spLocks noGrp="1"/>
          </p:cNvSpPr>
          <p:nvPr>
            <p:ph type="body" sz="half" idx="2"/>
          </p:nvPr>
        </p:nvSpPr>
        <p:spPr>
          <a:xfrm>
            <a:off x="457200" y="1435100"/>
            <a:ext cx="4257676" cy="4691063"/>
          </a:xfrm>
        </p:spPr>
        <p:txBody>
          <a:bodyPr/>
          <a:lstStyle/>
          <a:p>
            <a:r>
              <a:rPr lang="zh-CN" altLang="en-US" sz="3600" dirty="0" smtClean="0">
                <a:solidFill>
                  <a:schemeClr val="accent6">
                    <a:lumMod val="75000"/>
                  </a:schemeClr>
                </a:solidFill>
                <a:latin typeface="华文行楷" pitchFamily="2" charset="-122"/>
                <a:ea typeface="华文行楷" pitchFamily="2" charset="-122"/>
              </a:rPr>
              <a:t>一、改革政府</a:t>
            </a:r>
            <a:endParaRPr lang="en-US" altLang="zh-CN" sz="3600" dirty="0" smtClean="0">
              <a:solidFill>
                <a:schemeClr val="accent6">
                  <a:lumMod val="75000"/>
                </a:schemeClr>
              </a:solidFill>
              <a:latin typeface="华文行楷" pitchFamily="2" charset="-122"/>
              <a:ea typeface="华文行楷" pitchFamily="2" charset="-122"/>
            </a:endParaRPr>
          </a:p>
          <a:p>
            <a:r>
              <a:rPr lang="zh-CN" altLang="en-US" sz="2800" dirty="0" smtClean="0">
                <a:solidFill>
                  <a:schemeClr val="tx2">
                    <a:lumMod val="10000"/>
                  </a:schemeClr>
                </a:solidFill>
              </a:rPr>
              <a:t>       改革管理体制，转变政府职能，建立高效的政府办医体制，完善 法人治理 结构，理顺</a:t>
            </a:r>
            <a:r>
              <a:rPr lang="zh-CN" altLang="en-US" sz="2800" dirty="0" smtClean="0">
                <a:solidFill>
                  <a:srgbClr val="FF0000"/>
                </a:solidFill>
              </a:rPr>
              <a:t>政府</a:t>
            </a:r>
            <a:r>
              <a:rPr lang="zh-CN" altLang="en-US" sz="2800" dirty="0" smtClean="0">
                <a:solidFill>
                  <a:schemeClr val="tx2">
                    <a:lumMod val="10000"/>
                  </a:schemeClr>
                </a:solidFill>
              </a:rPr>
              <a:t>与</a:t>
            </a:r>
            <a:r>
              <a:rPr lang="zh-CN" altLang="en-US" sz="2800" dirty="0" smtClean="0">
                <a:solidFill>
                  <a:srgbClr val="FF0000"/>
                </a:solidFill>
              </a:rPr>
              <a:t>医院</a:t>
            </a:r>
            <a:r>
              <a:rPr lang="zh-CN" altLang="en-US" sz="2800" dirty="0" smtClean="0">
                <a:solidFill>
                  <a:schemeClr val="tx2">
                    <a:lumMod val="10000"/>
                  </a:schemeClr>
                </a:solidFill>
              </a:rPr>
              <a:t>的关系，建立考核问责机制；</a:t>
            </a:r>
            <a:endParaRPr lang="en-US" altLang="zh-CN" sz="2800" dirty="0" smtClean="0">
              <a:solidFill>
                <a:schemeClr val="tx2">
                  <a:lumMod val="10000"/>
                </a:schemeClr>
              </a:solidFill>
            </a:endParaRPr>
          </a:p>
          <a:p>
            <a:r>
              <a:rPr lang="zh-CN" altLang="en-US" sz="2800" dirty="0" smtClean="0">
                <a:solidFill>
                  <a:schemeClr val="tx2">
                    <a:lumMod val="10000"/>
                  </a:schemeClr>
                </a:solidFill>
              </a:rPr>
              <a:t>      落实政府对公立医院的</a:t>
            </a:r>
            <a:r>
              <a:rPr lang="zh-CN" altLang="en-US" sz="2800" dirty="0" smtClean="0">
                <a:solidFill>
                  <a:srgbClr val="FF0000"/>
                </a:solidFill>
              </a:rPr>
              <a:t>领导责任</a:t>
            </a:r>
            <a:r>
              <a:rPr lang="zh-CN" altLang="en-US" sz="2800" dirty="0" smtClean="0">
                <a:solidFill>
                  <a:schemeClr val="tx2">
                    <a:lumMod val="10000"/>
                  </a:schemeClr>
                </a:solidFill>
              </a:rPr>
              <a:t>、</a:t>
            </a:r>
            <a:r>
              <a:rPr lang="zh-CN" altLang="en-US" sz="2800" dirty="0" smtClean="0">
                <a:solidFill>
                  <a:srgbClr val="FF0000"/>
                </a:solidFill>
              </a:rPr>
              <a:t>保障责任</a:t>
            </a:r>
            <a:r>
              <a:rPr lang="zh-CN" altLang="en-US" sz="2800" dirty="0" smtClean="0">
                <a:solidFill>
                  <a:schemeClr val="tx2">
                    <a:lumMod val="10000"/>
                  </a:schemeClr>
                </a:solidFill>
              </a:rPr>
              <a:t>、</a:t>
            </a:r>
            <a:r>
              <a:rPr lang="zh-CN" altLang="en-US" sz="2800" dirty="0" smtClean="0">
                <a:solidFill>
                  <a:srgbClr val="FF0000"/>
                </a:solidFill>
              </a:rPr>
              <a:t>管理责任</a:t>
            </a:r>
            <a:r>
              <a:rPr lang="zh-CN" altLang="en-US" sz="2800" dirty="0" smtClean="0">
                <a:solidFill>
                  <a:schemeClr val="tx2">
                    <a:lumMod val="10000"/>
                  </a:schemeClr>
                </a:solidFill>
              </a:rPr>
              <a:t>和</a:t>
            </a:r>
            <a:r>
              <a:rPr lang="zh-CN" altLang="en-US" sz="2800" dirty="0" smtClean="0">
                <a:solidFill>
                  <a:srgbClr val="FF0000"/>
                </a:solidFill>
              </a:rPr>
              <a:t>监督责任</a:t>
            </a:r>
            <a:r>
              <a:rPr lang="zh-CN" altLang="en-US" sz="2800" dirty="0" smtClean="0">
                <a:solidFill>
                  <a:schemeClr val="tx2">
                    <a:lumMod val="10000"/>
                  </a:schemeClr>
                </a:solidFill>
              </a:rPr>
              <a:t>，保障医院健康可持续发展</a:t>
            </a:r>
            <a:endParaRPr lang="en-US" altLang="zh-CN" sz="2800" dirty="0" smtClean="0">
              <a:solidFill>
                <a:schemeClr val="tx2">
                  <a:lumMod val="10000"/>
                </a:schemeClr>
              </a:solidFill>
            </a:endParaRPr>
          </a:p>
          <a:p>
            <a:endParaRPr lang="zh-CN" altLang="en-US" dirty="0"/>
          </a:p>
        </p:txBody>
      </p:sp>
      <p:sp>
        <p:nvSpPr>
          <p:cNvPr id="2" name="灯片编号占位符 1"/>
          <p:cNvSpPr>
            <a:spLocks noGrp="1"/>
          </p:cNvSpPr>
          <p:nvPr>
            <p:ph type="sldNum" sz="quarter" idx="10"/>
          </p:nvPr>
        </p:nvSpPr>
        <p:spPr/>
        <p:txBody>
          <a:bodyPr/>
          <a:lstStyle/>
          <a:p>
            <a:pPr>
              <a:defRPr/>
            </a:pPr>
            <a:fld id="{773FE235-A9B8-49AA-B91F-CA9B9A8A0F44}" type="slidenum">
              <a:rPr lang="zh-CN" altLang="en-US" smtClean="0"/>
              <a:pPr>
                <a:defRPr/>
              </a:pPr>
              <a:t>5</a:t>
            </a:fld>
            <a:endParaRPr lang="en-US" dirty="0"/>
          </a:p>
        </p:txBody>
      </p:sp>
      <p:pic>
        <p:nvPicPr>
          <p:cNvPr id="5" name="图片 4" descr="BAE73DF45DE64048A57850F5057B07C5.jpg"/>
          <p:cNvPicPr>
            <a:picLocks noChangeAspect="1"/>
          </p:cNvPicPr>
          <p:nvPr/>
        </p:nvPicPr>
        <p:blipFill>
          <a:blip r:embed="rId2">
            <a:lum bright="7000" contrast="7000"/>
          </a:blip>
          <a:srcRect/>
          <a:stretch>
            <a:fillRect/>
          </a:stretch>
        </p:blipFill>
        <p:spPr>
          <a:xfrm>
            <a:off x="5072066" y="2357430"/>
            <a:ext cx="3714776" cy="3132066"/>
          </a:xfrm>
          <a:prstGeom prst="rect">
            <a:avLst/>
          </a:prstGeom>
        </p:spPr>
      </p:pic>
    </p:spTree>
  </p:cSld>
  <p:clrMapOvr>
    <a:masterClrMapping/>
  </p:clrMapOvr>
  <p:transition spd="slow">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490220" y="2205990"/>
            <a:ext cx="8082280" cy="4010025"/>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sym typeface="+mn-ea"/>
              </a:rPr>
              <a:t>3.4  </a:t>
            </a:r>
            <a:r>
              <a:rPr lang="zh-CN" altLang="en-US" sz="2800" dirty="0" smtClean="0">
                <a:latin typeface="微软雅黑" panose="020B0503020204020204" pitchFamily="34" charset="-122"/>
                <a:ea typeface="微软雅黑" panose="020B0503020204020204" pitchFamily="34" charset="-122"/>
                <a:sym typeface="+mn-ea"/>
              </a:rPr>
              <a:t>医用耗材监督管理</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11795" y="1412861"/>
            <a:ext cx="5357850"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lgn="l">
                <a:spcBef>
                  <a:spcPct val="50000"/>
                </a:spcBef>
              </a:pPr>
              <a:r>
                <a:rPr lang="zh-CN" altLang="en-US" sz="2800" b="1" dirty="0">
                  <a:solidFill>
                    <a:srgbClr val="FF0000"/>
                  </a:solidFill>
                </a:rPr>
                <a:t>（七）动态调整：</a:t>
              </a: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963295" y="2357755"/>
            <a:ext cx="7466965" cy="3711785"/>
          </a:xfrm>
          <a:prstGeom prst="rect">
            <a:avLst/>
          </a:prstGeom>
        </p:spPr>
        <p:txBody>
          <a:bodyPr wrap="square">
            <a:spAutoFit/>
          </a:bodyPr>
          <a:lstStyle/>
          <a:p>
            <a:pPr marL="0" indent="0">
              <a:lnSpc>
                <a:spcPct val="140000"/>
              </a:lnSpc>
              <a:buNone/>
            </a:pPr>
            <a:r>
              <a:rPr sz="2400" b="1" dirty="0" smtClean="0">
                <a:solidFill>
                  <a:srgbClr val="FF0000"/>
                </a:solidFill>
                <a:latin typeface="华文楷体" charset="0"/>
                <a:ea typeface="华文楷体" charset="0"/>
              </a:rPr>
              <a:t>2.品种动态调整</a:t>
            </a:r>
            <a:r>
              <a:rPr sz="2400" dirty="0" smtClean="0">
                <a:latin typeface="华文楷体" charset="0"/>
                <a:ea typeface="华文楷体" charset="0"/>
              </a:rPr>
              <a:t>。阳光挂网采购启动后，</a:t>
            </a:r>
            <a:r>
              <a:rPr sz="2400" b="1" dirty="0" smtClean="0">
                <a:solidFill>
                  <a:srgbClr val="FF0000"/>
                </a:solidFill>
                <a:latin typeface="华文楷体" charset="0"/>
                <a:ea typeface="华文楷体" charset="0"/>
              </a:rPr>
              <a:t>生产企业</a:t>
            </a:r>
            <a:r>
              <a:rPr sz="2400" dirty="0" smtClean="0">
                <a:latin typeface="华文楷体" charset="0"/>
                <a:ea typeface="华文楷体" charset="0"/>
              </a:rPr>
              <a:t>在指定省（市）有中标（挂网）</a:t>
            </a:r>
            <a:r>
              <a:rPr sz="2400" b="1" dirty="0" smtClean="0">
                <a:solidFill>
                  <a:srgbClr val="FF0000"/>
                </a:solidFill>
                <a:latin typeface="华文楷体" charset="0"/>
                <a:ea typeface="华文楷体" charset="0"/>
              </a:rPr>
              <a:t>价格记录</a:t>
            </a:r>
            <a:r>
              <a:rPr sz="2400" dirty="0" smtClean="0">
                <a:latin typeface="华文楷体" charset="0"/>
                <a:ea typeface="华文楷体" charset="0"/>
              </a:rPr>
              <a:t>的，经申报核查后予以挂网；或者</a:t>
            </a:r>
            <a:r>
              <a:rPr sz="2400" b="1" dirty="0" smtClean="0">
                <a:solidFill>
                  <a:srgbClr val="FF0000"/>
                </a:solidFill>
                <a:latin typeface="华文楷体" charset="0"/>
                <a:ea typeface="华文楷体" charset="0"/>
              </a:rPr>
              <a:t>连续6个月</a:t>
            </a:r>
            <a:r>
              <a:rPr sz="2400" dirty="0" smtClean="0">
                <a:latin typeface="华文楷体" charset="0"/>
                <a:ea typeface="华文楷体" charset="0"/>
              </a:rPr>
              <a:t>，在陕西省有</a:t>
            </a:r>
            <a:r>
              <a:rPr sz="2400" b="1" dirty="0" smtClean="0">
                <a:solidFill>
                  <a:srgbClr val="FF0000"/>
                </a:solidFill>
                <a:latin typeface="华文楷体" charset="0"/>
                <a:ea typeface="华文楷体" charset="0"/>
              </a:rPr>
              <a:t>3家以上二级及以上</a:t>
            </a:r>
            <a:r>
              <a:rPr sz="2400" dirty="0" smtClean="0">
                <a:latin typeface="华文楷体" charset="0"/>
                <a:ea typeface="华文楷体" charset="0"/>
              </a:rPr>
              <a:t>医疗机构备案采购使用的，</a:t>
            </a:r>
            <a:r>
              <a:rPr sz="2400" dirty="0" smtClean="0">
                <a:latin typeface="华文楷体" charset="0"/>
                <a:ea typeface="华文楷体" charset="0"/>
              </a:rPr>
              <a:t>经申报核查后</a:t>
            </a:r>
            <a:r>
              <a:rPr lang="zh-CN" altLang="en-US" sz="2400" dirty="0" smtClean="0">
                <a:latin typeface="华文楷体" charset="0"/>
                <a:ea typeface="华文楷体" charset="0"/>
              </a:rPr>
              <a:t>，纳入备选品种目录</a:t>
            </a:r>
            <a:r>
              <a:rPr sz="2400" dirty="0" smtClean="0">
                <a:latin typeface="华文楷体" charset="0"/>
                <a:ea typeface="华文楷体" charset="0"/>
              </a:rPr>
              <a:t>。</a:t>
            </a:r>
            <a:endParaRPr sz="2400" dirty="0" smtClean="0">
              <a:latin typeface="华文楷体" charset="0"/>
              <a:ea typeface="华文楷体" charset="0"/>
            </a:endParaRPr>
          </a:p>
          <a:p>
            <a:pPr marL="0" algn="l">
              <a:lnSpc>
                <a:spcPct val="140000"/>
              </a:lnSpc>
              <a:buNone/>
            </a:pPr>
            <a:r>
              <a:rPr sz="2400" b="1" dirty="0" smtClean="0">
                <a:solidFill>
                  <a:srgbClr val="FF0000"/>
                </a:solidFill>
                <a:latin typeface="华文楷体" charset="0"/>
                <a:ea typeface="华文楷体" charset="0"/>
              </a:rPr>
              <a:t>3.质量动态调整</a:t>
            </a:r>
            <a:r>
              <a:rPr sz="2400" dirty="0" smtClean="0">
                <a:latin typeface="华文楷体" charset="0"/>
                <a:ea typeface="华文楷体" charset="0"/>
              </a:rPr>
              <a:t>。对使用、配送等过程中发现</a:t>
            </a:r>
            <a:r>
              <a:rPr sz="2400" b="1" dirty="0" smtClean="0">
                <a:solidFill>
                  <a:srgbClr val="FF0000"/>
                </a:solidFill>
                <a:latin typeface="华文楷体" charset="0"/>
                <a:ea typeface="华文楷体" charset="0"/>
              </a:rPr>
              <a:t>质量安全问题的及时予以调整。</a:t>
            </a:r>
            <a:r>
              <a:rPr sz="2400" b="1" dirty="0" smtClean="0">
                <a:solidFill>
                  <a:srgbClr val="FF0000"/>
                </a:solidFill>
              </a:rPr>
              <a:t> </a:t>
            </a:r>
          </a:p>
        </p:txBody>
      </p:sp>
    </p:spTree>
  </p:cSld>
  <p:clrMapOvr>
    <a:masterClrMapping/>
  </p:clrMapOvr>
  <p:transition spd="slow">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490220" y="2205990"/>
            <a:ext cx="8082280" cy="4010025"/>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sym typeface="+mn-ea"/>
              </a:rPr>
              <a:t>3.4  </a:t>
            </a:r>
            <a:r>
              <a:rPr lang="zh-CN" altLang="en-US" sz="2800" dirty="0" smtClean="0">
                <a:latin typeface="微软雅黑" panose="020B0503020204020204" pitchFamily="34" charset="-122"/>
                <a:ea typeface="微软雅黑" panose="020B0503020204020204" pitchFamily="34" charset="-122"/>
                <a:sym typeface="+mn-ea"/>
              </a:rPr>
              <a:t>医用耗材监督管理</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11795" y="1412861"/>
            <a:ext cx="5357850"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lgn="l">
                <a:spcBef>
                  <a:spcPct val="50000"/>
                </a:spcBef>
              </a:pPr>
              <a:r>
                <a:rPr lang="zh-CN" altLang="en-US" sz="2800" b="1" dirty="0">
                  <a:solidFill>
                    <a:srgbClr val="FF0000"/>
                  </a:solidFill>
                </a:rPr>
                <a:t>（八）加强配送管理：</a:t>
              </a: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963295" y="2357755"/>
            <a:ext cx="7466965" cy="3891280"/>
          </a:xfrm>
          <a:prstGeom prst="rect">
            <a:avLst/>
          </a:prstGeom>
        </p:spPr>
        <p:txBody>
          <a:bodyPr wrap="square">
            <a:spAutoFit/>
          </a:bodyPr>
          <a:lstStyle/>
          <a:p>
            <a:pPr marL="0" indent="0">
              <a:lnSpc>
                <a:spcPct val="130000"/>
              </a:lnSpc>
              <a:buNone/>
            </a:pPr>
            <a:r>
              <a:rPr lang="en-US" sz="2400" dirty="0" smtClean="0">
                <a:latin typeface="华文楷体" charset="0"/>
                <a:ea typeface="华文楷体" charset="0"/>
              </a:rPr>
              <a:t> </a:t>
            </a:r>
            <a:r>
              <a:rPr sz="2400" dirty="0" smtClean="0">
                <a:latin typeface="华文楷体" charset="0"/>
                <a:ea typeface="华文楷体" charset="0"/>
              </a:rPr>
              <a:t>1．医用耗材</a:t>
            </a:r>
            <a:r>
              <a:rPr sz="2400" b="1" dirty="0" smtClean="0">
                <a:solidFill>
                  <a:srgbClr val="FF0000"/>
                </a:solidFill>
                <a:latin typeface="华文楷体" charset="0"/>
                <a:ea typeface="华文楷体" charset="0"/>
              </a:rPr>
              <a:t>经营企业</a:t>
            </a:r>
            <a:r>
              <a:rPr sz="2400" dirty="0" smtClean="0">
                <a:latin typeface="华文楷体" charset="0"/>
                <a:ea typeface="华文楷体" charset="0"/>
              </a:rPr>
              <a:t>在省药械集中采购平台</a:t>
            </a:r>
            <a:r>
              <a:rPr sz="2400" b="1" dirty="0" smtClean="0">
                <a:solidFill>
                  <a:srgbClr val="FF0000"/>
                </a:solidFill>
                <a:latin typeface="华文楷体" charset="0"/>
                <a:ea typeface="华文楷体" charset="0"/>
              </a:rPr>
              <a:t>注册</a:t>
            </a:r>
            <a:r>
              <a:rPr sz="2400" dirty="0" smtClean="0">
                <a:latin typeface="华文楷体" charset="0"/>
                <a:ea typeface="华文楷体" charset="0"/>
              </a:rPr>
              <a:t>，按规定报送相关材料，</a:t>
            </a:r>
            <a:r>
              <a:rPr sz="2400" b="1" dirty="0" smtClean="0">
                <a:solidFill>
                  <a:srgbClr val="FF0000"/>
                </a:solidFill>
                <a:latin typeface="华文楷体" charset="0"/>
                <a:ea typeface="华文楷体" charset="0"/>
              </a:rPr>
              <a:t>明确配送范围。</a:t>
            </a:r>
            <a:endParaRPr sz="2400" dirty="0" smtClean="0">
              <a:latin typeface="华文楷体" charset="0"/>
              <a:ea typeface="华文楷体" charset="0"/>
            </a:endParaRPr>
          </a:p>
          <a:p>
            <a:pPr marL="0" algn="l">
              <a:lnSpc>
                <a:spcPct val="130000"/>
              </a:lnSpc>
              <a:buNone/>
            </a:pPr>
            <a:r>
              <a:rPr sz="2400" dirty="0" smtClean="0">
                <a:latin typeface="华文楷体" charset="0"/>
                <a:ea typeface="华文楷体" charset="0"/>
              </a:rPr>
              <a:t>2．生产企业可将医用耗材</a:t>
            </a:r>
            <a:r>
              <a:rPr sz="2400" b="1" dirty="0" smtClean="0">
                <a:solidFill>
                  <a:srgbClr val="FF0000"/>
                </a:solidFill>
                <a:latin typeface="华文楷体" charset="0"/>
                <a:ea typeface="华文楷体" charset="0"/>
              </a:rPr>
              <a:t>直接配送</a:t>
            </a:r>
            <a:r>
              <a:rPr sz="2400" dirty="0" smtClean="0">
                <a:latin typeface="华文楷体" charset="0"/>
                <a:ea typeface="华文楷体" charset="0"/>
              </a:rPr>
              <a:t>到医疗机构，也可</a:t>
            </a:r>
            <a:r>
              <a:rPr sz="2400" b="1" dirty="0" smtClean="0">
                <a:solidFill>
                  <a:srgbClr val="FF0000"/>
                </a:solidFill>
                <a:latin typeface="华文楷体" charset="0"/>
                <a:ea typeface="华文楷体" charset="0"/>
              </a:rPr>
              <a:t>委托</a:t>
            </a:r>
            <a:r>
              <a:rPr sz="2400" dirty="0" smtClean="0">
                <a:latin typeface="华文楷体" charset="0"/>
                <a:ea typeface="华文楷体" charset="0"/>
              </a:rPr>
              <a:t>平台注册的医用耗材经营企业配送。配送企业的确定实行</a:t>
            </a:r>
            <a:r>
              <a:rPr sz="2400" b="1" dirty="0" smtClean="0">
                <a:solidFill>
                  <a:srgbClr val="FF0000"/>
                </a:solidFill>
                <a:latin typeface="华文楷体" charset="0"/>
                <a:ea typeface="华文楷体" charset="0"/>
              </a:rPr>
              <a:t>双向选择</a:t>
            </a:r>
            <a:r>
              <a:rPr sz="2400" dirty="0" smtClean="0">
                <a:latin typeface="华文楷体" charset="0"/>
                <a:ea typeface="华文楷体" charset="0"/>
              </a:rPr>
              <a:t>，省采购中心将有关情况实时在平台公布。</a:t>
            </a:r>
          </a:p>
          <a:p>
            <a:pPr marL="0" indent="0">
              <a:lnSpc>
                <a:spcPct val="130000"/>
              </a:lnSpc>
              <a:buNone/>
            </a:pPr>
            <a:r>
              <a:rPr sz="2400" dirty="0" smtClean="0">
                <a:latin typeface="华文楷体" charset="0"/>
                <a:ea typeface="华文楷体" charset="0"/>
              </a:rPr>
              <a:t>配送具体管理工作按照《陕西省医用耗材网上阳光配送工作管理办法》执行。</a:t>
            </a:r>
          </a:p>
        </p:txBody>
      </p:sp>
    </p:spTree>
  </p:cSld>
  <p:clrMapOvr>
    <a:masterClrMapping/>
  </p:clrMapOvr>
  <p:transition spd="slow">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490220" y="2205990"/>
            <a:ext cx="8082280" cy="4010025"/>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sym typeface="+mn-ea"/>
              </a:rPr>
              <a:t>3.4  </a:t>
            </a:r>
            <a:r>
              <a:rPr lang="zh-CN" altLang="en-US" sz="2800" dirty="0" smtClean="0">
                <a:latin typeface="微软雅黑" panose="020B0503020204020204" pitchFamily="34" charset="-122"/>
                <a:ea typeface="微软雅黑" panose="020B0503020204020204" pitchFamily="34" charset="-122"/>
                <a:sym typeface="+mn-ea"/>
              </a:rPr>
              <a:t>医用耗材监督管理</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11795" y="1412861"/>
            <a:ext cx="5357850"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lgn="l">
                <a:spcBef>
                  <a:spcPct val="50000"/>
                </a:spcBef>
              </a:pPr>
              <a:r>
                <a:rPr lang="zh-CN" altLang="en-US" sz="2800" b="1" dirty="0">
                  <a:solidFill>
                    <a:srgbClr val="FF0000"/>
                  </a:solidFill>
                </a:rPr>
                <a:t>（九）费用结算：</a:t>
              </a: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963295" y="2357755"/>
            <a:ext cx="7466965" cy="1845945"/>
          </a:xfrm>
          <a:prstGeom prst="rect">
            <a:avLst/>
          </a:prstGeom>
        </p:spPr>
        <p:txBody>
          <a:bodyPr wrap="square">
            <a:spAutoFit/>
          </a:bodyPr>
          <a:lstStyle/>
          <a:p>
            <a:pPr marL="0" indent="0">
              <a:lnSpc>
                <a:spcPct val="160000"/>
              </a:lnSpc>
              <a:buNone/>
            </a:pPr>
            <a:r>
              <a:rPr lang="en-US" sz="2400" dirty="0" smtClean="0">
                <a:latin typeface="华文楷体" charset="0"/>
                <a:ea typeface="华文楷体" charset="0"/>
              </a:rPr>
              <a:t> </a:t>
            </a:r>
            <a:r>
              <a:rPr sz="2400" dirty="0" smtClean="0">
                <a:latin typeface="华文楷体" charset="0"/>
                <a:ea typeface="华文楷体" charset="0"/>
              </a:rPr>
              <a:t>医疗机构与企业结算货款的时间，自医用耗材入库之日起不得超过</a:t>
            </a:r>
            <a:r>
              <a:rPr sz="2400" b="1" dirty="0" smtClean="0">
                <a:solidFill>
                  <a:srgbClr val="FF0000"/>
                </a:solidFill>
                <a:latin typeface="华文楷体" charset="0"/>
                <a:ea typeface="华文楷体" charset="0"/>
              </a:rPr>
              <a:t>90日</a:t>
            </a:r>
            <a:r>
              <a:rPr sz="2400" dirty="0" smtClean="0">
                <a:latin typeface="华文楷体" charset="0"/>
                <a:ea typeface="华文楷体" charset="0"/>
              </a:rPr>
              <a:t>。如遇政策调整，按新政策规定的方式和时间执行。</a:t>
            </a:r>
          </a:p>
        </p:txBody>
      </p:sp>
    </p:spTree>
  </p:cSld>
  <p:clrMapOvr>
    <a:masterClrMapping/>
  </p:clrMapOvr>
  <p:transition spd="slow">
    <p:rand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页脚占位符 3"/>
          <p:cNvSpPr>
            <a:spLocks noGrp="1"/>
          </p:cNvSpPr>
          <p:nvPr>
            <p:ph type="ftr" sz="quarter" idx="10"/>
          </p:nvPr>
        </p:nvSpPr>
        <p:spPr/>
        <p:txBody>
          <a:bodyPr/>
          <a:lstStyle/>
          <a:p>
            <a:endParaRPr lang="en-US" altLang="zh-CN" dirty="0"/>
          </a:p>
        </p:txBody>
      </p:sp>
      <p:sp>
        <p:nvSpPr>
          <p:cNvPr id="232451" name="Line 3"/>
          <p:cNvSpPr>
            <a:spLocks noChangeShapeType="1"/>
          </p:cNvSpPr>
          <p:nvPr/>
        </p:nvSpPr>
        <p:spPr bwMode="gray">
          <a:xfrm>
            <a:off x="2919413" y="3335338"/>
            <a:ext cx="342900" cy="107950"/>
          </a:xfrm>
          <a:prstGeom prst="line">
            <a:avLst/>
          </a:prstGeom>
          <a:noFill/>
          <a:ln w="76200">
            <a:solidFill>
              <a:srgbClr val="C0C0C0"/>
            </a:solidFill>
            <a:rou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2452" name="Line 4"/>
          <p:cNvSpPr>
            <a:spLocks noChangeShapeType="1"/>
          </p:cNvSpPr>
          <p:nvPr/>
        </p:nvSpPr>
        <p:spPr bwMode="gray">
          <a:xfrm flipV="1">
            <a:off x="3038475" y="4953000"/>
            <a:ext cx="247650" cy="190500"/>
          </a:xfrm>
          <a:prstGeom prst="line">
            <a:avLst/>
          </a:prstGeom>
          <a:noFill/>
          <a:ln w="76200">
            <a:solidFill>
              <a:srgbClr val="C0C0C0"/>
            </a:solidFill>
            <a:rou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2453" name="Line 5"/>
          <p:cNvSpPr>
            <a:spLocks noChangeShapeType="1"/>
          </p:cNvSpPr>
          <p:nvPr/>
        </p:nvSpPr>
        <p:spPr bwMode="gray">
          <a:xfrm rot="18903867" flipV="1">
            <a:off x="3717925" y="5381625"/>
            <a:ext cx="247650" cy="190500"/>
          </a:xfrm>
          <a:prstGeom prst="line">
            <a:avLst/>
          </a:prstGeom>
          <a:noFill/>
          <a:ln w="76200">
            <a:solidFill>
              <a:srgbClr val="C0C0C0"/>
            </a:solidFill>
            <a:rou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2454" name="Line 6"/>
          <p:cNvSpPr>
            <a:spLocks noChangeShapeType="1"/>
          </p:cNvSpPr>
          <p:nvPr/>
        </p:nvSpPr>
        <p:spPr bwMode="gray">
          <a:xfrm rot="2103433" flipV="1">
            <a:off x="2889591" y="4197679"/>
            <a:ext cx="249237" cy="190500"/>
          </a:xfrm>
          <a:prstGeom prst="line">
            <a:avLst/>
          </a:prstGeom>
          <a:noFill/>
          <a:ln w="76200">
            <a:solidFill>
              <a:srgbClr val="C0C0C0"/>
            </a:solidFill>
            <a:rou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2455" name="Line 7"/>
          <p:cNvSpPr>
            <a:spLocks noChangeShapeType="1"/>
          </p:cNvSpPr>
          <p:nvPr/>
        </p:nvSpPr>
        <p:spPr bwMode="gray">
          <a:xfrm rot="15143245" flipH="1" flipV="1">
            <a:off x="4822825" y="2754313"/>
            <a:ext cx="342900" cy="107950"/>
          </a:xfrm>
          <a:prstGeom prst="line">
            <a:avLst/>
          </a:prstGeom>
          <a:noFill/>
          <a:ln w="76200">
            <a:solidFill>
              <a:srgbClr val="C0C0C0"/>
            </a:solidFill>
            <a:rou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2456" name="Line 8"/>
          <p:cNvSpPr>
            <a:spLocks noChangeShapeType="1"/>
          </p:cNvSpPr>
          <p:nvPr/>
        </p:nvSpPr>
        <p:spPr bwMode="gray">
          <a:xfrm rot="4384254" flipH="1">
            <a:off x="5580063" y="4627563"/>
            <a:ext cx="247650" cy="190500"/>
          </a:xfrm>
          <a:prstGeom prst="line">
            <a:avLst/>
          </a:prstGeom>
          <a:noFill/>
          <a:ln w="76200">
            <a:solidFill>
              <a:srgbClr val="C0C0C0"/>
            </a:solidFill>
            <a:rou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2457" name="Line 9"/>
          <p:cNvSpPr>
            <a:spLocks noChangeShapeType="1"/>
          </p:cNvSpPr>
          <p:nvPr/>
        </p:nvSpPr>
        <p:spPr bwMode="gray">
          <a:xfrm rot="120645" flipH="1">
            <a:off x="5459413" y="3111500"/>
            <a:ext cx="247650" cy="190500"/>
          </a:xfrm>
          <a:prstGeom prst="line">
            <a:avLst/>
          </a:prstGeom>
          <a:noFill/>
          <a:ln w="76200">
            <a:solidFill>
              <a:srgbClr val="C0C0C0"/>
            </a:solidFill>
            <a:rou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2458" name="AutoShape 10"/>
          <p:cNvSpPr>
            <a:spLocks noChangeArrowheads="1"/>
          </p:cNvSpPr>
          <p:nvPr/>
        </p:nvSpPr>
        <p:spPr bwMode="gray">
          <a:xfrm>
            <a:off x="285720" y="2857496"/>
            <a:ext cx="2886075" cy="647704"/>
          </a:xfrm>
          <a:prstGeom prst="roundRect">
            <a:avLst>
              <a:gd name="adj" fmla="val 50000"/>
            </a:avLst>
          </a:prstGeom>
          <a:gradFill rotWithShape="1">
            <a:gsLst>
              <a:gs pos="0">
                <a:srgbClr val="4EA7EA"/>
              </a:gs>
              <a:gs pos="50000">
                <a:srgbClr val="4EA7EA">
                  <a:gamma/>
                  <a:tint val="42353"/>
                  <a:invGamma/>
                </a:srgbClr>
              </a:gs>
              <a:gs pos="100000">
                <a:srgbClr val="4EA7EA"/>
              </a:gs>
            </a:gsLst>
            <a:lin ang="5400000" scaled="1"/>
          </a:gradFill>
          <a:ln w="28575" algn="ctr">
            <a:solidFill>
              <a:schemeClr val="bg1"/>
            </a:solidFill>
            <a:round/>
          </a:ln>
          <a:effectLst>
            <a:outerShdw dist="107763" dir="2700000" algn="ctr" rotWithShape="0">
              <a:schemeClr val="bg2">
                <a:alpha val="50000"/>
              </a:schemeClr>
            </a:outerShdw>
          </a:effectLst>
        </p:spPr>
        <p:txBody>
          <a:bodyPr wrap="none" anchor="ctr"/>
          <a:lstStyle/>
          <a:p>
            <a:endParaRPr lang="zh-CN" altLang="en-US"/>
          </a:p>
        </p:txBody>
      </p:sp>
      <p:sp>
        <p:nvSpPr>
          <p:cNvPr id="232459" name="Line 11"/>
          <p:cNvSpPr>
            <a:spLocks noChangeShapeType="1"/>
          </p:cNvSpPr>
          <p:nvPr/>
        </p:nvSpPr>
        <p:spPr bwMode="gray">
          <a:xfrm rot="2147097" flipH="1">
            <a:off x="5767388" y="3860800"/>
            <a:ext cx="249237" cy="190500"/>
          </a:xfrm>
          <a:prstGeom prst="line">
            <a:avLst/>
          </a:prstGeom>
          <a:noFill/>
          <a:ln w="76200">
            <a:solidFill>
              <a:srgbClr val="C0C0C0"/>
            </a:solidFill>
            <a:rou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 name="Group 12"/>
          <p:cNvGrpSpPr/>
          <p:nvPr/>
        </p:nvGrpSpPr>
        <p:grpSpPr bwMode="auto">
          <a:xfrm>
            <a:off x="142470" y="1571611"/>
            <a:ext cx="4347807" cy="973159"/>
            <a:chOff x="51" y="1182"/>
            <a:chExt cx="2640" cy="613"/>
          </a:xfrm>
        </p:grpSpPr>
        <p:sp>
          <p:nvSpPr>
            <p:cNvPr id="232461" name="AutoShape 13"/>
            <p:cNvSpPr>
              <a:spLocks noChangeArrowheads="1"/>
            </p:cNvSpPr>
            <p:nvPr/>
          </p:nvSpPr>
          <p:spPr bwMode="gray">
            <a:xfrm>
              <a:off x="51" y="1182"/>
              <a:ext cx="2640" cy="480"/>
            </a:xfrm>
            <a:prstGeom prst="wedgeRectCallout">
              <a:avLst>
                <a:gd name="adj1" fmla="val 38377"/>
                <a:gd name="adj2" fmla="val 100815"/>
              </a:avLst>
            </a:prstGeom>
            <a:noFill/>
            <a:ln w="38100">
              <a:solidFill>
                <a:schemeClr val="accent2"/>
              </a:solidFill>
              <a:miter lim="800000"/>
            </a:ln>
            <a:effectLst>
              <a:outerShdw dist="63500" dir="3187806" algn="ctr" rotWithShape="0">
                <a:schemeClr val="bg2">
                  <a:alpha val="50000"/>
                </a:schemeClr>
              </a:outerShdw>
            </a:effectLst>
            <a:extLst>
              <a:ext uri="{909E8E84-426E-40DD-AFC4-6F175D3DCCD1}">
                <a14:hiddenFill xmlns="" xmlns:a14="http://schemas.microsoft.com/office/drawing/2010/main">
                  <a:gradFill rotWithShape="1">
                    <a:gsLst>
                      <a:gs pos="0">
                        <a:schemeClr val="bg2"/>
                      </a:gs>
                      <a:gs pos="50000">
                        <a:schemeClr val="bg2">
                          <a:gamma/>
                          <a:tint val="0"/>
                          <a:invGamma/>
                        </a:schemeClr>
                      </a:gs>
                      <a:gs pos="100000">
                        <a:schemeClr val="bg2"/>
                      </a:gs>
                    </a:gsLst>
                    <a:lin ang="2700000" scaled="1"/>
                  </a:gradFill>
                </a14:hiddenFill>
              </a:ext>
            </a:extLst>
          </p:spPr>
          <p:txBody>
            <a:bodyPr/>
            <a:lstStyle/>
            <a:p>
              <a:pPr algn="ctr"/>
              <a:endParaRPr lang="zh-CN" altLang="zh-CN"/>
            </a:p>
          </p:txBody>
        </p:sp>
        <p:sp>
          <p:nvSpPr>
            <p:cNvPr id="232462" name="Rectangle 14"/>
            <p:cNvSpPr>
              <a:spLocks noChangeArrowheads="1"/>
            </p:cNvSpPr>
            <p:nvPr/>
          </p:nvSpPr>
          <p:spPr bwMode="gray">
            <a:xfrm>
              <a:off x="138" y="1272"/>
              <a:ext cx="2544" cy="52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zh-CN" altLang="en-US" sz="2400" b="1" dirty="0" smtClean="0">
                  <a:solidFill>
                    <a:srgbClr val="FF0000"/>
                  </a:solidFill>
                  <a:ea typeface="宋体" panose="02010600030101010101" pitchFamily="2" charset="-122"/>
                </a:rPr>
                <a:t>抓住支付环节，打通所有闭环</a:t>
              </a:r>
              <a:endParaRPr lang="en-US" altLang="zh-CN" sz="2400" b="1" dirty="0">
                <a:solidFill>
                  <a:srgbClr val="FF0000"/>
                </a:solidFill>
                <a:ea typeface="宋体" panose="02010600030101010101" pitchFamily="2" charset="-122"/>
              </a:endParaRPr>
            </a:p>
          </p:txBody>
        </p:sp>
      </p:grpSp>
      <p:sp>
        <p:nvSpPr>
          <p:cNvPr id="232463" name="Oval 15" descr="p3"/>
          <p:cNvSpPr>
            <a:spLocks noChangeArrowheads="1"/>
          </p:cNvSpPr>
          <p:nvPr/>
        </p:nvSpPr>
        <p:spPr bwMode="gray">
          <a:xfrm>
            <a:off x="3190875" y="2971800"/>
            <a:ext cx="2362200" cy="2286000"/>
          </a:xfrm>
          <a:prstGeom prst="ellipse">
            <a:avLst/>
          </a:prstGeom>
          <a:blipFill dpi="0" rotWithShape="1">
            <a:blip r:embed="rId2"/>
            <a:srcRect/>
            <a:stretch>
              <a:fillRect/>
            </a:stretch>
          </a:blipFill>
          <a:ln>
            <a:noFill/>
          </a:ln>
          <a:effectLst/>
          <a:extLst>
            <a:ext uri="{91240B29-F687-4F45-9708-019B960494DF}">
              <a14:hiddenLine xmlns="" xmlns:a14="http://schemas.microsoft.com/office/drawing/2010/main" w="9525">
                <a:solidFill>
                  <a:schemeClr val="tx1"/>
                </a:solidFill>
                <a:rou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2466" name="AutoShape 18"/>
          <p:cNvSpPr>
            <a:spLocks noChangeArrowheads="1"/>
          </p:cNvSpPr>
          <p:nvPr/>
        </p:nvSpPr>
        <p:spPr bwMode="gray">
          <a:xfrm>
            <a:off x="214282" y="4786322"/>
            <a:ext cx="3071802" cy="604838"/>
          </a:xfrm>
          <a:prstGeom prst="roundRect">
            <a:avLst>
              <a:gd name="adj" fmla="val 50000"/>
            </a:avLst>
          </a:prstGeom>
          <a:gradFill rotWithShape="1">
            <a:gsLst>
              <a:gs pos="0">
                <a:srgbClr val="4EA7EA"/>
              </a:gs>
              <a:gs pos="50000">
                <a:srgbClr val="4EA7EA">
                  <a:gamma/>
                  <a:tint val="42353"/>
                  <a:invGamma/>
                </a:srgbClr>
              </a:gs>
              <a:gs pos="100000">
                <a:srgbClr val="4EA7EA"/>
              </a:gs>
            </a:gsLst>
            <a:lin ang="5400000" scaled="1"/>
          </a:gradFill>
          <a:ln w="28575" algn="ctr">
            <a:solidFill>
              <a:schemeClr val="bg1"/>
            </a:solidFill>
            <a:round/>
          </a:ln>
          <a:effectLst>
            <a:outerShdw dist="107763" dir="2700000" algn="ctr" rotWithShape="0">
              <a:schemeClr val="bg2">
                <a:alpha val="50000"/>
              </a:schemeClr>
            </a:outerShdw>
          </a:effectLst>
        </p:spPr>
        <p:txBody>
          <a:bodyPr wrap="none" anchor="ctr"/>
          <a:lstStyle/>
          <a:p>
            <a:endParaRPr lang="zh-CN" altLang="en-US"/>
          </a:p>
        </p:txBody>
      </p:sp>
      <p:sp>
        <p:nvSpPr>
          <p:cNvPr id="232467" name="AutoShape 19"/>
          <p:cNvSpPr>
            <a:spLocks noChangeArrowheads="1"/>
          </p:cNvSpPr>
          <p:nvPr/>
        </p:nvSpPr>
        <p:spPr bwMode="gray">
          <a:xfrm>
            <a:off x="857224" y="5638800"/>
            <a:ext cx="4357718" cy="647720"/>
          </a:xfrm>
          <a:prstGeom prst="roundRect">
            <a:avLst>
              <a:gd name="adj" fmla="val 50000"/>
            </a:avLst>
          </a:prstGeom>
          <a:gradFill rotWithShape="1">
            <a:gsLst>
              <a:gs pos="0">
                <a:srgbClr val="4EA7EA"/>
              </a:gs>
              <a:gs pos="50000">
                <a:srgbClr val="4EA7EA">
                  <a:gamma/>
                  <a:tint val="42353"/>
                  <a:invGamma/>
                </a:srgbClr>
              </a:gs>
              <a:gs pos="100000">
                <a:srgbClr val="4EA7EA"/>
              </a:gs>
            </a:gsLst>
            <a:lin ang="5400000" scaled="1"/>
          </a:gradFill>
          <a:ln w="28575" algn="ctr">
            <a:solidFill>
              <a:schemeClr val="bg1"/>
            </a:solidFill>
            <a:round/>
          </a:ln>
          <a:effectLst>
            <a:outerShdw dist="107763" dir="2700000" algn="ctr" rotWithShape="0">
              <a:schemeClr val="bg2">
                <a:alpha val="50000"/>
              </a:schemeClr>
            </a:outerShdw>
          </a:effectLst>
        </p:spPr>
        <p:txBody>
          <a:bodyPr wrap="none" anchor="ctr"/>
          <a:lstStyle/>
          <a:p>
            <a:endParaRPr lang="zh-CN" altLang="en-US"/>
          </a:p>
        </p:txBody>
      </p:sp>
      <p:sp>
        <p:nvSpPr>
          <p:cNvPr id="232468" name="Rectangle 20"/>
          <p:cNvSpPr>
            <a:spLocks noChangeArrowheads="1"/>
          </p:cNvSpPr>
          <p:nvPr/>
        </p:nvSpPr>
        <p:spPr bwMode="gray">
          <a:xfrm>
            <a:off x="500034" y="2857496"/>
            <a:ext cx="2366993"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smtClean="0">
                <a:solidFill>
                  <a:srgbClr val="FF0000"/>
                </a:solidFill>
                <a:sym typeface="+mn-ea"/>
              </a:rPr>
              <a:t>落实周转资金、县域统一集中支付</a:t>
            </a:r>
          </a:p>
        </p:txBody>
      </p:sp>
      <p:sp>
        <p:nvSpPr>
          <p:cNvPr id="232469" name="Rectangle 21"/>
          <p:cNvSpPr>
            <a:spLocks noChangeArrowheads="1"/>
          </p:cNvSpPr>
          <p:nvPr/>
        </p:nvSpPr>
        <p:spPr bwMode="gray">
          <a:xfrm>
            <a:off x="285720" y="4786322"/>
            <a:ext cx="2371755"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zh-CN" altLang="en-US" b="1" dirty="0" smtClean="0">
                <a:solidFill>
                  <a:srgbClr val="FF0000"/>
                </a:solidFill>
                <a:sym typeface="+mn-ea"/>
              </a:rPr>
              <a:t>将医院耗材收支和结算纳入年度考核</a:t>
            </a:r>
            <a:endParaRPr lang="en-US" altLang="zh-CN" b="1" dirty="0">
              <a:solidFill>
                <a:srgbClr val="1C1C1C"/>
              </a:solidFill>
              <a:ea typeface="宋体" panose="02010600030101010101" pitchFamily="2" charset="-122"/>
            </a:endParaRPr>
          </a:p>
        </p:txBody>
      </p:sp>
      <p:sp>
        <p:nvSpPr>
          <p:cNvPr id="232470" name="Rectangle 22"/>
          <p:cNvSpPr>
            <a:spLocks noChangeArrowheads="1"/>
          </p:cNvSpPr>
          <p:nvPr/>
        </p:nvSpPr>
        <p:spPr bwMode="gray">
          <a:xfrm>
            <a:off x="571472" y="5715000"/>
            <a:ext cx="4286280"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zh-CN" altLang="en-US" b="1" dirty="0" smtClean="0">
                <a:solidFill>
                  <a:srgbClr val="FF0000"/>
                </a:solidFill>
                <a:sym typeface="+mn-ea"/>
              </a:rPr>
              <a:t>逐年降低医院耗材使用占比</a:t>
            </a:r>
            <a:endParaRPr lang="en-US" altLang="zh-CN" b="1" dirty="0">
              <a:solidFill>
                <a:srgbClr val="FF0000"/>
              </a:solidFill>
              <a:sym typeface="+mn-ea"/>
            </a:endParaRPr>
          </a:p>
        </p:txBody>
      </p:sp>
      <p:sp>
        <p:nvSpPr>
          <p:cNvPr id="232471" name="AutoShape 23"/>
          <p:cNvSpPr>
            <a:spLocks noChangeArrowheads="1"/>
          </p:cNvSpPr>
          <p:nvPr/>
        </p:nvSpPr>
        <p:spPr bwMode="gray">
          <a:xfrm>
            <a:off x="4638674" y="1928802"/>
            <a:ext cx="4219605" cy="585798"/>
          </a:xfrm>
          <a:prstGeom prst="roundRect">
            <a:avLst>
              <a:gd name="adj" fmla="val 50000"/>
            </a:avLst>
          </a:prstGeom>
          <a:gradFill rotWithShape="1">
            <a:gsLst>
              <a:gs pos="0">
                <a:srgbClr val="DDEBCF"/>
              </a:gs>
              <a:gs pos="50000">
                <a:srgbClr val="9CB86E"/>
              </a:gs>
              <a:gs pos="100000">
                <a:srgbClr val="156B13"/>
              </a:gs>
            </a:gsLst>
            <a:lin ang="5400000" scaled="0"/>
          </a:gradFill>
          <a:ln w="28575" algn="ctr">
            <a:solidFill>
              <a:schemeClr val="bg1"/>
            </a:solidFill>
            <a:round/>
          </a:ln>
          <a:effectLst>
            <a:outerShdw dist="107763" dir="2700000" algn="ctr" rotWithShape="0">
              <a:schemeClr val="bg2">
                <a:alpha val="50000"/>
              </a:schemeClr>
            </a:outerShdw>
          </a:effectLst>
        </p:spPr>
        <p:txBody>
          <a:bodyPr wrap="none" anchor="ctr"/>
          <a:lstStyle/>
          <a:p>
            <a:endParaRPr lang="zh-CN" altLang="en-US"/>
          </a:p>
        </p:txBody>
      </p:sp>
      <p:sp>
        <p:nvSpPr>
          <p:cNvPr id="232472" name="Rectangle 24"/>
          <p:cNvSpPr>
            <a:spLocks noChangeArrowheads="1"/>
          </p:cNvSpPr>
          <p:nvPr/>
        </p:nvSpPr>
        <p:spPr bwMode="auto">
          <a:xfrm>
            <a:off x="4791074" y="2057400"/>
            <a:ext cx="3852891"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zh-CN" altLang="en-US" b="1" dirty="0" smtClean="0"/>
              <a:t>医院应将耗材收支纳入预算管理</a:t>
            </a:r>
            <a:endParaRPr lang="en-US" altLang="zh-CN" b="1" dirty="0">
              <a:solidFill>
                <a:srgbClr val="1C1C1C"/>
              </a:solidFill>
              <a:ea typeface="宋体" panose="02010600030101010101" pitchFamily="2" charset="-122"/>
            </a:endParaRPr>
          </a:p>
        </p:txBody>
      </p:sp>
      <p:sp>
        <p:nvSpPr>
          <p:cNvPr id="232473" name="AutoShape 25"/>
          <p:cNvSpPr>
            <a:spLocks noChangeArrowheads="1"/>
          </p:cNvSpPr>
          <p:nvPr/>
        </p:nvSpPr>
        <p:spPr bwMode="gray">
          <a:xfrm>
            <a:off x="5705474" y="2743200"/>
            <a:ext cx="3152805" cy="614362"/>
          </a:xfrm>
          <a:prstGeom prst="roundRect">
            <a:avLst>
              <a:gd name="adj" fmla="val 50000"/>
            </a:avLst>
          </a:prstGeom>
          <a:gradFill rotWithShape="1">
            <a:gsLst>
              <a:gs pos="0">
                <a:srgbClr val="DDEBCF"/>
              </a:gs>
              <a:gs pos="50000">
                <a:srgbClr val="9CB86E"/>
              </a:gs>
              <a:gs pos="100000">
                <a:srgbClr val="156B13"/>
              </a:gs>
            </a:gsLst>
            <a:lin ang="5400000" scaled="0"/>
          </a:gradFill>
          <a:ln w="28575" algn="ctr">
            <a:solidFill>
              <a:schemeClr val="bg1"/>
            </a:solidFill>
            <a:round/>
          </a:ln>
          <a:effectLst>
            <a:outerShdw dist="107763" dir="2700000" algn="ctr" rotWithShape="0">
              <a:schemeClr val="bg2">
                <a:alpha val="50000"/>
              </a:schemeClr>
            </a:outerShdw>
          </a:effectLst>
        </p:spPr>
        <p:txBody>
          <a:bodyPr wrap="none" anchor="ctr"/>
          <a:lstStyle/>
          <a:p>
            <a:endParaRPr lang="zh-CN" altLang="en-US"/>
          </a:p>
        </p:txBody>
      </p:sp>
      <p:sp>
        <p:nvSpPr>
          <p:cNvPr id="232474" name="Rectangle 26"/>
          <p:cNvSpPr>
            <a:spLocks noChangeArrowheads="1"/>
          </p:cNvSpPr>
          <p:nvPr/>
        </p:nvSpPr>
        <p:spPr bwMode="auto">
          <a:xfrm>
            <a:off x="5857874" y="2819400"/>
            <a:ext cx="2714653"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US" altLang="zh-CN" b="1" dirty="0" smtClean="0"/>
              <a:t>90</a:t>
            </a:r>
            <a:r>
              <a:rPr lang="zh-CN" altLang="en-US" b="1" dirty="0" smtClean="0"/>
              <a:t>天内支付耗材款项</a:t>
            </a:r>
            <a:endParaRPr lang="en-US" altLang="zh-CN" b="1" dirty="0">
              <a:solidFill>
                <a:srgbClr val="1C1C1C"/>
              </a:solidFill>
              <a:ea typeface="宋体" panose="02010600030101010101" pitchFamily="2" charset="-122"/>
            </a:endParaRPr>
          </a:p>
        </p:txBody>
      </p:sp>
      <p:sp>
        <p:nvSpPr>
          <p:cNvPr id="232475" name="AutoShape 27"/>
          <p:cNvSpPr>
            <a:spLocks noChangeArrowheads="1"/>
          </p:cNvSpPr>
          <p:nvPr/>
        </p:nvSpPr>
        <p:spPr bwMode="gray">
          <a:xfrm>
            <a:off x="6086474" y="3657600"/>
            <a:ext cx="2843243" cy="628656"/>
          </a:xfrm>
          <a:prstGeom prst="roundRect">
            <a:avLst>
              <a:gd name="adj" fmla="val 50000"/>
            </a:avLst>
          </a:prstGeom>
          <a:gradFill rotWithShape="1">
            <a:gsLst>
              <a:gs pos="0">
                <a:srgbClr val="DDEBCF"/>
              </a:gs>
              <a:gs pos="50000">
                <a:srgbClr val="9CB86E"/>
              </a:gs>
              <a:gs pos="100000">
                <a:srgbClr val="156B13"/>
              </a:gs>
            </a:gsLst>
            <a:lin ang="5400000" scaled="0"/>
          </a:gradFill>
          <a:ln w="28575" algn="ctr">
            <a:solidFill>
              <a:schemeClr val="bg1"/>
            </a:solidFill>
            <a:round/>
          </a:ln>
          <a:effectLst>
            <a:outerShdw dist="107763" dir="2700000" algn="ctr" rotWithShape="0">
              <a:schemeClr val="bg2">
                <a:alpha val="50000"/>
              </a:schemeClr>
            </a:outerShdw>
          </a:effectLst>
        </p:spPr>
        <p:txBody>
          <a:bodyPr wrap="none" anchor="ctr"/>
          <a:lstStyle/>
          <a:p>
            <a:endParaRPr lang="zh-CN" altLang="en-US"/>
          </a:p>
        </p:txBody>
      </p:sp>
      <p:sp>
        <p:nvSpPr>
          <p:cNvPr id="232476" name="Rectangle 28"/>
          <p:cNvSpPr>
            <a:spLocks noChangeArrowheads="1"/>
          </p:cNvSpPr>
          <p:nvPr/>
        </p:nvSpPr>
        <p:spPr bwMode="auto">
          <a:xfrm>
            <a:off x="6238874" y="3733800"/>
            <a:ext cx="2476529"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smtClean="0"/>
              <a:t>医保基金提前预付</a:t>
            </a:r>
          </a:p>
        </p:txBody>
      </p:sp>
      <p:sp>
        <p:nvSpPr>
          <p:cNvPr id="232477" name="AutoShape 29"/>
          <p:cNvSpPr>
            <a:spLocks noChangeArrowheads="1"/>
          </p:cNvSpPr>
          <p:nvPr/>
        </p:nvSpPr>
        <p:spPr bwMode="gray">
          <a:xfrm>
            <a:off x="5786446" y="4643446"/>
            <a:ext cx="3071843" cy="638188"/>
          </a:xfrm>
          <a:prstGeom prst="roundRect">
            <a:avLst>
              <a:gd name="adj" fmla="val 50000"/>
            </a:avLst>
          </a:prstGeom>
          <a:gradFill rotWithShape="1">
            <a:gsLst>
              <a:gs pos="0">
                <a:srgbClr val="DDEBCF"/>
              </a:gs>
              <a:gs pos="50000">
                <a:srgbClr val="9CB86E"/>
              </a:gs>
              <a:gs pos="100000">
                <a:srgbClr val="156B13"/>
              </a:gs>
            </a:gsLst>
            <a:lin ang="5400000" scaled="0"/>
          </a:gradFill>
          <a:ln w="28575" algn="ctr">
            <a:solidFill>
              <a:schemeClr val="bg1"/>
            </a:solidFill>
            <a:round/>
          </a:ln>
          <a:effectLst>
            <a:outerShdw dist="107763" dir="2700000" algn="ctr" rotWithShape="0">
              <a:schemeClr val="bg2">
                <a:alpha val="50000"/>
              </a:schemeClr>
            </a:outerShdw>
          </a:effectLst>
        </p:spPr>
        <p:txBody>
          <a:bodyPr wrap="none" anchor="ctr"/>
          <a:lstStyle/>
          <a:p>
            <a:endParaRPr lang="zh-CN" altLang="en-US"/>
          </a:p>
        </p:txBody>
      </p:sp>
      <p:sp>
        <p:nvSpPr>
          <p:cNvPr id="232478" name="Rectangle 30"/>
          <p:cNvSpPr>
            <a:spLocks noChangeArrowheads="1"/>
          </p:cNvSpPr>
          <p:nvPr/>
        </p:nvSpPr>
        <p:spPr bwMode="auto">
          <a:xfrm>
            <a:off x="6010274" y="4724400"/>
            <a:ext cx="2562253"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zh-CN" altLang="en-US" b="1" dirty="0" smtClean="0"/>
              <a:t>鼓励医院与生产企业直接结算货款</a:t>
            </a:r>
            <a:endParaRPr lang="en-US" altLang="zh-CN" b="1" dirty="0"/>
          </a:p>
        </p:txBody>
      </p:sp>
      <p:sp>
        <p:nvSpPr>
          <p:cNvPr id="232479" name="Oval 31"/>
          <p:cNvSpPr>
            <a:spLocks noChangeArrowheads="1"/>
          </p:cNvSpPr>
          <p:nvPr/>
        </p:nvSpPr>
        <p:spPr bwMode="gray">
          <a:xfrm>
            <a:off x="3114675" y="2895600"/>
            <a:ext cx="2519363" cy="2438400"/>
          </a:xfrm>
          <a:prstGeom prst="ellipse">
            <a:avLst/>
          </a:prstGeom>
          <a:noFill/>
          <a:ln w="28575" cap="rnd">
            <a:solidFill>
              <a:schemeClr val="bg2"/>
            </a:solidFill>
            <a:prstDash val="sysDot"/>
            <a:rou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矩形 32"/>
          <p:cNvSpPr/>
          <p:nvPr/>
        </p:nvSpPr>
        <p:spPr>
          <a:xfrm>
            <a:off x="428596" y="785794"/>
            <a:ext cx="8174712" cy="523220"/>
          </a:xfrm>
          <a:prstGeom prst="rect">
            <a:avLst/>
          </a:prstGeom>
        </p:spPr>
        <p:txBody>
          <a:bodyPr wrap="square">
            <a:spAutoFit/>
          </a:bodyPr>
          <a:lstStyle/>
          <a:p>
            <a:r>
              <a:rPr lang="zh-CN" altLang="en-US" sz="2800" b="1" dirty="0" smtClean="0">
                <a:latin typeface="黑体" panose="02010609060101010101" pitchFamily="49" charset="-122"/>
                <a:ea typeface="黑体" panose="02010609060101010101" pitchFamily="49" charset="-122"/>
              </a:rPr>
              <a:t>创新货款结算模式</a:t>
            </a:r>
            <a:endParaRPr lang="zh-CN" altLang="en-US" sz="2800" b="1" dirty="0">
              <a:latin typeface="黑体" panose="02010609060101010101" pitchFamily="49" charset="-122"/>
              <a:ea typeface="黑体" panose="02010609060101010101" pitchFamily="49" charset="-122"/>
            </a:endParaRPr>
          </a:p>
        </p:txBody>
      </p:sp>
      <p:sp>
        <p:nvSpPr>
          <p:cNvPr id="232465" name="AutoShape 17"/>
          <p:cNvSpPr>
            <a:spLocks noChangeArrowheads="1"/>
          </p:cNvSpPr>
          <p:nvPr/>
        </p:nvSpPr>
        <p:spPr bwMode="gray">
          <a:xfrm>
            <a:off x="0" y="3857628"/>
            <a:ext cx="2786050" cy="642934"/>
          </a:xfrm>
          <a:prstGeom prst="roundRect">
            <a:avLst>
              <a:gd name="adj" fmla="val 50000"/>
            </a:avLst>
          </a:prstGeom>
          <a:gradFill rotWithShape="1">
            <a:gsLst>
              <a:gs pos="0">
                <a:srgbClr val="4EA7EA"/>
              </a:gs>
              <a:gs pos="50000">
                <a:srgbClr val="4EA7EA">
                  <a:gamma/>
                  <a:tint val="42353"/>
                  <a:invGamma/>
                </a:srgbClr>
              </a:gs>
              <a:gs pos="100000">
                <a:srgbClr val="4EA7EA"/>
              </a:gs>
            </a:gsLst>
            <a:lin ang="5400000" scaled="1"/>
          </a:gradFill>
          <a:ln w="28575" algn="ctr">
            <a:solidFill>
              <a:schemeClr val="bg1"/>
            </a:solidFill>
            <a:round/>
          </a:ln>
          <a:effectLst>
            <a:outerShdw dist="107763" dir="2700000" algn="ctr" rotWithShape="0">
              <a:schemeClr val="bg2">
                <a:alpha val="50000"/>
              </a:schemeClr>
            </a:outerShdw>
          </a:effectLst>
        </p:spPr>
        <p:txBody>
          <a:bodyPr wrap="none" anchor="ctr"/>
          <a:lstStyle/>
          <a:p>
            <a:endParaRPr lang="zh-CN" altLang="en-US"/>
          </a:p>
        </p:txBody>
      </p:sp>
      <p:sp>
        <p:nvSpPr>
          <p:cNvPr id="232464" name="Rectangle 16"/>
          <p:cNvSpPr>
            <a:spLocks noChangeArrowheads="1"/>
          </p:cNvSpPr>
          <p:nvPr/>
        </p:nvSpPr>
        <p:spPr bwMode="gray">
          <a:xfrm>
            <a:off x="142844" y="4000504"/>
            <a:ext cx="2443193"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smtClean="0">
                <a:solidFill>
                  <a:srgbClr val="FF0000"/>
                </a:solidFill>
              </a:rPr>
              <a:t> 探索银行第三方支付</a:t>
            </a:r>
          </a:p>
        </p:txBody>
      </p:sp>
    </p:spTree>
  </p:cSld>
  <p:clrMapOvr>
    <a:masterClrMapping/>
  </p:clrMapOvr>
  <p:transition spd="slow">
    <p:rand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490220" y="2205990"/>
            <a:ext cx="8082280" cy="4010025"/>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sym typeface="+mn-ea"/>
              </a:rPr>
              <a:t>3.4  </a:t>
            </a:r>
            <a:r>
              <a:rPr lang="zh-CN" altLang="en-US" sz="2800" dirty="0" smtClean="0">
                <a:latin typeface="微软雅黑" panose="020B0503020204020204" pitchFamily="34" charset="-122"/>
                <a:ea typeface="微软雅黑" panose="020B0503020204020204" pitchFamily="34" charset="-122"/>
                <a:sym typeface="+mn-ea"/>
              </a:rPr>
              <a:t>医用耗材监督管理</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11795" y="1412861"/>
            <a:ext cx="5357850"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lgn="l">
                <a:spcBef>
                  <a:spcPct val="50000"/>
                </a:spcBef>
              </a:pPr>
              <a:r>
                <a:rPr lang="zh-CN" altLang="en-US" sz="2800" b="1" dirty="0">
                  <a:solidFill>
                    <a:srgbClr val="FF0000"/>
                  </a:solidFill>
                </a:rPr>
                <a:t>（十）加化监督管理：</a:t>
              </a: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963295" y="2357755"/>
            <a:ext cx="7466965" cy="4228850"/>
          </a:xfrm>
          <a:prstGeom prst="rect">
            <a:avLst/>
          </a:prstGeom>
        </p:spPr>
        <p:txBody>
          <a:bodyPr wrap="square">
            <a:spAutoFit/>
          </a:bodyPr>
          <a:lstStyle/>
          <a:p>
            <a:pPr marL="0" indent="0">
              <a:lnSpc>
                <a:spcPct val="160000"/>
              </a:lnSpc>
              <a:buNone/>
            </a:pPr>
            <a:r>
              <a:rPr lang="en-US" sz="2400" dirty="0" smtClean="0">
                <a:latin typeface="华文楷体" charset="0"/>
                <a:ea typeface="华文楷体" charset="0"/>
              </a:rPr>
              <a:t>1</a:t>
            </a:r>
            <a:r>
              <a:rPr sz="2400" dirty="0" smtClean="0">
                <a:latin typeface="华文楷体" charset="0"/>
                <a:ea typeface="华文楷体" charset="0"/>
              </a:rPr>
              <a:t>.自</a:t>
            </a:r>
            <a:r>
              <a:rPr sz="2400" b="1" dirty="0" smtClean="0">
                <a:solidFill>
                  <a:srgbClr val="FF0000"/>
                </a:solidFill>
                <a:latin typeface="华文楷体" charset="0"/>
                <a:ea typeface="华文楷体" charset="0"/>
              </a:rPr>
              <a:t>2016年4月1日</a:t>
            </a:r>
            <a:r>
              <a:rPr sz="2400" dirty="0" smtClean="0">
                <a:latin typeface="华文楷体" charset="0"/>
                <a:ea typeface="华文楷体" charset="0"/>
              </a:rPr>
              <a:t>起，医疗机构</a:t>
            </a:r>
            <a:r>
              <a:rPr sz="2400" b="1" dirty="0" smtClean="0">
                <a:solidFill>
                  <a:srgbClr val="FF0000"/>
                </a:solidFill>
                <a:latin typeface="华文楷体" charset="0"/>
                <a:ea typeface="华文楷体" charset="0"/>
              </a:rPr>
              <a:t>血管介入类医用耗材</a:t>
            </a:r>
            <a:r>
              <a:rPr sz="2400" dirty="0" smtClean="0">
                <a:latin typeface="华文楷体" charset="0"/>
                <a:ea typeface="华文楷体" charset="0"/>
              </a:rPr>
              <a:t>采购</a:t>
            </a:r>
            <a:r>
              <a:rPr sz="2400" b="1" dirty="0" smtClean="0">
                <a:solidFill>
                  <a:srgbClr val="FF0000"/>
                </a:solidFill>
                <a:latin typeface="华文楷体" charset="0"/>
                <a:ea typeface="华文楷体" charset="0"/>
              </a:rPr>
              <a:t>必须通过采购平台</a:t>
            </a:r>
            <a:r>
              <a:rPr sz="2400" dirty="0" smtClean="0">
                <a:latin typeface="华文楷体" charset="0"/>
                <a:ea typeface="华文楷体" charset="0"/>
              </a:rPr>
              <a:t>完成，</a:t>
            </a:r>
            <a:r>
              <a:rPr sz="2400" b="1" dirty="0" smtClean="0">
                <a:solidFill>
                  <a:srgbClr val="FF0000"/>
                </a:solidFill>
                <a:latin typeface="华文楷体" charset="0"/>
                <a:ea typeface="华文楷体" charset="0"/>
              </a:rPr>
              <a:t>严禁</a:t>
            </a:r>
            <a:r>
              <a:rPr sz="2400" dirty="0" smtClean="0">
                <a:latin typeface="华文楷体" charset="0"/>
                <a:ea typeface="华文楷体" charset="0"/>
              </a:rPr>
              <a:t>医疗机构任何形式的</a:t>
            </a:r>
            <a:r>
              <a:rPr sz="2400" b="1" dirty="0" smtClean="0">
                <a:solidFill>
                  <a:srgbClr val="FF0000"/>
                </a:solidFill>
                <a:latin typeface="华文楷体" charset="0"/>
                <a:ea typeface="华文楷体" charset="0"/>
              </a:rPr>
              <a:t>平台外采购</a:t>
            </a:r>
            <a:r>
              <a:rPr sz="2400" dirty="0" smtClean="0">
                <a:latin typeface="华文楷体" charset="0"/>
                <a:ea typeface="华文楷体" charset="0"/>
              </a:rPr>
              <a:t>。</a:t>
            </a:r>
          </a:p>
          <a:p>
            <a:pPr>
              <a:lnSpc>
                <a:spcPct val="160000"/>
              </a:lnSpc>
            </a:pPr>
            <a:r>
              <a:rPr lang="en-US" sz="2400" dirty="0" smtClean="0">
                <a:latin typeface="华文楷体" charset="0"/>
                <a:ea typeface="华文楷体" charset="0"/>
              </a:rPr>
              <a:t>2</a:t>
            </a:r>
            <a:r>
              <a:rPr sz="2400" dirty="0" smtClean="0">
                <a:latin typeface="华文楷体" charset="0"/>
                <a:ea typeface="华文楷体" charset="0"/>
              </a:rPr>
              <a:t>.</a:t>
            </a:r>
            <a:r>
              <a:rPr lang="zh-CN" altLang="en-US" sz="2400" dirty="0" smtClean="0">
                <a:latin typeface="华文楷体" charset="0"/>
                <a:ea typeface="华文楷体" charset="0"/>
              </a:rPr>
              <a:t>医疗卫生机构要定期分析耗材采购使用情况，严格控制易滥用药品的超常采购和不合理使用。严格按照国家及陕西省要求，</a:t>
            </a:r>
            <a:r>
              <a:rPr sz="2400" b="1" dirty="0" smtClean="0">
                <a:solidFill>
                  <a:srgbClr val="FF0000"/>
                </a:solidFill>
                <a:latin typeface="华文楷体" charset="0"/>
                <a:ea typeface="华文楷体" charset="0"/>
              </a:rPr>
              <a:t>逐年降低医用耗材占比</a:t>
            </a:r>
            <a:r>
              <a:rPr sz="2400" dirty="0" smtClean="0">
                <a:latin typeface="华文楷体" charset="0"/>
                <a:ea typeface="华文楷体" charset="0"/>
              </a:rPr>
              <a:t>，规范医疗行为，促进医用耗材的</a:t>
            </a:r>
            <a:r>
              <a:rPr sz="2400" b="1" dirty="0" smtClean="0">
                <a:solidFill>
                  <a:srgbClr val="FF0000"/>
                </a:solidFill>
                <a:latin typeface="华文楷体" charset="0"/>
                <a:ea typeface="华文楷体" charset="0"/>
              </a:rPr>
              <a:t>合理使用</a:t>
            </a:r>
            <a:r>
              <a:rPr sz="2400" dirty="0" smtClean="0">
                <a:latin typeface="华文楷体" charset="0"/>
                <a:ea typeface="华文楷体" charset="0"/>
              </a:rPr>
              <a:t>。</a:t>
            </a:r>
          </a:p>
        </p:txBody>
      </p:sp>
    </p:spTree>
  </p:cSld>
  <p:clrMapOvr>
    <a:masterClrMapping/>
  </p:clrMapOvr>
  <p:transition spd="slow">
    <p:rand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490220" y="2205990"/>
            <a:ext cx="8082280" cy="4010025"/>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sym typeface="+mn-ea"/>
              </a:rPr>
              <a:t>3.4  </a:t>
            </a:r>
            <a:r>
              <a:rPr lang="zh-CN" altLang="en-US" sz="2800" dirty="0" smtClean="0">
                <a:latin typeface="微软雅黑" panose="020B0503020204020204" pitchFamily="34" charset="-122"/>
                <a:ea typeface="微软雅黑" panose="020B0503020204020204" pitchFamily="34" charset="-122"/>
                <a:sym typeface="+mn-ea"/>
              </a:rPr>
              <a:t>医用耗材监督管理</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11795" y="1412861"/>
            <a:ext cx="5357850"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lgn="l">
                <a:spcBef>
                  <a:spcPct val="50000"/>
                </a:spcBef>
              </a:pPr>
              <a:r>
                <a:rPr lang="zh-CN" altLang="en-US" sz="2800" b="1" dirty="0">
                  <a:solidFill>
                    <a:srgbClr val="FF0000"/>
                  </a:solidFill>
                </a:rPr>
                <a:t>（十）加化监督管理：</a:t>
              </a: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963295" y="2357755"/>
            <a:ext cx="7466965" cy="5078313"/>
          </a:xfrm>
          <a:prstGeom prst="rect">
            <a:avLst/>
          </a:prstGeom>
        </p:spPr>
        <p:txBody>
          <a:bodyPr wrap="square">
            <a:spAutoFit/>
          </a:bodyPr>
          <a:lstStyle/>
          <a:p>
            <a:pPr marL="0" algn="l">
              <a:lnSpc>
                <a:spcPct val="150000"/>
              </a:lnSpc>
              <a:buNone/>
            </a:pPr>
            <a:r>
              <a:rPr lang="en-US" altLang="zh-CN" sz="2400" dirty="0" smtClean="0">
                <a:latin typeface="华文楷体" charset="0"/>
                <a:ea typeface="华文楷体" charset="0"/>
                <a:sym typeface="+mn-ea"/>
              </a:rPr>
              <a:t>3.</a:t>
            </a:r>
            <a:r>
              <a:rPr lang="zh-CN" altLang="en-US" sz="2400" dirty="0" smtClean="0">
                <a:latin typeface="华文楷体" charset="0"/>
                <a:ea typeface="华文楷体" charset="0"/>
                <a:sym typeface="+mn-ea"/>
              </a:rPr>
              <a:t>采购中心健全平台功能，</a:t>
            </a:r>
            <a:r>
              <a:rPr sz="2400" b="1" dirty="0" smtClean="0">
                <a:solidFill>
                  <a:srgbClr val="FF0000"/>
                </a:solidFill>
                <a:latin typeface="华文楷体" charset="0"/>
                <a:ea typeface="华文楷体" charset="0"/>
                <a:sym typeface="+mn-ea"/>
              </a:rPr>
              <a:t>及时提醒采购价格</a:t>
            </a:r>
            <a:r>
              <a:rPr lang="zh-CN" altLang="en-US" sz="2400" dirty="0" smtClean="0">
                <a:latin typeface="华文楷体" charset="0"/>
                <a:ea typeface="华文楷体" charset="0"/>
                <a:sym typeface="+mn-ea"/>
              </a:rPr>
              <a:t>处于</a:t>
            </a:r>
            <a:r>
              <a:rPr sz="2400" b="1" dirty="0" smtClean="0">
                <a:solidFill>
                  <a:srgbClr val="FF0000"/>
                </a:solidFill>
                <a:latin typeface="华文楷体" charset="0"/>
                <a:ea typeface="华文楷体" charset="0"/>
                <a:sym typeface="+mn-ea"/>
              </a:rPr>
              <a:t>较高区段</a:t>
            </a:r>
            <a:r>
              <a:rPr lang="zh-CN" altLang="en-US" sz="2400" dirty="0" smtClean="0">
                <a:latin typeface="华文楷体" charset="0"/>
                <a:ea typeface="华文楷体" charset="0"/>
                <a:sym typeface="+mn-ea"/>
              </a:rPr>
              <a:t>的医疗机构。医疗机构应综合分析研判，</a:t>
            </a:r>
            <a:r>
              <a:rPr sz="2400" b="1" dirty="0" smtClean="0">
                <a:solidFill>
                  <a:srgbClr val="FF0000"/>
                </a:solidFill>
                <a:latin typeface="华文楷体" charset="0"/>
                <a:ea typeface="华文楷体" charset="0"/>
                <a:sym typeface="+mn-ea"/>
              </a:rPr>
              <a:t>适时调整</a:t>
            </a:r>
            <a:r>
              <a:rPr lang="zh-CN" altLang="en-US" sz="2400" dirty="0" smtClean="0">
                <a:latin typeface="华文楷体" charset="0"/>
                <a:ea typeface="华文楷体" charset="0"/>
                <a:sym typeface="+mn-ea"/>
              </a:rPr>
              <a:t>不合理</a:t>
            </a:r>
            <a:r>
              <a:rPr sz="2400" b="1" dirty="0" smtClean="0">
                <a:solidFill>
                  <a:srgbClr val="FF0000"/>
                </a:solidFill>
                <a:latin typeface="华文楷体" charset="0"/>
                <a:ea typeface="华文楷体" charset="0"/>
                <a:sym typeface="+mn-ea"/>
              </a:rPr>
              <a:t>采购价格</a:t>
            </a:r>
            <a:r>
              <a:rPr lang="zh-CN" altLang="en-US" sz="2400" dirty="0" smtClean="0">
                <a:latin typeface="华文楷体" charset="0"/>
                <a:ea typeface="华文楷体" charset="0"/>
                <a:sym typeface="+mn-ea"/>
              </a:rPr>
              <a:t>。</a:t>
            </a:r>
            <a:r>
              <a:rPr sz="2400" b="1" dirty="0" smtClean="0">
                <a:solidFill>
                  <a:srgbClr val="FF0000"/>
                </a:solidFill>
                <a:latin typeface="华文楷体" charset="0"/>
                <a:ea typeface="华文楷体" charset="0"/>
                <a:sym typeface="+mn-ea"/>
              </a:rPr>
              <a:t>省卫生计生委</a:t>
            </a:r>
            <a:r>
              <a:rPr lang="zh-CN" altLang="en-US" sz="2400" dirty="0" smtClean="0">
                <a:latin typeface="华文楷体" charset="0"/>
                <a:ea typeface="华文楷体" charset="0"/>
                <a:sym typeface="+mn-ea"/>
              </a:rPr>
              <a:t>将定期向</a:t>
            </a:r>
            <a:r>
              <a:rPr sz="2400" b="1" dirty="0" smtClean="0">
                <a:solidFill>
                  <a:srgbClr val="FF0000"/>
                </a:solidFill>
                <a:latin typeface="华文楷体" charset="0"/>
                <a:ea typeface="华文楷体" charset="0"/>
                <a:sym typeface="+mn-ea"/>
              </a:rPr>
              <a:t>医疗机构</a:t>
            </a:r>
            <a:r>
              <a:rPr lang="zh-CN" altLang="en-US" sz="2400" dirty="0" smtClean="0">
                <a:latin typeface="华文楷体" charset="0"/>
                <a:ea typeface="华文楷体" charset="0"/>
                <a:sym typeface="+mn-ea"/>
              </a:rPr>
              <a:t>反馈价格处于</a:t>
            </a:r>
            <a:r>
              <a:rPr sz="2400" b="1" dirty="0" smtClean="0">
                <a:solidFill>
                  <a:srgbClr val="FF0000"/>
                </a:solidFill>
                <a:latin typeface="华文楷体" charset="0"/>
                <a:ea typeface="华文楷体" charset="0"/>
                <a:sym typeface="+mn-ea"/>
              </a:rPr>
              <a:t>较高区段</a:t>
            </a:r>
            <a:r>
              <a:rPr lang="zh-CN" altLang="en-US" sz="2400" dirty="0" smtClean="0">
                <a:latin typeface="华文楷体" charset="0"/>
                <a:ea typeface="华文楷体" charset="0"/>
                <a:sym typeface="+mn-ea"/>
              </a:rPr>
              <a:t>的</a:t>
            </a:r>
            <a:r>
              <a:rPr sz="2400" b="1" dirty="0" smtClean="0">
                <a:solidFill>
                  <a:srgbClr val="FF0000"/>
                </a:solidFill>
                <a:latin typeface="华文楷体" charset="0"/>
                <a:ea typeface="华文楷体" charset="0"/>
                <a:sym typeface="+mn-ea"/>
              </a:rPr>
              <a:t>重点监控产品</a:t>
            </a:r>
            <a:r>
              <a:rPr lang="zh-CN" altLang="en-US" sz="2400" dirty="0" smtClean="0">
                <a:latin typeface="华文楷体" charset="0"/>
                <a:ea typeface="华文楷体" charset="0"/>
                <a:sym typeface="+mn-ea"/>
              </a:rPr>
              <a:t>的采购情况。</a:t>
            </a:r>
            <a:endParaRPr lang="en-US" altLang="zh-CN" sz="2400" dirty="0" smtClean="0">
              <a:latin typeface="华文楷体" charset="0"/>
              <a:ea typeface="华文楷体" charset="0"/>
              <a:sym typeface="+mn-ea"/>
            </a:endParaRPr>
          </a:p>
          <a:p>
            <a:pPr>
              <a:lnSpc>
                <a:spcPct val="150000"/>
              </a:lnSpc>
            </a:pPr>
            <a:r>
              <a:rPr lang="en-US" altLang="zh-CN" sz="2400" dirty="0" smtClean="0">
                <a:latin typeface="华文楷体" charset="0"/>
                <a:ea typeface="华文楷体" charset="0"/>
                <a:sym typeface="+mn-ea"/>
              </a:rPr>
              <a:t>4.</a:t>
            </a:r>
            <a:r>
              <a:rPr lang="zh-CN" altLang="en-US" sz="2400" dirty="0" smtClean="0">
                <a:latin typeface="华文楷体" charset="0"/>
                <a:ea typeface="华文楷体" charset="0"/>
                <a:sym typeface="+mn-ea"/>
              </a:rPr>
              <a:t>加快推进药品采购平台与卫生信息平台、医保平台、医院</a:t>
            </a:r>
            <a:r>
              <a:rPr lang="en-US" altLang="zh-CN" sz="2400" dirty="0" smtClean="0">
                <a:latin typeface="华文楷体" charset="0"/>
                <a:ea typeface="华文楷体" charset="0"/>
                <a:sym typeface="+mn-ea"/>
              </a:rPr>
              <a:t>HIS</a:t>
            </a:r>
            <a:r>
              <a:rPr lang="zh-CN" altLang="en-US" sz="2400" dirty="0" smtClean="0">
                <a:latin typeface="华文楷体" charset="0"/>
                <a:ea typeface="华文楷体" charset="0"/>
                <a:sym typeface="+mn-ea"/>
              </a:rPr>
              <a:t>系统全面对接，实现数据交换与共享，加强重点监控品种的跟踪监控。</a:t>
            </a:r>
          </a:p>
          <a:p>
            <a:pPr marL="0" algn="l">
              <a:lnSpc>
                <a:spcPct val="150000"/>
              </a:lnSpc>
              <a:buNone/>
            </a:pPr>
            <a:endParaRPr lang="zh-CN" altLang="en-US" sz="2400" dirty="0" smtClean="0">
              <a:latin typeface="华文楷体" charset="0"/>
              <a:ea typeface="华文楷体" charset="0"/>
              <a:sym typeface="+mn-ea"/>
            </a:endParaRPr>
          </a:p>
          <a:p>
            <a:pPr marL="0" algn="l">
              <a:lnSpc>
                <a:spcPct val="150000"/>
              </a:lnSpc>
              <a:buNone/>
            </a:pPr>
            <a:endParaRPr sz="2400" dirty="0" smtClean="0"/>
          </a:p>
        </p:txBody>
      </p:sp>
    </p:spTree>
  </p:cSld>
  <p:clrMapOvr>
    <a:masterClrMapping/>
  </p:clrMapOvr>
  <p:transition spd="slow">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p:nvPr/>
        </p:nvGrpSpPr>
        <p:grpSpPr bwMode="auto">
          <a:xfrm>
            <a:off x="490220" y="2205990"/>
            <a:ext cx="8082280" cy="4010025"/>
            <a:chOff x="2304" y="1200"/>
            <a:chExt cx="3102" cy="774"/>
          </a:xfrm>
        </p:grpSpPr>
        <p:sp>
          <p:nvSpPr>
            <p:cNvPr id="219148" name="AutoShape 12"/>
            <p:cNvSpPr>
              <a:spLocks noChangeArrowheads="1"/>
            </p:cNvSpPr>
            <p:nvPr/>
          </p:nvSpPr>
          <p:spPr bwMode="gray">
            <a:xfrm>
              <a:off x="2334" y="1200"/>
              <a:ext cx="3072" cy="774"/>
            </a:xfrm>
            <a:prstGeom prst="roundRect">
              <a:avLst>
                <a:gd name="adj" fmla="val 10889"/>
              </a:avLst>
            </a:prstGeom>
            <a:gradFill rotWithShape="1">
              <a:gsLst>
                <a:gs pos="0">
                  <a:schemeClr val="accent1"/>
                </a:gs>
                <a:gs pos="100000">
                  <a:schemeClr val="accent1">
                    <a:gamma/>
                    <a:tint val="21176"/>
                    <a:invGamma/>
                  </a:schemeClr>
                </a:gs>
              </a:gsLst>
              <a:lin ang="0" scaled="1"/>
            </a:gradFill>
            <a:ln w="38100">
              <a:noFill/>
              <a:round/>
            </a:ln>
            <a:effectLst>
              <a:outerShdw dist="107763" dir="2700000" algn="ctr" rotWithShape="0">
                <a:srgbClr val="000000">
                  <a:alpha val="50000"/>
                </a:srgbClr>
              </a:outerShdw>
            </a:effectLst>
          </p:spPr>
          <p:txBody>
            <a:bodyPr wrap="none" anchor="ctr"/>
            <a:lstStyle/>
            <a:p>
              <a:pPr algn="ctr">
                <a:spcBef>
                  <a:spcPct val="50000"/>
                </a:spcBef>
              </a:pPr>
              <a:endParaRPr lang="zh-CN" altLang="en-US" sz="2000"/>
            </a:p>
          </p:txBody>
        </p:sp>
        <p:sp>
          <p:nvSpPr>
            <p:cNvPr id="219149" name="AutoShape 13"/>
            <p:cNvSpPr>
              <a:spLocks noChangeArrowheads="1"/>
            </p:cNvSpPr>
            <p:nvPr/>
          </p:nvSpPr>
          <p:spPr bwMode="gray">
            <a:xfrm>
              <a:off x="2304" y="1487"/>
              <a:ext cx="336" cy="240"/>
            </a:xfrm>
            <a:prstGeom prst="rightArrow">
              <a:avLst>
                <a:gd name="adj1" fmla="val 50000"/>
                <a:gd name="adj2" fmla="val 58333"/>
              </a:avLst>
            </a:prstGeom>
            <a:solidFill>
              <a:srgbClr val="FFFFFF"/>
            </a:solidFill>
            <a:ln w="9525">
              <a:noFill/>
              <a:miter lim="800000"/>
            </a:ln>
            <a:effectLst>
              <a:outerShdw dist="107763" dir="2700000" algn="ctr" rotWithShape="0">
                <a:schemeClr val="bg2">
                  <a:alpha val="50000"/>
                </a:schemeClr>
              </a:outerShdw>
            </a:effectLst>
          </p:spPr>
          <p:txBody>
            <a:bodyPr wrap="none" anchor="ctr"/>
            <a:lstStyle/>
            <a:p>
              <a:pPr algn="ctr">
                <a:spcBef>
                  <a:spcPct val="50000"/>
                </a:spcBef>
                <a:defRPr/>
              </a:pPr>
              <a:endParaRPr lang="zh-CN" altLang="en-US">
                <a:effectLst>
                  <a:outerShdw blurRad="38100" dist="38100" dir="2700000" algn="tl">
                    <a:srgbClr val="000000">
                      <a:alpha val="43137"/>
                    </a:srgbClr>
                  </a:outerShdw>
                </a:effectLst>
                <a:latin typeface="Arial" panose="020B0604020202020204" pitchFamily="34" charset="0"/>
              </a:endParaRPr>
            </a:p>
          </p:txBody>
        </p:sp>
      </p:grpSp>
      <p:sp>
        <p:nvSpPr>
          <p:cNvPr id="4096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sym typeface="+mn-ea"/>
              </a:rPr>
              <a:t>3.4  </a:t>
            </a:r>
            <a:r>
              <a:rPr lang="zh-CN" altLang="en-US" sz="2800" dirty="0" smtClean="0">
                <a:latin typeface="微软雅黑" panose="020B0503020204020204" pitchFamily="34" charset="-122"/>
                <a:ea typeface="微软雅黑" panose="020B0503020204020204" pitchFamily="34" charset="-122"/>
                <a:sym typeface="+mn-ea"/>
              </a:rPr>
              <a:t>医用耗材监督管理</a:t>
            </a:r>
            <a:endParaRPr lang="en-US" altLang="zh-CN" sz="2800" dirty="0">
              <a:latin typeface="微软雅黑" panose="020B0503020204020204" pitchFamily="34" charset="-122"/>
              <a:ea typeface="微软雅黑" panose="020B0503020204020204" pitchFamily="34" charset="-122"/>
            </a:endParaRPr>
          </a:p>
        </p:txBody>
      </p:sp>
      <p:grpSp>
        <p:nvGrpSpPr>
          <p:cNvPr id="3" name="Group 6"/>
          <p:cNvGrpSpPr/>
          <p:nvPr/>
        </p:nvGrpSpPr>
        <p:grpSpPr bwMode="auto">
          <a:xfrm>
            <a:off x="611795" y="1412861"/>
            <a:ext cx="5357850" cy="838200"/>
            <a:chOff x="720" y="1392"/>
            <a:chExt cx="4058" cy="480"/>
          </a:xfrm>
        </p:grpSpPr>
        <p:sp>
          <p:nvSpPr>
            <p:cNvPr id="40967"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lgn="l">
                <a:spcBef>
                  <a:spcPct val="50000"/>
                </a:spcBef>
              </a:pPr>
              <a:r>
                <a:rPr lang="zh-CN" altLang="en-US" sz="2800" b="1" dirty="0">
                  <a:solidFill>
                    <a:srgbClr val="FF0000"/>
                  </a:solidFill>
                </a:rPr>
                <a:t>（十）加化监督管理：</a:t>
              </a:r>
            </a:p>
          </p:txBody>
        </p:sp>
        <p:grpSp>
          <p:nvGrpSpPr>
            <p:cNvPr id="4" name="Group 8"/>
            <p:cNvGrpSpPr/>
            <p:nvPr/>
          </p:nvGrpSpPr>
          <p:grpSpPr bwMode="auto">
            <a:xfrm>
              <a:off x="730" y="1407"/>
              <a:ext cx="4043" cy="444"/>
              <a:chOff x="744" y="1407"/>
              <a:chExt cx="3988" cy="444"/>
            </a:xfrm>
          </p:grpSpPr>
          <p:sp>
            <p:nvSpPr>
              <p:cNvPr id="40969"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40970"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21" name="矩形 20"/>
          <p:cNvSpPr/>
          <p:nvPr/>
        </p:nvSpPr>
        <p:spPr>
          <a:xfrm>
            <a:off x="963295" y="2357755"/>
            <a:ext cx="7466965" cy="3749040"/>
          </a:xfrm>
          <a:prstGeom prst="rect">
            <a:avLst/>
          </a:prstGeom>
        </p:spPr>
        <p:txBody>
          <a:bodyPr wrap="square">
            <a:spAutoFit/>
          </a:bodyPr>
          <a:lstStyle/>
          <a:p>
            <a:pPr marL="0" indent="0">
              <a:buNone/>
            </a:pPr>
            <a:r>
              <a:rPr lang="en-US" sz="2400" dirty="0" smtClean="0">
                <a:latin typeface="华文楷体" charset="0"/>
                <a:ea typeface="华文楷体" charset="0"/>
              </a:rPr>
              <a:t>5</a:t>
            </a:r>
            <a:r>
              <a:rPr sz="2400" dirty="0" smtClean="0">
                <a:latin typeface="华文楷体" charset="0"/>
                <a:ea typeface="华文楷体" charset="0"/>
              </a:rPr>
              <a:t>.各级卫生计生行政部门和医疗机构</a:t>
            </a:r>
            <a:r>
              <a:rPr sz="2400" b="1" dirty="0" smtClean="0">
                <a:solidFill>
                  <a:srgbClr val="FF0000"/>
                </a:solidFill>
                <a:latin typeface="华文楷体" charset="0"/>
                <a:ea typeface="华文楷体" charset="0"/>
              </a:rPr>
              <a:t>主要负责人</a:t>
            </a:r>
            <a:r>
              <a:rPr sz="2400" dirty="0" smtClean="0">
                <a:latin typeface="华文楷体" charset="0"/>
                <a:ea typeface="华文楷体" charset="0"/>
              </a:rPr>
              <a:t>作为本区域、本单位医用耗材网上阳光采购工作的</a:t>
            </a:r>
            <a:r>
              <a:rPr sz="2400" b="1" dirty="0" smtClean="0">
                <a:solidFill>
                  <a:srgbClr val="FF0000"/>
                </a:solidFill>
                <a:latin typeface="华文楷体" charset="0"/>
                <a:ea typeface="华文楷体" charset="0"/>
              </a:rPr>
              <a:t>第一责任人</a:t>
            </a:r>
            <a:r>
              <a:rPr sz="2400" dirty="0" smtClean="0">
                <a:latin typeface="华文楷体" charset="0"/>
                <a:ea typeface="华文楷体" charset="0"/>
              </a:rPr>
              <a:t>，要切实加强</a:t>
            </a:r>
            <a:r>
              <a:rPr sz="2400" b="1" dirty="0" smtClean="0">
                <a:solidFill>
                  <a:srgbClr val="FF0000"/>
                </a:solidFill>
                <a:latin typeface="华文楷体" charset="0"/>
                <a:ea typeface="华文楷体" charset="0"/>
              </a:rPr>
              <a:t>组织领导</a:t>
            </a:r>
            <a:r>
              <a:rPr sz="2400" dirty="0" smtClean="0">
                <a:latin typeface="华文楷体" charset="0"/>
                <a:ea typeface="华文楷体" charset="0"/>
              </a:rPr>
              <a:t>，强化</a:t>
            </a:r>
            <a:r>
              <a:rPr sz="2400" b="1" dirty="0" smtClean="0">
                <a:solidFill>
                  <a:srgbClr val="FF0000"/>
                </a:solidFill>
                <a:latin typeface="华文楷体" charset="0"/>
                <a:ea typeface="华文楷体" charset="0"/>
              </a:rPr>
              <a:t>综合协调</a:t>
            </a:r>
            <a:r>
              <a:rPr sz="2400" dirty="0" smtClean="0">
                <a:latin typeface="华文楷体" charset="0"/>
                <a:ea typeface="华文楷体" charset="0"/>
              </a:rPr>
              <a:t>，明确</a:t>
            </a:r>
            <a:r>
              <a:rPr sz="2400" b="1" dirty="0" smtClean="0">
                <a:solidFill>
                  <a:srgbClr val="FF0000"/>
                </a:solidFill>
                <a:latin typeface="华文楷体" charset="0"/>
                <a:ea typeface="华文楷体" charset="0"/>
              </a:rPr>
              <a:t>工作任务</a:t>
            </a:r>
            <a:r>
              <a:rPr sz="2400" dirty="0" smtClean="0">
                <a:latin typeface="华文楷体" charset="0"/>
                <a:ea typeface="华文楷体" charset="0"/>
              </a:rPr>
              <a:t>，落实</a:t>
            </a:r>
            <a:r>
              <a:rPr sz="2400" b="1" dirty="0" smtClean="0">
                <a:solidFill>
                  <a:srgbClr val="FF0000"/>
                </a:solidFill>
                <a:latin typeface="华文楷体" charset="0"/>
                <a:ea typeface="华文楷体" charset="0"/>
              </a:rPr>
              <a:t>人员职责</a:t>
            </a:r>
            <a:r>
              <a:rPr sz="2400" dirty="0" smtClean="0">
                <a:latin typeface="华文楷体" charset="0"/>
                <a:ea typeface="华文楷体" charset="0"/>
              </a:rPr>
              <a:t>，精心</a:t>
            </a:r>
            <a:r>
              <a:rPr sz="2400" b="1" dirty="0" smtClean="0">
                <a:solidFill>
                  <a:srgbClr val="FF0000"/>
                </a:solidFill>
                <a:latin typeface="华文楷体" charset="0"/>
                <a:ea typeface="华文楷体" charset="0"/>
              </a:rPr>
              <a:t>组织实施</a:t>
            </a:r>
            <a:endParaRPr sz="2400" dirty="0" smtClean="0">
              <a:latin typeface="华文楷体" charset="0"/>
              <a:ea typeface="华文楷体" charset="0"/>
            </a:endParaRPr>
          </a:p>
          <a:p>
            <a:pPr marL="0" indent="0">
              <a:buNone/>
            </a:pPr>
            <a:r>
              <a:rPr lang="en-US" sz="2400" dirty="0" smtClean="0">
                <a:latin typeface="华文楷体" charset="0"/>
                <a:ea typeface="华文楷体" charset="0"/>
              </a:rPr>
              <a:t>6</a:t>
            </a:r>
            <a:r>
              <a:rPr sz="2400" dirty="0" smtClean="0">
                <a:latin typeface="华文楷体" charset="0"/>
                <a:ea typeface="华文楷体" charset="0"/>
              </a:rPr>
              <a:t>.各级卫生计生行政部门要进一步加强医用耗材阳光采购的</a:t>
            </a:r>
            <a:r>
              <a:rPr sz="2400" b="1" dirty="0" smtClean="0">
                <a:solidFill>
                  <a:srgbClr val="FF0000"/>
                </a:solidFill>
                <a:latin typeface="华文楷体" charset="0"/>
                <a:ea typeface="华文楷体" charset="0"/>
              </a:rPr>
              <a:t>监督管理</a:t>
            </a:r>
            <a:r>
              <a:rPr sz="2400" dirty="0" smtClean="0">
                <a:latin typeface="华文楷体" charset="0"/>
                <a:ea typeface="华文楷体" charset="0"/>
              </a:rPr>
              <a:t>，准确掌握采购、配送和使用情况,规范医用耗材特别是高值医用耗材的</a:t>
            </a:r>
            <a:r>
              <a:rPr sz="2400" b="1" dirty="0" smtClean="0">
                <a:solidFill>
                  <a:srgbClr val="FF0000"/>
                </a:solidFill>
                <a:latin typeface="华文楷体" charset="0"/>
                <a:ea typeface="华文楷体" charset="0"/>
              </a:rPr>
              <a:t>合理使用</a:t>
            </a:r>
            <a:r>
              <a:rPr sz="2400" dirty="0" smtClean="0">
                <a:latin typeface="华文楷体" charset="0"/>
                <a:ea typeface="华文楷体" charset="0"/>
              </a:rPr>
              <a:t>；发现</a:t>
            </a:r>
            <a:r>
              <a:rPr sz="2400" b="1" dirty="0" smtClean="0">
                <a:solidFill>
                  <a:srgbClr val="FF0000"/>
                </a:solidFill>
                <a:latin typeface="华文楷体" charset="0"/>
                <a:ea typeface="华文楷体" charset="0"/>
              </a:rPr>
              <a:t>违纪违规行为</a:t>
            </a:r>
            <a:r>
              <a:rPr sz="2400" dirty="0" smtClean="0">
                <a:latin typeface="华文楷体" charset="0"/>
                <a:ea typeface="华文楷体" charset="0"/>
              </a:rPr>
              <a:t>的，要及时进行</a:t>
            </a:r>
            <a:r>
              <a:rPr sz="2400" b="1" dirty="0" smtClean="0">
                <a:solidFill>
                  <a:srgbClr val="FF0000"/>
                </a:solidFill>
                <a:latin typeface="华文楷体" charset="0"/>
                <a:ea typeface="华文楷体" charset="0"/>
              </a:rPr>
              <a:t>约谈</a:t>
            </a:r>
            <a:r>
              <a:rPr sz="2400" dirty="0" smtClean="0">
                <a:latin typeface="华文楷体" charset="0"/>
                <a:ea typeface="华文楷体" charset="0"/>
              </a:rPr>
              <a:t>、</a:t>
            </a:r>
            <a:r>
              <a:rPr sz="2400" b="1" dirty="0" smtClean="0">
                <a:solidFill>
                  <a:srgbClr val="FF0000"/>
                </a:solidFill>
                <a:latin typeface="华文楷体" charset="0"/>
                <a:ea typeface="华文楷体" charset="0"/>
              </a:rPr>
              <a:t>警示通报</a:t>
            </a:r>
            <a:r>
              <a:rPr sz="2400" dirty="0" smtClean="0">
                <a:latin typeface="华文楷体" charset="0"/>
                <a:ea typeface="华文楷体" charset="0"/>
              </a:rPr>
              <a:t>，并责令</a:t>
            </a:r>
            <a:r>
              <a:rPr sz="2400" b="1" dirty="0" smtClean="0">
                <a:solidFill>
                  <a:srgbClr val="FF0000"/>
                </a:solidFill>
                <a:latin typeface="华文楷体" charset="0"/>
                <a:ea typeface="华文楷体" charset="0"/>
              </a:rPr>
              <a:t>限期改正</a:t>
            </a:r>
            <a:r>
              <a:rPr sz="2400" dirty="0" smtClean="0">
                <a:latin typeface="华文楷体" charset="0"/>
                <a:ea typeface="华文楷体" charset="0"/>
              </a:rPr>
              <a:t>；逾期仍未整改的，将进行</a:t>
            </a:r>
            <a:r>
              <a:rPr sz="2400" b="1" dirty="0" smtClean="0">
                <a:solidFill>
                  <a:srgbClr val="FF0000"/>
                </a:solidFill>
                <a:latin typeface="华文楷体" charset="0"/>
                <a:ea typeface="华文楷体" charset="0"/>
              </a:rPr>
              <a:t>督查</a:t>
            </a:r>
            <a:r>
              <a:rPr sz="2400" dirty="0" smtClean="0">
                <a:latin typeface="华文楷体" charset="0"/>
                <a:ea typeface="华文楷体" charset="0"/>
              </a:rPr>
              <a:t>，按相关规定给予严肃处理。</a:t>
            </a:r>
          </a:p>
        </p:txBody>
      </p:sp>
    </p:spTree>
  </p:cSld>
  <p:clrMapOvr>
    <a:masterClrMapping/>
  </p:clrMapOvr>
  <p:transition spd="slow">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82F0F038-07F1-481E-8676-3C89454FCB81}" type="slidenum">
              <a:rPr lang="zh-CN" altLang="en-US" smtClean="0"/>
              <a:pPr>
                <a:defRPr/>
              </a:pPr>
              <a:t>57</a:t>
            </a:fld>
            <a:endParaRPr lang="en-US" dirty="0"/>
          </a:p>
        </p:txBody>
      </p:sp>
      <p:grpSp>
        <p:nvGrpSpPr>
          <p:cNvPr id="2" name="Group 6"/>
          <p:cNvGrpSpPr/>
          <p:nvPr/>
        </p:nvGrpSpPr>
        <p:grpSpPr bwMode="auto">
          <a:xfrm>
            <a:off x="611795" y="1412861"/>
            <a:ext cx="5357850" cy="838200"/>
            <a:chOff x="720" y="1392"/>
            <a:chExt cx="4058" cy="480"/>
          </a:xfrm>
        </p:grpSpPr>
        <p:sp>
          <p:nvSpPr>
            <p:cNvPr id="6" name="AutoShape 7"/>
            <p:cNvSpPr>
              <a:spLocks noChangeArrowheads="1"/>
            </p:cNvSpPr>
            <p:nvPr/>
          </p:nvSpPr>
          <p:spPr bwMode="ltGray">
            <a:xfrm>
              <a:off x="720" y="1392"/>
              <a:ext cx="4058" cy="480"/>
            </a:xfrm>
            <a:prstGeom prst="roundRect">
              <a:avLst>
                <a:gd name="adj" fmla="val 17509"/>
              </a:avLst>
            </a:prstGeom>
            <a:gradFill rotWithShape="1">
              <a:gsLst>
                <a:gs pos="0">
                  <a:srgbClr val="48A7FE"/>
                </a:gs>
                <a:gs pos="50000">
                  <a:srgbClr val="48A7FE">
                    <a:gamma/>
                    <a:shade val="92157"/>
                    <a:invGamma/>
                  </a:srgbClr>
                </a:gs>
                <a:gs pos="100000">
                  <a:srgbClr val="48A7FE"/>
                </a:gs>
              </a:gsLst>
              <a:lin ang="5400000" scaled="1"/>
            </a:gradFill>
            <a:ln w="9525">
              <a:noFill/>
              <a:round/>
            </a:ln>
            <a:effectLst/>
          </p:spPr>
          <p:txBody>
            <a:bodyPr wrap="none" anchor="ctr"/>
            <a:lstStyle/>
            <a:p>
              <a:pPr algn="l">
                <a:spcBef>
                  <a:spcPct val="50000"/>
                </a:spcBef>
              </a:pPr>
              <a:r>
                <a:rPr lang="zh-CN" altLang="en-US" sz="2800" b="1" dirty="0">
                  <a:solidFill>
                    <a:srgbClr val="FF0000"/>
                  </a:solidFill>
                </a:rPr>
                <a:t>（十）加化监督管理：</a:t>
              </a:r>
            </a:p>
          </p:txBody>
        </p:sp>
        <p:grpSp>
          <p:nvGrpSpPr>
            <p:cNvPr id="5" name="Group 8"/>
            <p:cNvGrpSpPr/>
            <p:nvPr/>
          </p:nvGrpSpPr>
          <p:grpSpPr bwMode="auto">
            <a:xfrm>
              <a:off x="730" y="1407"/>
              <a:ext cx="4043" cy="444"/>
              <a:chOff x="744" y="1407"/>
              <a:chExt cx="3988" cy="444"/>
            </a:xfrm>
          </p:grpSpPr>
          <p:sp>
            <p:nvSpPr>
              <p:cNvPr id="8" name="AutoShape 9"/>
              <p:cNvSpPr>
                <a:spLocks noChangeArrowheads="1"/>
              </p:cNvSpPr>
              <p:nvPr/>
            </p:nvSpPr>
            <p:spPr bwMode="ltGray">
              <a:xfrm>
                <a:off x="744" y="1736"/>
                <a:ext cx="3988" cy="115"/>
              </a:xfrm>
              <a:prstGeom prst="roundRect">
                <a:avLst>
                  <a:gd name="adj" fmla="val 50000"/>
                </a:avLst>
              </a:prstGeom>
              <a:gradFill rotWithShape="1">
                <a:gsLst>
                  <a:gs pos="0">
                    <a:srgbClr val="48A7FE">
                      <a:alpha val="0"/>
                    </a:srgbClr>
                  </a:gs>
                  <a:gs pos="100000">
                    <a:srgbClr val="48A7FE">
                      <a:gamma/>
                      <a:tint val="0"/>
                      <a:invGamma/>
                    </a:srgbClr>
                  </a:gs>
                </a:gsLst>
                <a:lin ang="5400000" scaled="1"/>
              </a:gradFill>
              <a:ln w="9525">
                <a:noFill/>
                <a:round/>
              </a:ln>
              <a:effectLst/>
            </p:spPr>
            <p:txBody>
              <a:bodyPr wrap="none" anchor="ctr"/>
              <a:lstStyle/>
              <a:p>
                <a:endParaRPr lang="zh-CN" altLang="en-US"/>
              </a:p>
            </p:txBody>
          </p:sp>
          <p:sp>
            <p:nvSpPr>
              <p:cNvPr id="9" name="AutoShape 10"/>
              <p:cNvSpPr>
                <a:spLocks noChangeArrowheads="1"/>
              </p:cNvSpPr>
              <p:nvPr/>
            </p:nvSpPr>
            <p:spPr bwMode="ltGray">
              <a:xfrm>
                <a:off x="744" y="1407"/>
                <a:ext cx="3988" cy="115"/>
              </a:xfrm>
              <a:prstGeom prst="roundRect">
                <a:avLst>
                  <a:gd name="adj" fmla="val 50000"/>
                </a:avLst>
              </a:prstGeom>
              <a:gradFill rotWithShape="1">
                <a:gsLst>
                  <a:gs pos="0">
                    <a:srgbClr val="48A7FE">
                      <a:gamma/>
                      <a:tint val="0"/>
                      <a:invGamma/>
                    </a:srgbClr>
                  </a:gs>
                  <a:gs pos="100000">
                    <a:srgbClr val="48A7FE">
                      <a:alpha val="0"/>
                    </a:srgbClr>
                  </a:gs>
                </a:gsLst>
                <a:lin ang="5400000" scaled="1"/>
              </a:gradFill>
              <a:ln w="9525">
                <a:noFill/>
                <a:round/>
              </a:ln>
              <a:effectLst/>
            </p:spPr>
            <p:txBody>
              <a:bodyPr wrap="none" anchor="ctr"/>
              <a:lstStyle/>
              <a:p>
                <a:endParaRPr lang="zh-CN" altLang="en-US"/>
              </a:p>
            </p:txBody>
          </p:sp>
        </p:grpSp>
      </p:grpSp>
      <p:sp>
        <p:nvSpPr>
          <p:cNvPr id="10" name="矩形 9"/>
          <p:cNvSpPr/>
          <p:nvPr/>
        </p:nvSpPr>
        <p:spPr>
          <a:xfrm>
            <a:off x="963295" y="2357755"/>
            <a:ext cx="7466965" cy="1569660"/>
          </a:xfrm>
          <a:prstGeom prst="rect">
            <a:avLst/>
          </a:prstGeom>
        </p:spPr>
        <p:txBody>
          <a:bodyPr wrap="square">
            <a:spAutoFit/>
          </a:bodyPr>
          <a:lstStyle/>
          <a:p>
            <a:r>
              <a:rPr lang="en-US" sz="2400" dirty="0" smtClean="0">
                <a:latin typeface="华文楷体" charset="0"/>
                <a:ea typeface="华文楷体" charset="0"/>
              </a:rPr>
              <a:t>7.</a:t>
            </a:r>
            <a:r>
              <a:rPr lang="zh-CN" altLang="en-US" sz="2400" dirty="0" smtClean="0">
                <a:latin typeface="华文楷体" charset="0"/>
                <a:ea typeface="华文楷体" charset="0"/>
              </a:rPr>
              <a:t>在全国率先依托卫生监督部门组建了专门的药品采购督查队伍，制定了一系列政策措施，强化培训，落实药品及医用耗材采购、配送、使用的全过程综合监管。</a:t>
            </a:r>
          </a:p>
          <a:p>
            <a:pPr marL="0" indent="0">
              <a:buNone/>
            </a:pPr>
            <a:endParaRPr sz="2400" dirty="0" smtClean="0">
              <a:latin typeface="华文楷体" charset="0"/>
              <a:ea typeface="华文楷体" charset="0"/>
            </a:endParaRPr>
          </a:p>
        </p:txBody>
      </p:sp>
      <p:sp>
        <p:nvSpPr>
          <p:cNvPr id="15" name="Rectangle 5"/>
          <p:cNvSpPr>
            <a:spLocks noGrp="1" noChangeArrowheads="1"/>
          </p:cNvSpPr>
          <p:nvPr>
            <p:ph type="title"/>
          </p:nvPr>
        </p:nvSpPr>
        <p:spPr>
          <a:noFill/>
        </p:spPr>
        <p:txBody>
          <a:bodyPr/>
          <a:lstStyle/>
          <a:p>
            <a:pPr>
              <a:lnSpc>
                <a:spcPct val="150000"/>
              </a:lnSpc>
              <a:defRPr/>
            </a:pPr>
            <a:r>
              <a:rPr lang="en-US" altLang="zh-CN" sz="2800" dirty="0" smtClean="0">
                <a:latin typeface="微软雅黑" panose="020B0503020204020204" pitchFamily="34" charset="-122"/>
                <a:ea typeface="微软雅黑" panose="020B0503020204020204" pitchFamily="34" charset="-122"/>
                <a:sym typeface="+mn-ea"/>
              </a:rPr>
              <a:t>3.4  </a:t>
            </a:r>
            <a:r>
              <a:rPr lang="zh-CN" altLang="en-US" sz="2800" dirty="0" smtClean="0">
                <a:latin typeface="微软雅黑" panose="020B0503020204020204" pitchFamily="34" charset="-122"/>
                <a:ea typeface="微软雅黑" panose="020B0503020204020204" pitchFamily="34" charset="-122"/>
                <a:sym typeface="+mn-ea"/>
              </a:rPr>
              <a:t>医用耗材监督管理</a:t>
            </a:r>
            <a:endParaRPr lang="en-US" altLang="zh-CN"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그림 22" descr="mainbg2.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9699" name="Freeform 82"/>
          <p:cNvSpPr/>
          <p:nvPr/>
        </p:nvSpPr>
        <p:spPr bwMode="auto">
          <a:xfrm>
            <a:off x="2087563" y="1377950"/>
            <a:ext cx="1908175" cy="1644650"/>
          </a:xfrm>
          <a:custGeom>
            <a:avLst/>
            <a:gdLst/>
            <a:ahLst/>
            <a:cxnLst>
              <a:cxn ang="0">
                <a:pos x="0" y="1410"/>
              </a:cxn>
              <a:cxn ang="0">
                <a:pos x="814" y="0"/>
              </a:cxn>
              <a:cxn ang="0">
                <a:pos x="1630" y="1410"/>
              </a:cxn>
              <a:cxn ang="0">
                <a:pos x="0" y="1410"/>
              </a:cxn>
            </a:cxnLst>
            <a:rect l="0" t="0" r="r" b="b"/>
            <a:pathLst>
              <a:path w="1630" h="1410">
                <a:moveTo>
                  <a:pt x="0" y="1410"/>
                </a:moveTo>
                <a:lnTo>
                  <a:pt x="814" y="0"/>
                </a:lnTo>
                <a:lnTo>
                  <a:pt x="1630" y="1410"/>
                </a:lnTo>
                <a:lnTo>
                  <a:pt x="0" y="1410"/>
                </a:lnTo>
                <a:close/>
              </a:path>
            </a:pathLst>
          </a:custGeom>
          <a:gradFill rotWithShape="1">
            <a:gsLst>
              <a:gs pos="0">
                <a:srgbClr val="E1E1E1"/>
              </a:gs>
              <a:gs pos="100000">
                <a:srgbClr val="B2B2B2"/>
              </a:gs>
            </a:gsLst>
            <a:lin ang="5400000" scaled="1"/>
          </a:gradFill>
          <a:ln w="9525">
            <a:noFill/>
            <a:round/>
          </a:ln>
          <a:effectLst>
            <a:outerShdw dist="35921" dir="2700000" algn="ctr" rotWithShape="0">
              <a:schemeClr val="tx1">
                <a:alpha val="50000"/>
              </a:schemeClr>
            </a:outerShdw>
          </a:effectLst>
        </p:spPr>
        <p:txBody>
          <a:bodyPr wrap="none" anchor="ctr"/>
          <a:lstStyle/>
          <a:p>
            <a:pPr>
              <a:defRPr/>
            </a:pPr>
            <a:endParaRPr lang="zh-CN" altLang="en-US"/>
          </a:p>
        </p:txBody>
      </p:sp>
      <p:sp>
        <p:nvSpPr>
          <p:cNvPr id="35844" name="Freeform 83"/>
          <p:cNvSpPr/>
          <p:nvPr/>
        </p:nvSpPr>
        <p:spPr bwMode="auto">
          <a:xfrm>
            <a:off x="2232025" y="1493838"/>
            <a:ext cx="1619250" cy="1397000"/>
          </a:xfrm>
          <a:custGeom>
            <a:avLst/>
            <a:gdLst>
              <a:gd name="T0" fmla="*/ 0 w 1630"/>
              <a:gd name="T1" fmla="*/ 1384119874 h 1410"/>
              <a:gd name="T2" fmla="*/ 803299005 w 1630"/>
              <a:gd name="T3" fmla="*/ 0 h 1410"/>
              <a:gd name="T4" fmla="*/ 1608570912 w 1630"/>
              <a:gd name="T5" fmla="*/ 1384119874 h 1410"/>
              <a:gd name="T6" fmla="*/ 0 w 1630"/>
              <a:gd name="T7" fmla="*/ 1384119874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gradFill rotWithShape="1">
            <a:gsLst>
              <a:gs pos="0">
                <a:schemeClr val="bg1"/>
              </a:gs>
              <a:gs pos="100000">
                <a:srgbClr val="FFFFFF">
                  <a:alpha val="0"/>
                </a:srgbClr>
              </a:gs>
            </a:gsLst>
            <a:lin ang="5400000" scaled="1"/>
          </a:gradFill>
          <a:ln w="9525">
            <a:noFill/>
            <a:round/>
          </a:ln>
        </p:spPr>
        <p:txBody>
          <a:bodyPr wrap="none" anchor="ctr"/>
          <a:lstStyle/>
          <a:p>
            <a:endParaRPr lang="zh-CN" altLang="en-US"/>
          </a:p>
        </p:txBody>
      </p:sp>
      <p:sp>
        <p:nvSpPr>
          <p:cNvPr id="29701" name="Freeform 84"/>
          <p:cNvSpPr/>
          <p:nvPr/>
        </p:nvSpPr>
        <p:spPr bwMode="auto">
          <a:xfrm>
            <a:off x="1079500" y="3141663"/>
            <a:ext cx="1908175" cy="1644650"/>
          </a:xfrm>
          <a:custGeom>
            <a:avLst/>
            <a:gdLst/>
            <a:ahLst/>
            <a:cxnLst>
              <a:cxn ang="0">
                <a:pos x="0" y="1410"/>
              </a:cxn>
              <a:cxn ang="0">
                <a:pos x="814" y="0"/>
              </a:cxn>
              <a:cxn ang="0">
                <a:pos x="1630" y="1410"/>
              </a:cxn>
              <a:cxn ang="0">
                <a:pos x="0" y="1410"/>
              </a:cxn>
            </a:cxnLst>
            <a:rect l="0" t="0" r="r" b="b"/>
            <a:pathLst>
              <a:path w="1630" h="1410">
                <a:moveTo>
                  <a:pt x="0" y="1410"/>
                </a:moveTo>
                <a:lnTo>
                  <a:pt x="814" y="0"/>
                </a:lnTo>
                <a:lnTo>
                  <a:pt x="1630" y="1410"/>
                </a:lnTo>
                <a:lnTo>
                  <a:pt x="0" y="1410"/>
                </a:lnTo>
                <a:close/>
              </a:path>
            </a:pathLst>
          </a:custGeom>
          <a:gradFill rotWithShape="1">
            <a:gsLst>
              <a:gs pos="0">
                <a:srgbClr val="E1E1E1"/>
              </a:gs>
              <a:gs pos="100000">
                <a:srgbClr val="B2B2B2"/>
              </a:gs>
            </a:gsLst>
            <a:lin ang="5400000" scaled="1"/>
          </a:gradFill>
          <a:ln w="9525">
            <a:noFill/>
            <a:round/>
          </a:ln>
          <a:effectLst>
            <a:outerShdw dist="35921" dir="2700000" algn="ctr" rotWithShape="0">
              <a:schemeClr val="tx1">
                <a:alpha val="50000"/>
              </a:schemeClr>
            </a:outerShdw>
          </a:effectLst>
        </p:spPr>
        <p:txBody>
          <a:bodyPr wrap="none" anchor="ctr"/>
          <a:lstStyle/>
          <a:p>
            <a:pPr>
              <a:defRPr/>
            </a:pPr>
            <a:endParaRPr lang="zh-CN" altLang="en-US"/>
          </a:p>
        </p:txBody>
      </p:sp>
      <p:sp>
        <p:nvSpPr>
          <p:cNvPr id="35846" name="Freeform 85"/>
          <p:cNvSpPr/>
          <p:nvPr/>
        </p:nvSpPr>
        <p:spPr bwMode="auto">
          <a:xfrm>
            <a:off x="1223963" y="3257550"/>
            <a:ext cx="1619250" cy="1397000"/>
          </a:xfrm>
          <a:custGeom>
            <a:avLst/>
            <a:gdLst>
              <a:gd name="T0" fmla="*/ 0 w 1630"/>
              <a:gd name="T1" fmla="*/ 1384119874 h 1410"/>
              <a:gd name="T2" fmla="*/ 803299005 w 1630"/>
              <a:gd name="T3" fmla="*/ 0 h 1410"/>
              <a:gd name="T4" fmla="*/ 1608570912 w 1630"/>
              <a:gd name="T5" fmla="*/ 1384119874 h 1410"/>
              <a:gd name="T6" fmla="*/ 0 w 1630"/>
              <a:gd name="T7" fmla="*/ 1384119874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gradFill rotWithShape="1">
            <a:gsLst>
              <a:gs pos="0">
                <a:schemeClr val="bg1"/>
              </a:gs>
              <a:gs pos="100000">
                <a:srgbClr val="FFFFFF">
                  <a:alpha val="0"/>
                </a:srgbClr>
              </a:gs>
            </a:gsLst>
            <a:lin ang="5400000" scaled="1"/>
          </a:gradFill>
          <a:ln w="9525">
            <a:noFill/>
            <a:round/>
          </a:ln>
        </p:spPr>
        <p:txBody>
          <a:bodyPr wrap="none" anchor="ctr"/>
          <a:lstStyle/>
          <a:p>
            <a:endParaRPr lang="zh-CN" altLang="en-US"/>
          </a:p>
        </p:txBody>
      </p:sp>
      <p:sp>
        <p:nvSpPr>
          <p:cNvPr id="29703" name="Freeform 86"/>
          <p:cNvSpPr/>
          <p:nvPr/>
        </p:nvSpPr>
        <p:spPr bwMode="auto">
          <a:xfrm>
            <a:off x="3095625" y="3141663"/>
            <a:ext cx="1908175" cy="1644650"/>
          </a:xfrm>
          <a:custGeom>
            <a:avLst/>
            <a:gdLst/>
            <a:ahLst/>
            <a:cxnLst>
              <a:cxn ang="0">
                <a:pos x="0" y="1410"/>
              </a:cxn>
              <a:cxn ang="0">
                <a:pos x="814" y="0"/>
              </a:cxn>
              <a:cxn ang="0">
                <a:pos x="1630" y="1410"/>
              </a:cxn>
              <a:cxn ang="0">
                <a:pos x="0" y="1410"/>
              </a:cxn>
            </a:cxnLst>
            <a:rect l="0" t="0" r="r" b="b"/>
            <a:pathLst>
              <a:path w="1630" h="1410">
                <a:moveTo>
                  <a:pt x="0" y="1410"/>
                </a:moveTo>
                <a:lnTo>
                  <a:pt x="814" y="0"/>
                </a:lnTo>
                <a:lnTo>
                  <a:pt x="1630" y="1410"/>
                </a:lnTo>
                <a:lnTo>
                  <a:pt x="0" y="1410"/>
                </a:lnTo>
                <a:close/>
              </a:path>
            </a:pathLst>
          </a:custGeom>
          <a:gradFill rotWithShape="1">
            <a:gsLst>
              <a:gs pos="0">
                <a:srgbClr val="E1E1E1"/>
              </a:gs>
              <a:gs pos="100000">
                <a:srgbClr val="B2B2B2"/>
              </a:gs>
            </a:gsLst>
            <a:lin ang="5400000" scaled="1"/>
          </a:gradFill>
          <a:ln w="9525">
            <a:noFill/>
            <a:round/>
          </a:ln>
          <a:effectLst>
            <a:outerShdw dist="35921" dir="2700000" algn="ctr" rotWithShape="0">
              <a:schemeClr val="tx1">
                <a:alpha val="50000"/>
              </a:schemeClr>
            </a:outerShdw>
          </a:effectLst>
        </p:spPr>
        <p:txBody>
          <a:bodyPr wrap="none" anchor="ctr"/>
          <a:lstStyle/>
          <a:p>
            <a:pPr>
              <a:defRPr/>
            </a:pPr>
            <a:endParaRPr lang="zh-CN" altLang="en-US"/>
          </a:p>
        </p:txBody>
      </p:sp>
      <p:sp>
        <p:nvSpPr>
          <p:cNvPr id="35848" name="Freeform 87"/>
          <p:cNvSpPr/>
          <p:nvPr/>
        </p:nvSpPr>
        <p:spPr bwMode="auto">
          <a:xfrm>
            <a:off x="3240088" y="3257550"/>
            <a:ext cx="1619250" cy="1397000"/>
          </a:xfrm>
          <a:custGeom>
            <a:avLst/>
            <a:gdLst>
              <a:gd name="T0" fmla="*/ 0 w 1630"/>
              <a:gd name="T1" fmla="*/ 1384119874 h 1410"/>
              <a:gd name="T2" fmla="*/ 803299005 w 1630"/>
              <a:gd name="T3" fmla="*/ 0 h 1410"/>
              <a:gd name="T4" fmla="*/ 1608570912 w 1630"/>
              <a:gd name="T5" fmla="*/ 1384119874 h 1410"/>
              <a:gd name="T6" fmla="*/ 0 w 1630"/>
              <a:gd name="T7" fmla="*/ 1384119874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gradFill rotWithShape="1">
            <a:gsLst>
              <a:gs pos="0">
                <a:schemeClr val="bg1"/>
              </a:gs>
              <a:gs pos="100000">
                <a:srgbClr val="FFFFFF">
                  <a:alpha val="0"/>
                </a:srgbClr>
              </a:gs>
            </a:gsLst>
            <a:lin ang="5400000" scaled="1"/>
          </a:gradFill>
          <a:ln w="9525">
            <a:noFill/>
            <a:round/>
          </a:ln>
        </p:spPr>
        <p:txBody>
          <a:bodyPr wrap="none" anchor="ctr"/>
          <a:lstStyle/>
          <a:p>
            <a:endParaRPr lang="zh-CN" altLang="en-US"/>
          </a:p>
        </p:txBody>
      </p:sp>
      <p:pic>
        <p:nvPicPr>
          <p:cNvPr id="35849" name="Freeform 88"/>
          <p:cNvPicPr>
            <a:picLocks noChangeArrowheads="1"/>
          </p:cNvPicPr>
          <p:nvPr/>
        </p:nvPicPr>
        <p:blipFill>
          <a:blip r:embed="rId3"/>
          <a:srcRect/>
          <a:stretch>
            <a:fillRect/>
          </a:stretch>
        </p:blipFill>
        <p:spPr bwMode="auto">
          <a:xfrm>
            <a:off x="2000250" y="3019425"/>
            <a:ext cx="2243138" cy="1974850"/>
          </a:xfrm>
          <a:prstGeom prst="rect">
            <a:avLst/>
          </a:prstGeom>
          <a:noFill/>
          <a:ln w="9525">
            <a:noFill/>
            <a:miter lim="800000"/>
            <a:headEnd/>
            <a:tailEnd/>
          </a:ln>
        </p:spPr>
      </p:pic>
      <p:sp>
        <p:nvSpPr>
          <p:cNvPr id="35850" name="Text Box 11"/>
          <p:cNvSpPr txBox="1">
            <a:spLocks noChangeArrowheads="1"/>
          </p:cNvSpPr>
          <p:nvPr/>
        </p:nvSpPr>
        <p:spPr bwMode="auto">
          <a:xfrm rot="10800000">
            <a:off x="2087563" y="3094038"/>
            <a:ext cx="1908175" cy="1644650"/>
          </a:xfrm>
          <a:prstGeom prst="rect">
            <a:avLst/>
          </a:prstGeom>
          <a:noFill/>
          <a:ln w="9525">
            <a:noFill/>
            <a:miter lim="800000"/>
          </a:ln>
        </p:spPr>
        <p:txBody>
          <a:bodyPr rot="10800000" wrap="none" lIns="72000" tIns="0" rIns="72000" bIns="0" anchor="ctr"/>
          <a:lstStyle/>
          <a:p>
            <a:pPr algn="ctr" latinLnBrk="0"/>
            <a:endParaRPr lang="ko-KR" altLang="en-US" sz="2000" b="1">
              <a:solidFill>
                <a:schemeClr val="bg1"/>
              </a:solidFill>
              <a:latin typeface="Times New Roman" panose="02020603050405020304" pitchFamily="18" charset="0"/>
              <a:cs typeface="Times New Roman" panose="02020603050405020304" pitchFamily="18" charset="0"/>
            </a:endParaRPr>
          </a:p>
        </p:txBody>
      </p:sp>
      <p:sp>
        <p:nvSpPr>
          <p:cNvPr id="35851" name="Freeform 89"/>
          <p:cNvSpPr/>
          <p:nvPr/>
        </p:nvSpPr>
        <p:spPr bwMode="auto">
          <a:xfrm>
            <a:off x="6119813" y="1377950"/>
            <a:ext cx="1908175" cy="1644650"/>
          </a:xfrm>
          <a:custGeom>
            <a:avLst/>
            <a:gdLst>
              <a:gd name="T0" fmla="*/ 0 w 1630"/>
              <a:gd name="T1" fmla="*/ 1918350006 h 1410"/>
              <a:gd name="T2" fmla="*/ 1115541306 w 1630"/>
              <a:gd name="T3" fmla="*/ 0 h 1410"/>
              <a:gd name="T4" fmla="*/ 2147483647 w 1630"/>
              <a:gd name="T5" fmla="*/ 1918350006 h 1410"/>
              <a:gd name="T6" fmla="*/ 0 w 1630"/>
              <a:gd name="T7" fmla="*/ 1918350006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solidFill>
            <a:srgbClr val="7F7F7F">
              <a:alpha val="14117"/>
            </a:srgbClr>
          </a:solidFill>
          <a:ln w="9525">
            <a:noFill/>
            <a:round/>
          </a:ln>
        </p:spPr>
        <p:txBody>
          <a:bodyPr wrap="none" anchor="ctr"/>
          <a:lstStyle/>
          <a:p>
            <a:endParaRPr lang="zh-CN" altLang="en-US"/>
          </a:p>
        </p:txBody>
      </p:sp>
      <p:sp>
        <p:nvSpPr>
          <p:cNvPr id="35852" name="Freeform 90"/>
          <p:cNvSpPr/>
          <p:nvPr/>
        </p:nvSpPr>
        <p:spPr bwMode="auto">
          <a:xfrm>
            <a:off x="5076825" y="3141663"/>
            <a:ext cx="1908175" cy="1644650"/>
          </a:xfrm>
          <a:custGeom>
            <a:avLst/>
            <a:gdLst>
              <a:gd name="T0" fmla="*/ 0 w 1630"/>
              <a:gd name="T1" fmla="*/ 1918350006 h 1410"/>
              <a:gd name="T2" fmla="*/ 1115541306 w 1630"/>
              <a:gd name="T3" fmla="*/ 0 h 1410"/>
              <a:gd name="T4" fmla="*/ 2147483647 w 1630"/>
              <a:gd name="T5" fmla="*/ 1918350006 h 1410"/>
              <a:gd name="T6" fmla="*/ 0 w 1630"/>
              <a:gd name="T7" fmla="*/ 1918350006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solidFill>
            <a:srgbClr val="7F7F7F">
              <a:alpha val="14117"/>
            </a:srgbClr>
          </a:solidFill>
          <a:ln w="9525">
            <a:noFill/>
            <a:round/>
          </a:ln>
        </p:spPr>
        <p:txBody>
          <a:bodyPr wrap="none" anchor="ctr"/>
          <a:lstStyle/>
          <a:p>
            <a:endParaRPr lang="zh-CN" altLang="en-US"/>
          </a:p>
        </p:txBody>
      </p:sp>
      <p:sp>
        <p:nvSpPr>
          <p:cNvPr id="35853" name="Freeform 91"/>
          <p:cNvSpPr/>
          <p:nvPr/>
        </p:nvSpPr>
        <p:spPr bwMode="auto">
          <a:xfrm>
            <a:off x="7127875" y="3141663"/>
            <a:ext cx="1908175" cy="1644650"/>
          </a:xfrm>
          <a:custGeom>
            <a:avLst/>
            <a:gdLst>
              <a:gd name="T0" fmla="*/ 0 w 1630"/>
              <a:gd name="T1" fmla="*/ 1918350006 h 1410"/>
              <a:gd name="T2" fmla="*/ 1115541306 w 1630"/>
              <a:gd name="T3" fmla="*/ 0 h 1410"/>
              <a:gd name="T4" fmla="*/ 2147483647 w 1630"/>
              <a:gd name="T5" fmla="*/ 1918350006 h 1410"/>
              <a:gd name="T6" fmla="*/ 0 w 1630"/>
              <a:gd name="T7" fmla="*/ 1918350006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solidFill>
            <a:srgbClr val="7F7F7F">
              <a:alpha val="14117"/>
            </a:srgbClr>
          </a:solidFill>
          <a:ln w="9525">
            <a:noFill/>
            <a:round/>
          </a:ln>
        </p:spPr>
        <p:txBody>
          <a:bodyPr wrap="none" anchor="ctr"/>
          <a:lstStyle/>
          <a:p>
            <a:endParaRPr lang="zh-CN" altLang="en-US"/>
          </a:p>
        </p:txBody>
      </p:sp>
      <p:sp>
        <p:nvSpPr>
          <p:cNvPr id="35854" name="Freeform 92"/>
          <p:cNvSpPr/>
          <p:nvPr/>
        </p:nvSpPr>
        <p:spPr bwMode="auto">
          <a:xfrm rot="10800000">
            <a:off x="6084888" y="3068638"/>
            <a:ext cx="1908175" cy="1644650"/>
          </a:xfrm>
          <a:custGeom>
            <a:avLst/>
            <a:gdLst>
              <a:gd name="T0" fmla="*/ 0 w 1630"/>
              <a:gd name="T1" fmla="*/ 1918350006 h 1410"/>
              <a:gd name="T2" fmla="*/ 1115541306 w 1630"/>
              <a:gd name="T3" fmla="*/ 0 h 1410"/>
              <a:gd name="T4" fmla="*/ 2147483647 w 1630"/>
              <a:gd name="T5" fmla="*/ 1918350006 h 1410"/>
              <a:gd name="T6" fmla="*/ 0 w 1630"/>
              <a:gd name="T7" fmla="*/ 1918350006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solidFill>
            <a:srgbClr val="7F7F7F">
              <a:alpha val="14117"/>
            </a:srgbClr>
          </a:solidFill>
          <a:ln w="9525">
            <a:noFill/>
            <a:round/>
          </a:ln>
        </p:spPr>
        <p:txBody>
          <a:bodyPr rot="10800000" wrap="none" anchor="ctr"/>
          <a:lstStyle/>
          <a:p>
            <a:endParaRPr lang="zh-CN" altLang="en-US"/>
          </a:p>
        </p:txBody>
      </p:sp>
      <p:sp>
        <p:nvSpPr>
          <p:cNvPr id="35855" name="Freeform 93"/>
          <p:cNvSpPr/>
          <p:nvPr/>
        </p:nvSpPr>
        <p:spPr bwMode="auto">
          <a:xfrm>
            <a:off x="-933450" y="3141663"/>
            <a:ext cx="1905000" cy="1644650"/>
          </a:xfrm>
          <a:custGeom>
            <a:avLst/>
            <a:gdLst>
              <a:gd name="T0" fmla="*/ 0 w 1630"/>
              <a:gd name="T1" fmla="*/ 1918350006 h 1410"/>
              <a:gd name="T2" fmla="*/ 1111831588 w 1630"/>
              <a:gd name="T3" fmla="*/ 0 h 1410"/>
              <a:gd name="T4" fmla="*/ 2147483647 w 1630"/>
              <a:gd name="T5" fmla="*/ 1918350006 h 1410"/>
              <a:gd name="T6" fmla="*/ 0 w 1630"/>
              <a:gd name="T7" fmla="*/ 1918350006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solidFill>
            <a:srgbClr val="7F7F7F">
              <a:alpha val="14117"/>
            </a:srgbClr>
          </a:solidFill>
          <a:ln w="9525">
            <a:noFill/>
            <a:round/>
          </a:ln>
        </p:spPr>
        <p:txBody>
          <a:bodyPr wrap="none" anchor="ctr"/>
          <a:lstStyle/>
          <a:p>
            <a:endParaRPr lang="zh-CN" altLang="en-US"/>
          </a:p>
        </p:txBody>
      </p:sp>
      <p:sp>
        <p:nvSpPr>
          <p:cNvPr id="35856" name="Freeform 94"/>
          <p:cNvSpPr/>
          <p:nvPr/>
        </p:nvSpPr>
        <p:spPr bwMode="auto">
          <a:xfrm rot="10800000">
            <a:off x="4103688" y="3094038"/>
            <a:ext cx="1908175" cy="1644650"/>
          </a:xfrm>
          <a:custGeom>
            <a:avLst/>
            <a:gdLst>
              <a:gd name="T0" fmla="*/ 0 w 1630"/>
              <a:gd name="T1" fmla="*/ 1918350006 h 1410"/>
              <a:gd name="T2" fmla="*/ 1115541306 w 1630"/>
              <a:gd name="T3" fmla="*/ 0 h 1410"/>
              <a:gd name="T4" fmla="*/ 2147483647 w 1630"/>
              <a:gd name="T5" fmla="*/ 1918350006 h 1410"/>
              <a:gd name="T6" fmla="*/ 0 w 1630"/>
              <a:gd name="T7" fmla="*/ 1918350006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solidFill>
            <a:srgbClr val="7F7F7F">
              <a:alpha val="14117"/>
            </a:srgbClr>
          </a:solidFill>
          <a:ln w="9525">
            <a:noFill/>
            <a:round/>
          </a:ln>
        </p:spPr>
        <p:txBody>
          <a:bodyPr rot="10800000" wrap="none" anchor="ctr"/>
          <a:lstStyle/>
          <a:p>
            <a:endParaRPr lang="zh-CN" altLang="en-US"/>
          </a:p>
        </p:txBody>
      </p:sp>
      <p:sp>
        <p:nvSpPr>
          <p:cNvPr id="35857" name="Freeform 95"/>
          <p:cNvSpPr/>
          <p:nvPr/>
        </p:nvSpPr>
        <p:spPr bwMode="auto">
          <a:xfrm rot="10800000">
            <a:off x="8135938" y="3094038"/>
            <a:ext cx="1908175" cy="1644650"/>
          </a:xfrm>
          <a:custGeom>
            <a:avLst/>
            <a:gdLst>
              <a:gd name="T0" fmla="*/ 0 w 1630"/>
              <a:gd name="T1" fmla="*/ 1918350006 h 1410"/>
              <a:gd name="T2" fmla="*/ 1115541306 w 1630"/>
              <a:gd name="T3" fmla="*/ 0 h 1410"/>
              <a:gd name="T4" fmla="*/ 2147483647 w 1630"/>
              <a:gd name="T5" fmla="*/ 1918350006 h 1410"/>
              <a:gd name="T6" fmla="*/ 0 w 1630"/>
              <a:gd name="T7" fmla="*/ 1918350006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solidFill>
            <a:srgbClr val="7F7F7F">
              <a:alpha val="14117"/>
            </a:srgbClr>
          </a:solidFill>
          <a:ln w="9525">
            <a:noFill/>
            <a:round/>
          </a:ln>
        </p:spPr>
        <p:txBody>
          <a:bodyPr rot="10800000" wrap="none" anchor="ctr"/>
          <a:lstStyle/>
          <a:p>
            <a:endParaRPr lang="zh-CN" altLang="en-US"/>
          </a:p>
        </p:txBody>
      </p:sp>
      <p:sp>
        <p:nvSpPr>
          <p:cNvPr id="35858" name="Freeform 96"/>
          <p:cNvSpPr/>
          <p:nvPr/>
        </p:nvSpPr>
        <p:spPr bwMode="auto">
          <a:xfrm rot="10800000">
            <a:off x="71438" y="3094038"/>
            <a:ext cx="1908175" cy="1644650"/>
          </a:xfrm>
          <a:custGeom>
            <a:avLst/>
            <a:gdLst>
              <a:gd name="T0" fmla="*/ 0 w 1630"/>
              <a:gd name="T1" fmla="*/ 1918350006 h 1410"/>
              <a:gd name="T2" fmla="*/ 1115541306 w 1630"/>
              <a:gd name="T3" fmla="*/ 0 h 1410"/>
              <a:gd name="T4" fmla="*/ 2147483647 w 1630"/>
              <a:gd name="T5" fmla="*/ 1918350006 h 1410"/>
              <a:gd name="T6" fmla="*/ 0 w 1630"/>
              <a:gd name="T7" fmla="*/ 1918350006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solidFill>
            <a:srgbClr val="7F7F7F">
              <a:alpha val="14117"/>
            </a:srgbClr>
          </a:solidFill>
          <a:ln w="9525">
            <a:noFill/>
            <a:round/>
          </a:ln>
        </p:spPr>
        <p:txBody>
          <a:bodyPr rot="10800000" wrap="none" anchor="ctr"/>
          <a:lstStyle/>
          <a:p>
            <a:endParaRPr lang="zh-CN" altLang="en-US"/>
          </a:p>
        </p:txBody>
      </p:sp>
      <p:sp>
        <p:nvSpPr>
          <p:cNvPr id="35859" name="Freeform 97"/>
          <p:cNvSpPr/>
          <p:nvPr/>
        </p:nvSpPr>
        <p:spPr bwMode="auto">
          <a:xfrm>
            <a:off x="4103688" y="1389063"/>
            <a:ext cx="1908175" cy="1644650"/>
          </a:xfrm>
          <a:custGeom>
            <a:avLst/>
            <a:gdLst>
              <a:gd name="T0" fmla="*/ 0 w 1630"/>
              <a:gd name="T1" fmla="*/ 1918350006 h 1410"/>
              <a:gd name="T2" fmla="*/ 1115541306 w 1630"/>
              <a:gd name="T3" fmla="*/ 0 h 1410"/>
              <a:gd name="T4" fmla="*/ 2147483647 w 1630"/>
              <a:gd name="T5" fmla="*/ 1918350006 h 1410"/>
              <a:gd name="T6" fmla="*/ 0 w 1630"/>
              <a:gd name="T7" fmla="*/ 1918350006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solidFill>
            <a:srgbClr val="7F7F7F">
              <a:alpha val="14117"/>
            </a:srgbClr>
          </a:solidFill>
          <a:ln w="9525">
            <a:noFill/>
            <a:round/>
          </a:ln>
        </p:spPr>
        <p:txBody>
          <a:bodyPr wrap="none" anchor="ctr"/>
          <a:lstStyle/>
          <a:p>
            <a:endParaRPr lang="zh-CN" altLang="en-US"/>
          </a:p>
        </p:txBody>
      </p:sp>
      <p:sp>
        <p:nvSpPr>
          <p:cNvPr id="35860" name="Freeform 99"/>
          <p:cNvSpPr/>
          <p:nvPr/>
        </p:nvSpPr>
        <p:spPr bwMode="auto">
          <a:xfrm rot="10800000">
            <a:off x="3095625" y="1341438"/>
            <a:ext cx="1908175" cy="1644650"/>
          </a:xfrm>
          <a:custGeom>
            <a:avLst/>
            <a:gdLst>
              <a:gd name="T0" fmla="*/ 0 w 1630"/>
              <a:gd name="T1" fmla="*/ 1918350006 h 1410"/>
              <a:gd name="T2" fmla="*/ 1115541306 w 1630"/>
              <a:gd name="T3" fmla="*/ 0 h 1410"/>
              <a:gd name="T4" fmla="*/ 2147483647 w 1630"/>
              <a:gd name="T5" fmla="*/ 1918350006 h 1410"/>
              <a:gd name="T6" fmla="*/ 0 w 1630"/>
              <a:gd name="T7" fmla="*/ 1918350006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solidFill>
            <a:srgbClr val="7F7F7F">
              <a:alpha val="14117"/>
            </a:srgbClr>
          </a:solidFill>
          <a:ln w="9525">
            <a:noFill/>
            <a:round/>
          </a:ln>
        </p:spPr>
        <p:txBody>
          <a:bodyPr rot="10800000" wrap="none" anchor="ctr"/>
          <a:lstStyle/>
          <a:p>
            <a:endParaRPr lang="zh-CN" altLang="en-US"/>
          </a:p>
        </p:txBody>
      </p:sp>
      <p:sp>
        <p:nvSpPr>
          <p:cNvPr id="35861" name="Freeform 100"/>
          <p:cNvSpPr/>
          <p:nvPr/>
        </p:nvSpPr>
        <p:spPr bwMode="auto">
          <a:xfrm>
            <a:off x="8135938" y="1389063"/>
            <a:ext cx="1908175" cy="1644650"/>
          </a:xfrm>
          <a:custGeom>
            <a:avLst/>
            <a:gdLst>
              <a:gd name="T0" fmla="*/ 0 w 1630"/>
              <a:gd name="T1" fmla="*/ 1918350006 h 1410"/>
              <a:gd name="T2" fmla="*/ 1115541306 w 1630"/>
              <a:gd name="T3" fmla="*/ 0 h 1410"/>
              <a:gd name="T4" fmla="*/ 2147483647 w 1630"/>
              <a:gd name="T5" fmla="*/ 1918350006 h 1410"/>
              <a:gd name="T6" fmla="*/ 0 w 1630"/>
              <a:gd name="T7" fmla="*/ 1918350006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solidFill>
            <a:srgbClr val="7F7F7F">
              <a:alpha val="14117"/>
            </a:srgbClr>
          </a:solidFill>
          <a:ln w="9525">
            <a:noFill/>
            <a:round/>
          </a:ln>
        </p:spPr>
        <p:txBody>
          <a:bodyPr wrap="none" anchor="ctr"/>
          <a:lstStyle/>
          <a:p>
            <a:endParaRPr lang="zh-CN" altLang="en-US"/>
          </a:p>
        </p:txBody>
      </p:sp>
      <p:sp>
        <p:nvSpPr>
          <p:cNvPr id="35862" name="Freeform 101"/>
          <p:cNvSpPr/>
          <p:nvPr/>
        </p:nvSpPr>
        <p:spPr bwMode="auto">
          <a:xfrm rot="10800000">
            <a:off x="7127875" y="1341438"/>
            <a:ext cx="1908175" cy="1644650"/>
          </a:xfrm>
          <a:custGeom>
            <a:avLst/>
            <a:gdLst>
              <a:gd name="T0" fmla="*/ 0 w 1630"/>
              <a:gd name="T1" fmla="*/ 1918350006 h 1410"/>
              <a:gd name="T2" fmla="*/ 1115541306 w 1630"/>
              <a:gd name="T3" fmla="*/ 0 h 1410"/>
              <a:gd name="T4" fmla="*/ 2147483647 w 1630"/>
              <a:gd name="T5" fmla="*/ 1918350006 h 1410"/>
              <a:gd name="T6" fmla="*/ 0 w 1630"/>
              <a:gd name="T7" fmla="*/ 1918350006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solidFill>
            <a:srgbClr val="7F7F7F">
              <a:alpha val="14117"/>
            </a:srgbClr>
          </a:solidFill>
          <a:ln w="9525">
            <a:noFill/>
            <a:round/>
          </a:ln>
        </p:spPr>
        <p:txBody>
          <a:bodyPr rot="10800000" wrap="none" anchor="ctr"/>
          <a:lstStyle/>
          <a:p>
            <a:endParaRPr lang="zh-CN" altLang="en-US"/>
          </a:p>
        </p:txBody>
      </p:sp>
      <p:sp>
        <p:nvSpPr>
          <p:cNvPr id="35863" name="Freeform 102"/>
          <p:cNvSpPr/>
          <p:nvPr/>
        </p:nvSpPr>
        <p:spPr bwMode="auto">
          <a:xfrm>
            <a:off x="71438" y="1377950"/>
            <a:ext cx="1908175" cy="1644650"/>
          </a:xfrm>
          <a:custGeom>
            <a:avLst/>
            <a:gdLst>
              <a:gd name="T0" fmla="*/ 0 w 1630"/>
              <a:gd name="T1" fmla="*/ 1918350006 h 1410"/>
              <a:gd name="T2" fmla="*/ 1115541306 w 1630"/>
              <a:gd name="T3" fmla="*/ 0 h 1410"/>
              <a:gd name="T4" fmla="*/ 2147483647 w 1630"/>
              <a:gd name="T5" fmla="*/ 1918350006 h 1410"/>
              <a:gd name="T6" fmla="*/ 0 w 1630"/>
              <a:gd name="T7" fmla="*/ 1918350006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solidFill>
            <a:srgbClr val="7F7F7F">
              <a:alpha val="14117"/>
            </a:srgbClr>
          </a:solidFill>
          <a:ln w="9525">
            <a:noFill/>
            <a:round/>
          </a:ln>
        </p:spPr>
        <p:txBody>
          <a:bodyPr wrap="none" anchor="ctr"/>
          <a:lstStyle/>
          <a:p>
            <a:endParaRPr lang="zh-CN" altLang="en-US"/>
          </a:p>
        </p:txBody>
      </p:sp>
      <p:sp>
        <p:nvSpPr>
          <p:cNvPr id="35864" name="Freeform 103"/>
          <p:cNvSpPr/>
          <p:nvPr/>
        </p:nvSpPr>
        <p:spPr bwMode="auto">
          <a:xfrm rot="10800000">
            <a:off x="1079500" y="1341438"/>
            <a:ext cx="1908175" cy="1644650"/>
          </a:xfrm>
          <a:custGeom>
            <a:avLst/>
            <a:gdLst>
              <a:gd name="T0" fmla="*/ 0 w 1630"/>
              <a:gd name="T1" fmla="*/ 1918350006 h 1410"/>
              <a:gd name="T2" fmla="*/ 1115541306 w 1630"/>
              <a:gd name="T3" fmla="*/ 0 h 1410"/>
              <a:gd name="T4" fmla="*/ 2147483647 w 1630"/>
              <a:gd name="T5" fmla="*/ 1918350006 h 1410"/>
              <a:gd name="T6" fmla="*/ 0 w 1630"/>
              <a:gd name="T7" fmla="*/ 1918350006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solidFill>
            <a:srgbClr val="7F7F7F">
              <a:alpha val="14117"/>
            </a:srgbClr>
          </a:solidFill>
          <a:ln w="9525">
            <a:noFill/>
            <a:round/>
          </a:ln>
        </p:spPr>
        <p:txBody>
          <a:bodyPr rot="10800000" wrap="none" anchor="ctr"/>
          <a:lstStyle/>
          <a:p>
            <a:endParaRPr lang="zh-CN" altLang="en-US"/>
          </a:p>
        </p:txBody>
      </p:sp>
      <p:sp>
        <p:nvSpPr>
          <p:cNvPr id="35865" name="Freeform 104"/>
          <p:cNvSpPr/>
          <p:nvPr/>
        </p:nvSpPr>
        <p:spPr bwMode="auto">
          <a:xfrm rot="10800000">
            <a:off x="-952500" y="1341438"/>
            <a:ext cx="1905000" cy="1644650"/>
          </a:xfrm>
          <a:custGeom>
            <a:avLst/>
            <a:gdLst>
              <a:gd name="T0" fmla="*/ 0 w 1630"/>
              <a:gd name="T1" fmla="*/ 1918350006 h 1410"/>
              <a:gd name="T2" fmla="*/ 1111831588 w 1630"/>
              <a:gd name="T3" fmla="*/ 0 h 1410"/>
              <a:gd name="T4" fmla="*/ 2147483647 w 1630"/>
              <a:gd name="T5" fmla="*/ 1918350006 h 1410"/>
              <a:gd name="T6" fmla="*/ 0 w 1630"/>
              <a:gd name="T7" fmla="*/ 1918350006 h 1410"/>
              <a:gd name="T8" fmla="*/ 0 60000 65536"/>
              <a:gd name="T9" fmla="*/ 0 60000 65536"/>
              <a:gd name="T10" fmla="*/ 0 60000 65536"/>
              <a:gd name="T11" fmla="*/ 0 60000 65536"/>
              <a:gd name="T12" fmla="*/ 0 w 1630"/>
              <a:gd name="T13" fmla="*/ 0 h 1410"/>
              <a:gd name="T14" fmla="*/ 1630 w 1630"/>
              <a:gd name="T15" fmla="*/ 1410 h 1410"/>
            </a:gdLst>
            <a:ahLst/>
            <a:cxnLst>
              <a:cxn ang="T8">
                <a:pos x="T0" y="T1"/>
              </a:cxn>
              <a:cxn ang="T9">
                <a:pos x="T2" y="T3"/>
              </a:cxn>
              <a:cxn ang="T10">
                <a:pos x="T4" y="T5"/>
              </a:cxn>
              <a:cxn ang="T11">
                <a:pos x="T6" y="T7"/>
              </a:cxn>
            </a:cxnLst>
            <a:rect l="T12" t="T13" r="T14" b="T15"/>
            <a:pathLst>
              <a:path w="1630" h="1410">
                <a:moveTo>
                  <a:pt x="0" y="1410"/>
                </a:moveTo>
                <a:lnTo>
                  <a:pt x="814" y="0"/>
                </a:lnTo>
                <a:lnTo>
                  <a:pt x="1630" y="1410"/>
                </a:lnTo>
                <a:lnTo>
                  <a:pt x="0" y="1410"/>
                </a:lnTo>
                <a:close/>
              </a:path>
            </a:pathLst>
          </a:custGeom>
          <a:solidFill>
            <a:srgbClr val="7F7F7F">
              <a:alpha val="14117"/>
            </a:srgbClr>
          </a:solidFill>
          <a:ln w="9525">
            <a:noFill/>
            <a:round/>
          </a:ln>
        </p:spPr>
        <p:txBody>
          <a:bodyPr rot="10800000" wrap="none" anchor="ctr"/>
          <a:lstStyle/>
          <a:p>
            <a:endParaRPr lang="zh-CN" altLang="en-US"/>
          </a:p>
        </p:txBody>
      </p:sp>
      <p:sp>
        <p:nvSpPr>
          <p:cNvPr id="35866" name="Text Box 106"/>
          <p:cNvSpPr txBox="1">
            <a:spLocks noChangeArrowheads="1"/>
          </p:cNvSpPr>
          <p:nvPr/>
        </p:nvSpPr>
        <p:spPr bwMode="auto">
          <a:xfrm>
            <a:off x="2555875" y="2276475"/>
            <a:ext cx="981075" cy="579438"/>
          </a:xfrm>
          <a:prstGeom prst="rect">
            <a:avLst/>
          </a:prstGeom>
          <a:noFill/>
          <a:ln w="9525">
            <a:noFill/>
            <a:miter lim="800000"/>
          </a:ln>
        </p:spPr>
        <p:txBody>
          <a:bodyPr wrap="none">
            <a:spAutoFit/>
          </a:bodyPr>
          <a:lstStyle/>
          <a:p>
            <a:pPr algn="ctr"/>
            <a:r>
              <a:rPr lang="zh-CN" altLang="en-US" sz="3200" b="1"/>
              <a:t>定位</a:t>
            </a:r>
          </a:p>
        </p:txBody>
      </p:sp>
      <p:sp>
        <p:nvSpPr>
          <p:cNvPr id="35867" name="Text Box 107"/>
          <p:cNvSpPr txBox="1">
            <a:spLocks noChangeArrowheads="1"/>
          </p:cNvSpPr>
          <p:nvPr/>
        </p:nvSpPr>
        <p:spPr bwMode="auto">
          <a:xfrm>
            <a:off x="1524000" y="4113213"/>
            <a:ext cx="989013" cy="579437"/>
          </a:xfrm>
          <a:prstGeom prst="rect">
            <a:avLst/>
          </a:prstGeom>
          <a:noFill/>
          <a:ln w="9525">
            <a:noFill/>
            <a:miter lim="800000"/>
          </a:ln>
        </p:spPr>
        <p:txBody>
          <a:bodyPr wrap="none">
            <a:spAutoFit/>
          </a:bodyPr>
          <a:lstStyle/>
          <a:p>
            <a:pPr algn="ctr"/>
            <a:r>
              <a:rPr lang="zh-CN" altLang="en-US" sz="3200" b="1" dirty="0"/>
              <a:t>内容</a:t>
            </a:r>
          </a:p>
        </p:txBody>
      </p:sp>
      <p:sp>
        <p:nvSpPr>
          <p:cNvPr id="35868" name="Text Box 108"/>
          <p:cNvSpPr txBox="1">
            <a:spLocks noChangeArrowheads="1"/>
          </p:cNvSpPr>
          <p:nvPr/>
        </p:nvSpPr>
        <p:spPr bwMode="auto">
          <a:xfrm>
            <a:off x="3543300" y="4113213"/>
            <a:ext cx="981075" cy="579437"/>
          </a:xfrm>
          <a:prstGeom prst="rect">
            <a:avLst/>
          </a:prstGeom>
          <a:noFill/>
          <a:ln w="9525" algn="ctr">
            <a:noFill/>
            <a:miter lim="800000"/>
          </a:ln>
        </p:spPr>
        <p:txBody>
          <a:bodyPr wrap="none">
            <a:spAutoFit/>
          </a:bodyPr>
          <a:lstStyle/>
          <a:p>
            <a:pPr algn="ctr"/>
            <a:r>
              <a:rPr lang="zh-CN" altLang="en-US" sz="3200" b="1"/>
              <a:t>手段</a:t>
            </a:r>
          </a:p>
        </p:txBody>
      </p:sp>
      <p:sp>
        <p:nvSpPr>
          <p:cNvPr id="35869" name="Text Box 109"/>
          <p:cNvSpPr txBox="1">
            <a:spLocks noChangeArrowheads="1"/>
          </p:cNvSpPr>
          <p:nvPr/>
        </p:nvSpPr>
        <p:spPr bwMode="auto">
          <a:xfrm>
            <a:off x="2555875" y="3284538"/>
            <a:ext cx="989013" cy="579437"/>
          </a:xfrm>
          <a:prstGeom prst="rect">
            <a:avLst/>
          </a:prstGeom>
          <a:noFill/>
          <a:ln w="9525">
            <a:noFill/>
            <a:miter lim="800000"/>
          </a:ln>
        </p:spPr>
        <p:txBody>
          <a:bodyPr wrap="none">
            <a:spAutoFit/>
          </a:bodyPr>
          <a:lstStyle/>
          <a:p>
            <a:pPr algn="ctr"/>
            <a:r>
              <a:rPr lang="zh-CN" altLang="en-US" sz="3200" b="1"/>
              <a:t>督查</a:t>
            </a:r>
          </a:p>
        </p:txBody>
      </p:sp>
      <p:sp>
        <p:nvSpPr>
          <p:cNvPr id="35870" name="Text Box 110"/>
          <p:cNvSpPr txBox="1">
            <a:spLocks noChangeArrowheads="1"/>
          </p:cNvSpPr>
          <p:nvPr/>
        </p:nvSpPr>
        <p:spPr bwMode="auto">
          <a:xfrm>
            <a:off x="4000500" y="5214938"/>
            <a:ext cx="4460875" cy="944880"/>
          </a:xfrm>
          <a:prstGeom prst="rect">
            <a:avLst/>
          </a:prstGeom>
          <a:noFill/>
          <a:ln w="9525">
            <a:noFill/>
            <a:miter lim="800000"/>
          </a:ln>
        </p:spPr>
        <p:txBody>
          <a:bodyPr>
            <a:spAutoFit/>
          </a:bodyPr>
          <a:lstStyle/>
          <a:p>
            <a:r>
              <a:rPr lang="zh-CN" altLang="en-US" sz="2800" b="1">
                <a:solidFill>
                  <a:srgbClr val="FF0000"/>
                </a:solidFill>
                <a:latin typeface="Arial Black" panose="020B0A04020102020204" pitchFamily="34" charset="0"/>
                <a:ea typeface="宋体" panose="02010600030101010101" pitchFamily="2" charset="-122"/>
              </a:rPr>
              <a:t>立足服务，规范医院使用</a:t>
            </a:r>
            <a:endParaRPr lang="en-US" altLang="zh-CN" sz="2800" b="1" dirty="0">
              <a:solidFill>
                <a:srgbClr val="FF0000"/>
              </a:solidFill>
              <a:latin typeface="Arial Black" panose="020B0A04020102020204" pitchFamily="34" charset="0"/>
              <a:ea typeface="宋体" panose="02010600030101010101" pitchFamily="2" charset="-122"/>
            </a:endParaRPr>
          </a:p>
          <a:p>
            <a:r>
              <a:rPr lang="zh-CN" altLang="en-US" sz="2800" b="1">
                <a:solidFill>
                  <a:srgbClr val="FF0000"/>
                </a:solidFill>
                <a:latin typeface="Arial Black" panose="020B0A04020102020204" pitchFamily="34" charset="0"/>
                <a:ea typeface="宋体" panose="02010600030101010101" pitchFamily="2" charset="-122"/>
              </a:rPr>
              <a:t>规避风险，降低灰色地带</a:t>
            </a:r>
            <a:endParaRPr lang="zh-CN" altLang="en-US" sz="2800" b="1">
              <a:solidFill>
                <a:srgbClr val="FF0000"/>
              </a:solidFill>
              <a:ea typeface="宋体" panose="02010600030101010101" pitchFamily="2" charset="-122"/>
            </a:endParaRPr>
          </a:p>
        </p:txBody>
      </p:sp>
      <p:sp>
        <p:nvSpPr>
          <p:cNvPr id="35871" name="Rectangle 67"/>
          <p:cNvSpPr>
            <a:spLocks noChangeArrowheads="1"/>
          </p:cNvSpPr>
          <p:nvPr/>
        </p:nvSpPr>
        <p:spPr bwMode="auto">
          <a:xfrm>
            <a:off x="0" y="785794"/>
            <a:ext cx="8229600" cy="642942"/>
          </a:xfrm>
          <a:prstGeom prst="rect">
            <a:avLst/>
          </a:prstGeom>
          <a:noFill/>
          <a:ln w="9525">
            <a:noFill/>
            <a:miter lim="800000"/>
          </a:ln>
        </p:spPr>
        <p:txBody>
          <a:bodyPr anchor="ctr"/>
          <a:lstStyle/>
          <a:p>
            <a:r>
              <a:rPr lang="zh-CN" altLang="en-US" sz="3200" b="1" dirty="0" smtClean="0">
                <a:solidFill>
                  <a:srgbClr val="FF0000"/>
                </a:solidFill>
              </a:rPr>
              <a:t>     加强培训、提高督查工作能力</a:t>
            </a:r>
          </a:p>
        </p:txBody>
      </p:sp>
    </p:spTree>
  </p:cSld>
  <p:clrMapOvr>
    <a:masterClrMapping/>
  </p:clrMapOvr>
  <p:transition spd="slow">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85786" y="1371600"/>
            <a:ext cx="7500990" cy="4754563"/>
          </a:xfrm>
        </p:spPr>
        <p:txBody>
          <a:bodyPr/>
          <a:lstStyle/>
          <a:p>
            <a:r>
              <a:rPr lang="zh-CN" altLang="en-US" dirty="0" smtClean="0">
                <a:solidFill>
                  <a:srgbClr val="FF0000"/>
                </a:solidFill>
                <a:latin typeface="楷体" panose="02010609060101010101" pitchFamily="49" charset="-122"/>
                <a:ea typeface="楷体" panose="02010609060101010101" pitchFamily="49" charset="-122"/>
              </a:rPr>
              <a:t>陕西省医改办关于深化医改做好药品耗材管理工作的通知</a:t>
            </a:r>
            <a:endParaRPr lang="en-US" altLang="zh-CN" dirty="0" smtClean="0">
              <a:solidFill>
                <a:srgbClr val="FF0000"/>
              </a:solidFill>
              <a:latin typeface="楷体" panose="02010609060101010101" pitchFamily="49" charset="-122"/>
              <a:ea typeface="楷体" panose="02010609060101010101" pitchFamily="49" charset="-122"/>
            </a:endParaRPr>
          </a:p>
          <a:p>
            <a:r>
              <a:rPr lang="zh-CN" altLang="en-US" dirty="0" smtClean="0">
                <a:solidFill>
                  <a:srgbClr val="FF0000"/>
                </a:solidFill>
                <a:latin typeface="楷体" panose="02010609060101010101" pitchFamily="49" charset="-122"/>
                <a:ea typeface="楷体" panose="02010609060101010101" pitchFamily="49" charset="-122"/>
              </a:rPr>
              <a:t>陕西省公立医疗机构药品和医用耗材采购中推行两票制的意见</a:t>
            </a:r>
            <a:endParaRPr lang="en-US" altLang="zh-CN" dirty="0" smtClean="0">
              <a:solidFill>
                <a:srgbClr val="FF0000"/>
              </a:solidFill>
              <a:latin typeface="楷体" panose="02010609060101010101" pitchFamily="49" charset="-122"/>
              <a:ea typeface="楷体" panose="02010609060101010101" pitchFamily="49" charset="-122"/>
            </a:endParaRPr>
          </a:p>
          <a:p>
            <a:r>
              <a:rPr lang="zh-CN" altLang="en-US" dirty="0" smtClean="0">
                <a:solidFill>
                  <a:srgbClr val="FF0000"/>
                </a:solidFill>
                <a:latin typeface="楷体" panose="02010609060101010101" pitchFamily="49" charset="-122"/>
                <a:ea typeface="楷体" panose="02010609060101010101" pitchFamily="49" charset="-122"/>
              </a:rPr>
              <a:t>陕西省医疗机构医用耗材阳光采购积分管理办法</a:t>
            </a:r>
            <a:endParaRPr lang="en-US" altLang="zh-CN" dirty="0" smtClean="0">
              <a:solidFill>
                <a:srgbClr val="FF0000"/>
              </a:solidFill>
              <a:latin typeface="楷体" panose="02010609060101010101" pitchFamily="49" charset="-122"/>
              <a:ea typeface="楷体" panose="02010609060101010101" pitchFamily="49" charset="-122"/>
            </a:endParaRPr>
          </a:p>
          <a:p>
            <a:r>
              <a:rPr lang="zh-CN" altLang="en-US" dirty="0" smtClean="0">
                <a:solidFill>
                  <a:srgbClr val="FF0000"/>
                </a:solidFill>
                <a:latin typeface="楷体" panose="02010609060101010101" pitchFamily="49" charset="-122"/>
                <a:ea typeface="楷体" panose="02010609060101010101" pitchFamily="49" charset="-122"/>
              </a:rPr>
              <a:t>陕西省医用耗材生产配送企业不良记录动态管理制度</a:t>
            </a:r>
            <a:endParaRPr lang="en-US" altLang="zh-CN" dirty="0" smtClean="0">
              <a:solidFill>
                <a:srgbClr val="FF0000"/>
              </a:solidFill>
              <a:latin typeface="楷体" panose="02010609060101010101" pitchFamily="49" charset="-122"/>
              <a:ea typeface="楷体" panose="02010609060101010101" pitchFamily="49" charset="-122"/>
            </a:endParaRPr>
          </a:p>
          <a:p>
            <a:r>
              <a:rPr lang="en-US" altLang="zh-CN" sz="3200" dirty="0" smtClean="0">
                <a:solidFill>
                  <a:srgbClr val="FF0000"/>
                </a:solidFill>
                <a:latin typeface="楷体" panose="02010609060101010101" pitchFamily="49" charset="-122"/>
                <a:ea typeface="楷体" panose="02010609060101010101" pitchFamily="49" charset="-122"/>
              </a:rPr>
              <a:t>……</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 name="灯片编号占位符 3"/>
          <p:cNvSpPr>
            <a:spLocks noGrp="1"/>
          </p:cNvSpPr>
          <p:nvPr>
            <p:ph type="sldNum" sz="quarter" idx="10"/>
          </p:nvPr>
        </p:nvSpPr>
        <p:spPr/>
        <p:txBody>
          <a:bodyPr/>
          <a:lstStyle/>
          <a:p>
            <a:pPr>
              <a:defRPr/>
            </a:pPr>
            <a:fld id="{82F0F038-07F1-481E-8676-3C89454FCB81}" type="slidenum">
              <a:rPr lang="zh-CN" altLang="en-US" smtClean="0"/>
              <a:pPr>
                <a:defRPr/>
              </a:pPr>
              <a:t>59</a:t>
            </a:fld>
            <a:endParaRPr lang="en-US" dirty="0"/>
          </a:p>
        </p:txBody>
      </p:sp>
      <p:sp>
        <p:nvSpPr>
          <p:cNvPr id="5" name="Rectangle 5"/>
          <p:cNvSpPr txBox="1">
            <a:spLocks noGrp="1" noChangeArrowheads="1"/>
          </p:cNvSpPr>
          <p:nvPr>
            <p:ph type="title"/>
          </p:nvPr>
        </p:nvSpPr>
        <p:spPr>
          <a:prstGeom prst="rect">
            <a:avLst/>
          </a:prstGeom>
          <a:noFill/>
        </p:spPr>
        <p:txBody>
          <a:bodyPr/>
          <a:lstStyle/>
          <a:p>
            <a:pPr marL="0" marR="0" lvl="0" indent="0" algn="r"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j-cs"/>
                <a:sym typeface="+mn-ea"/>
              </a:rPr>
              <a:t>医用耗材政策体系建设</a:t>
            </a:r>
            <a:endParaRPr kumimoji="0" lang="en-US" altLang="zh-CN"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4343400" y="3124200"/>
            <a:ext cx="457200" cy="3124200"/>
          </a:xfrm>
          <a:prstGeom prst="rect">
            <a:avLst/>
          </a:prstGeom>
          <a:solidFill>
            <a:srgbClr val="6600CC"/>
          </a:solidFill>
          <a:ln w="9525">
            <a:noFill/>
            <a:miter lim="800000"/>
          </a:ln>
        </p:spPr>
        <p:txBody>
          <a:bodyPr anchor="ctr">
            <a:spAutoFit/>
          </a:bodyPr>
          <a:lstStyle/>
          <a:p>
            <a:endParaRPr lang="zh-CN" altLang="en-US"/>
          </a:p>
        </p:txBody>
      </p:sp>
      <p:sp>
        <p:nvSpPr>
          <p:cNvPr id="16387" name="Text Box 3"/>
          <p:cNvSpPr txBox="1">
            <a:spLocks noChangeArrowheads="1"/>
          </p:cNvSpPr>
          <p:nvPr/>
        </p:nvSpPr>
        <p:spPr bwMode="auto">
          <a:xfrm>
            <a:off x="142844" y="428604"/>
            <a:ext cx="8458200" cy="457200"/>
          </a:xfrm>
          <a:prstGeom prst="rect">
            <a:avLst/>
          </a:prstGeom>
          <a:noFill/>
          <a:ln w="9525">
            <a:noFill/>
            <a:miter lim="800000"/>
          </a:ln>
        </p:spPr>
        <p:txBody>
          <a:bodyPr anchor="ctr"/>
          <a:lstStyle/>
          <a:p>
            <a:pPr algn="ctr"/>
            <a:r>
              <a:rPr lang="zh-CN" altLang="en-US" sz="3600" i="1" dirty="0">
                <a:solidFill>
                  <a:srgbClr val="FF0000"/>
                </a:solidFill>
                <a:effectLst>
                  <a:outerShdw blurRad="38100" dist="38100" dir="2700000" algn="tl">
                    <a:srgbClr val="000000"/>
                  </a:outerShdw>
                </a:effectLst>
                <a:ea typeface="黑体" panose="02010609060101010101" pitchFamily="49" charset="-122"/>
              </a:rPr>
              <a:t>国内外卫生费用的比较</a:t>
            </a:r>
          </a:p>
        </p:txBody>
      </p:sp>
      <p:graphicFrame>
        <p:nvGraphicFramePr>
          <p:cNvPr id="16388" name="Object 5"/>
          <p:cNvGraphicFramePr>
            <a:graphicFrameLocks noChangeAspect="1"/>
          </p:cNvGraphicFramePr>
          <p:nvPr/>
        </p:nvGraphicFramePr>
        <p:xfrm>
          <a:off x="4176713" y="260350"/>
          <a:ext cx="4859337" cy="2774950"/>
        </p:xfrm>
        <a:graphic>
          <a:graphicData uri="http://schemas.openxmlformats.org/presentationml/2006/ole">
            <p:oleObj spid="_x0000_s15361" r:id="rId3" imgW="6103559" imgH="4823399" progId="MSGraph.Chart.8">
              <p:embed/>
            </p:oleObj>
          </a:graphicData>
        </a:graphic>
      </p:graphicFrame>
      <p:sp>
        <p:nvSpPr>
          <p:cNvPr id="16389" name="Text Box 6"/>
          <p:cNvSpPr txBox="1">
            <a:spLocks noChangeArrowheads="1"/>
          </p:cNvSpPr>
          <p:nvPr/>
        </p:nvSpPr>
        <p:spPr bwMode="auto">
          <a:xfrm>
            <a:off x="3617913" y="2352675"/>
            <a:ext cx="1065212" cy="304800"/>
          </a:xfrm>
          <a:prstGeom prst="rect">
            <a:avLst/>
          </a:prstGeom>
          <a:noFill/>
          <a:ln w="9525">
            <a:noFill/>
            <a:miter lim="800000"/>
          </a:ln>
        </p:spPr>
        <p:txBody>
          <a:bodyPr lIns="90000" rIns="90000">
            <a:spAutoFit/>
          </a:bodyPr>
          <a:lstStyle/>
          <a:p>
            <a:pPr eaLnBrk="0" hangingPunct="0">
              <a:spcBef>
                <a:spcPct val="50000"/>
              </a:spcBef>
            </a:pPr>
            <a:endParaRPr lang="zh-CN" altLang="en-US" sz="1400">
              <a:ea typeface="黑体" panose="02010609060101010101" pitchFamily="49" charset="-122"/>
            </a:endParaRPr>
          </a:p>
        </p:txBody>
      </p:sp>
      <p:sp>
        <p:nvSpPr>
          <p:cNvPr id="16390" name="Text Box 7"/>
          <p:cNvSpPr txBox="1">
            <a:spLocks noChangeArrowheads="1"/>
          </p:cNvSpPr>
          <p:nvPr/>
        </p:nvSpPr>
        <p:spPr bwMode="auto">
          <a:xfrm>
            <a:off x="285720" y="1285860"/>
            <a:ext cx="4033838" cy="1815882"/>
          </a:xfrm>
          <a:prstGeom prst="rect">
            <a:avLst/>
          </a:prstGeom>
          <a:noFill/>
          <a:ln w="9525">
            <a:noFill/>
            <a:miter lim="800000"/>
          </a:ln>
        </p:spPr>
        <p:txBody>
          <a:bodyPr>
            <a:spAutoFit/>
          </a:bodyPr>
          <a:lstStyle/>
          <a:p>
            <a:pPr marL="358775" indent="-358775" eaLnBrk="0" hangingPunct="0">
              <a:lnSpc>
                <a:spcPct val="140000"/>
              </a:lnSpc>
              <a:buClr>
                <a:srgbClr val="D7181F"/>
              </a:buClr>
              <a:buFont typeface="Wingdings" panose="05000000000000000000" pitchFamily="2" charset="2"/>
              <a:buChar char="v"/>
            </a:pPr>
            <a:r>
              <a:rPr lang="zh-CN" altLang="en-US" sz="1600" b="1" dirty="0">
                <a:solidFill>
                  <a:schemeClr val="tx1">
                    <a:lumMod val="60000"/>
                    <a:lumOff val="40000"/>
                  </a:schemeClr>
                </a:solidFill>
              </a:rPr>
              <a:t>卫生总费用占</a:t>
            </a:r>
            <a:r>
              <a:rPr lang="en-US" sz="1600" b="1" dirty="0">
                <a:solidFill>
                  <a:schemeClr val="tx1">
                    <a:lumMod val="60000"/>
                    <a:lumOff val="40000"/>
                  </a:schemeClr>
                </a:solidFill>
              </a:rPr>
              <a:t>GDP</a:t>
            </a:r>
            <a:r>
              <a:rPr lang="zh-CN" altLang="en-US" sz="1600" b="1" dirty="0">
                <a:solidFill>
                  <a:schemeClr val="tx1">
                    <a:lumMod val="60000"/>
                    <a:lumOff val="40000"/>
                  </a:schemeClr>
                </a:solidFill>
              </a:rPr>
              <a:t>的比重不低于</a:t>
            </a:r>
            <a:r>
              <a:rPr lang="en-US" sz="1600" b="1" dirty="0">
                <a:solidFill>
                  <a:schemeClr val="tx1">
                    <a:lumMod val="60000"/>
                    <a:lumOff val="40000"/>
                  </a:schemeClr>
                </a:solidFill>
              </a:rPr>
              <a:t>5%</a:t>
            </a:r>
            <a:r>
              <a:rPr lang="zh-CN" altLang="en-US" sz="1600" b="1" dirty="0">
                <a:solidFill>
                  <a:schemeClr val="tx1">
                    <a:lumMod val="60000"/>
                    <a:lumOff val="40000"/>
                  </a:schemeClr>
                </a:solidFill>
              </a:rPr>
              <a:t>是</a:t>
            </a:r>
            <a:r>
              <a:rPr lang="en-US" sz="1600" b="1" dirty="0">
                <a:solidFill>
                  <a:schemeClr val="tx1">
                    <a:lumMod val="60000"/>
                    <a:lumOff val="40000"/>
                  </a:schemeClr>
                </a:solidFill>
              </a:rPr>
              <a:t>WHO</a:t>
            </a:r>
            <a:r>
              <a:rPr lang="zh-CN" altLang="en-US" sz="1600" b="1" dirty="0">
                <a:solidFill>
                  <a:schemeClr val="tx1">
                    <a:lumMod val="60000"/>
                    <a:lumOff val="40000"/>
                  </a:schemeClr>
                </a:solidFill>
              </a:rPr>
              <a:t>的基本要求</a:t>
            </a:r>
          </a:p>
          <a:p>
            <a:pPr marL="358775" indent="-358775" eaLnBrk="0" hangingPunct="0">
              <a:lnSpc>
                <a:spcPct val="140000"/>
              </a:lnSpc>
              <a:buClr>
                <a:srgbClr val="D7181F"/>
              </a:buClr>
              <a:buFont typeface="Wingdings" panose="05000000000000000000" pitchFamily="2" charset="2"/>
              <a:buChar char="v"/>
            </a:pPr>
            <a:r>
              <a:rPr lang="zh-CN" altLang="en-US" sz="1600" b="1" dirty="0">
                <a:solidFill>
                  <a:schemeClr val="accent4">
                    <a:lumMod val="50000"/>
                    <a:lumOff val="50000"/>
                  </a:schemeClr>
                </a:solidFill>
              </a:rPr>
              <a:t>医药卫生费用占</a:t>
            </a:r>
            <a:r>
              <a:rPr lang="en-US" sz="1600" b="1" dirty="0">
                <a:solidFill>
                  <a:schemeClr val="accent4">
                    <a:lumMod val="50000"/>
                    <a:lumOff val="50000"/>
                  </a:schemeClr>
                </a:solidFill>
              </a:rPr>
              <a:t>GDP</a:t>
            </a:r>
            <a:r>
              <a:rPr lang="zh-CN" altLang="en-US" sz="1600" b="1" dirty="0">
                <a:solidFill>
                  <a:schemeClr val="accent4">
                    <a:lumMod val="50000"/>
                    <a:lumOff val="50000"/>
                  </a:schemeClr>
                </a:solidFill>
              </a:rPr>
              <a:t>的比重的世界平均水平是</a:t>
            </a:r>
            <a:r>
              <a:rPr lang="en-US" sz="1600" b="1" dirty="0">
                <a:solidFill>
                  <a:schemeClr val="accent4">
                    <a:lumMod val="50000"/>
                    <a:lumOff val="50000"/>
                  </a:schemeClr>
                </a:solidFill>
              </a:rPr>
              <a:t>6.4%</a:t>
            </a:r>
            <a:r>
              <a:rPr lang="zh-CN" altLang="en-US" sz="1600" b="1" dirty="0">
                <a:solidFill>
                  <a:schemeClr val="accent4">
                    <a:lumMod val="50000"/>
                    <a:lumOff val="50000"/>
                  </a:schemeClr>
                </a:solidFill>
              </a:rPr>
              <a:t>，美国在</a:t>
            </a:r>
            <a:r>
              <a:rPr lang="en-US" sz="1600" b="1" dirty="0">
                <a:solidFill>
                  <a:schemeClr val="accent4">
                    <a:lumMod val="50000"/>
                    <a:lumOff val="50000"/>
                  </a:schemeClr>
                </a:solidFill>
              </a:rPr>
              <a:t>2012</a:t>
            </a:r>
            <a:r>
              <a:rPr lang="zh-CN" altLang="en-US" sz="1600" b="1" dirty="0">
                <a:solidFill>
                  <a:schemeClr val="accent4">
                    <a:lumMod val="50000"/>
                    <a:lumOff val="50000"/>
                  </a:schemeClr>
                </a:solidFill>
              </a:rPr>
              <a:t>年已经高达</a:t>
            </a:r>
            <a:r>
              <a:rPr lang="en-US" sz="1600" b="1" dirty="0">
                <a:solidFill>
                  <a:schemeClr val="accent4">
                    <a:lumMod val="50000"/>
                    <a:lumOff val="50000"/>
                  </a:schemeClr>
                </a:solidFill>
              </a:rPr>
              <a:t>18%</a:t>
            </a:r>
            <a:r>
              <a:rPr lang="zh-CN" altLang="en-US" sz="1600" b="1" dirty="0">
                <a:solidFill>
                  <a:schemeClr val="accent4">
                    <a:lumMod val="50000"/>
                    <a:lumOff val="50000"/>
                  </a:schemeClr>
                </a:solidFill>
              </a:rPr>
              <a:t>，实现全民医保的英国为</a:t>
            </a:r>
            <a:r>
              <a:rPr lang="en-US" sz="1600" b="1" dirty="0">
                <a:solidFill>
                  <a:schemeClr val="accent4">
                    <a:lumMod val="50000"/>
                    <a:lumOff val="50000"/>
                  </a:schemeClr>
                </a:solidFill>
              </a:rPr>
              <a:t>12%</a:t>
            </a:r>
            <a:r>
              <a:rPr lang="zh-CN" altLang="en-US" sz="1600" b="1" dirty="0">
                <a:solidFill>
                  <a:schemeClr val="accent4">
                    <a:lumMod val="50000"/>
                    <a:lumOff val="50000"/>
                  </a:schemeClr>
                </a:solidFill>
              </a:rPr>
              <a:t>。</a:t>
            </a:r>
          </a:p>
        </p:txBody>
      </p:sp>
      <p:graphicFrame>
        <p:nvGraphicFramePr>
          <p:cNvPr id="16391" name="Group 7"/>
          <p:cNvGraphicFramePr>
            <a:graphicFrameLocks noGrp="1"/>
          </p:cNvGraphicFramePr>
          <p:nvPr/>
        </p:nvGraphicFramePr>
        <p:xfrm>
          <a:off x="400050" y="3143248"/>
          <a:ext cx="3740150" cy="3123678"/>
        </p:xfrm>
        <a:graphic>
          <a:graphicData uri="http://schemas.openxmlformats.org/drawingml/2006/table">
            <a:tbl>
              <a:tblPr/>
              <a:tblGrid>
                <a:gridCol w="685800"/>
                <a:gridCol w="914400"/>
                <a:gridCol w="2139950"/>
              </a:tblGrid>
              <a:tr h="130177">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zh-CN" altLang="en-US" sz="1400" b="1" i="0" u="none" strike="noStrike" cap="none" normalizeH="0" baseline="0" dirty="0" smtClean="0">
                          <a:ln>
                            <a:noFill/>
                          </a:ln>
                          <a:solidFill>
                            <a:schemeClr val="bg1"/>
                          </a:solidFill>
                          <a:effectLst/>
                          <a:latin typeface="宋体" panose="02010600030101010101" pitchFamily="2" charset="-122"/>
                          <a:ea typeface="幼圆" pitchFamily="49" charset="-122"/>
                        </a:rPr>
                        <a:t>序列</a:t>
                      </a:r>
                      <a:endParaRPr kumimoji="0" lang="zh-CN" altLang="en-US" sz="1400" b="0" i="0" u="none" strike="noStrike" cap="none" normalizeH="0" baseline="0" dirty="0" smtClean="0">
                        <a:ln>
                          <a:noFill/>
                        </a:ln>
                        <a:solidFill>
                          <a:schemeClr val="bg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00CC"/>
                    </a:solid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zh-CN" altLang="en-US" sz="1400" b="1" i="0" u="none" strike="noStrike" cap="none" normalizeH="0" baseline="0" smtClean="0">
                          <a:ln>
                            <a:noFill/>
                          </a:ln>
                          <a:solidFill>
                            <a:schemeClr val="bg1"/>
                          </a:solidFill>
                          <a:effectLst/>
                          <a:latin typeface="宋体" panose="02010600030101010101" pitchFamily="2" charset="-122"/>
                          <a:ea typeface="幼圆" pitchFamily="49" charset="-122"/>
                        </a:rPr>
                        <a:t>国家</a:t>
                      </a:r>
                      <a:endParaRPr kumimoji="0" lang="zh-CN" altLang="en-US" sz="1400" b="0" i="0" u="none" strike="noStrike" cap="none" normalizeH="0" baseline="0" smtClean="0">
                        <a:ln>
                          <a:noFill/>
                        </a:ln>
                        <a:solidFill>
                          <a:schemeClr val="bg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00CC"/>
                    </a:solid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bg1"/>
                          </a:solidFill>
                          <a:effectLst/>
                          <a:latin typeface="宋体" panose="02010600030101010101" pitchFamily="2" charset="-122"/>
                          <a:ea typeface="幼圆" pitchFamily="49" charset="-122"/>
                        </a:rPr>
                        <a:t>2008</a:t>
                      </a:r>
                      <a:r>
                        <a:rPr kumimoji="0" lang="zh-CN" altLang="en-US" sz="1400" b="1" i="0" u="none" strike="noStrike" cap="none" normalizeH="0" baseline="0" dirty="0" smtClean="0">
                          <a:ln>
                            <a:noFill/>
                          </a:ln>
                          <a:solidFill>
                            <a:schemeClr val="bg1"/>
                          </a:solidFill>
                          <a:effectLst/>
                          <a:latin typeface="宋体" panose="02010600030101010101" pitchFamily="2" charset="-122"/>
                          <a:ea typeface="幼圆" pitchFamily="49" charset="-122"/>
                        </a:rPr>
                        <a:t>年卫生总费用占</a:t>
                      </a:r>
                      <a:r>
                        <a:rPr kumimoji="0" lang="en-US" sz="1400" b="1" i="0" u="none" strike="noStrike" cap="none" normalizeH="0" baseline="0" dirty="0" smtClean="0">
                          <a:ln>
                            <a:noFill/>
                          </a:ln>
                          <a:solidFill>
                            <a:schemeClr val="bg1"/>
                          </a:solidFill>
                          <a:effectLst/>
                          <a:latin typeface="宋体" panose="02010600030101010101" pitchFamily="2" charset="-122"/>
                          <a:ea typeface="幼圆" pitchFamily="49" charset="-122"/>
                        </a:rPr>
                        <a:t>GDP%</a:t>
                      </a:r>
                      <a:endParaRPr kumimoji="0" lang="en-US" sz="1400" b="0" i="0" u="none" strike="noStrike" cap="none" normalizeH="0" baseline="0" dirty="0" smtClean="0">
                        <a:ln>
                          <a:noFill/>
                        </a:ln>
                        <a:solidFill>
                          <a:schemeClr val="bg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00CC"/>
                    </a:solidFill>
                  </a:tcPr>
                </a:tc>
              </a:tr>
              <a:tr h="284163">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宋体" panose="02010600030101010101" pitchFamily="2" charset="-122"/>
                          <a:ea typeface="幼圆" pitchFamily="49" charset="-122"/>
                        </a:rPr>
                        <a:t>1</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zh-CN" altLang="en-US" sz="1400" b="1" i="0" u="none" strike="noStrike" cap="none" normalizeH="0" baseline="0" smtClean="0">
                          <a:ln>
                            <a:noFill/>
                          </a:ln>
                          <a:solidFill>
                            <a:schemeClr val="accent1"/>
                          </a:solidFill>
                          <a:effectLst/>
                          <a:latin typeface="宋体" panose="02010600030101010101" pitchFamily="2" charset="-122"/>
                          <a:ea typeface="幼圆" pitchFamily="49" charset="-122"/>
                        </a:rPr>
                        <a:t>美国</a:t>
                      </a:r>
                      <a:endParaRPr kumimoji="0" lang="zh-CN" altLang="en-US" sz="1400" b="0" i="0" u="none" strike="noStrike" cap="none" normalizeH="0" baseline="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宋体" panose="02010600030101010101" pitchFamily="2" charset="-122"/>
                          <a:ea typeface="幼圆" pitchFamily="49" charset="-122"/>
                        </a:rPr>
                        <a:t>15.2</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4163">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宋体" panose="02010600030101010101" pitchFamily="2" charset="-122"/>
                          <a:ea typeface="幼圆" pitchFamily="49" charset="-122"/>
                        </a:rPr>
                        <a:t>13</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zh-CN" altLang="en-US" sz="1400" b="1" i="0" u="none" strike="noStrike" cap="none" normalizeH="0" baseline="0" smtClean="0">
                          <a:ln>
                            <a:noFill/>
                          </a:ln>
                          <a:solidFill>
                            <a:schemeClr val="accent1"/>
                          </a:solidFill>
                          <a:effectLst/>
                          <a:latin typeface="宋体" panose="02010600030101010101" pitchFamily="2" charset="-122"/>
                          <a:ea typeface="幼圆" pitchFamily="49" charset="-122"/>
                        </a:rPr>
                        <a:t>法国</a:t>
                      </a:r>
                      <a:endParaRPr kumimoji="0" lang="zh-CN" altLang="en-US" sz="1400" b="0" i="0" u="none" strike="noStrike" cap="none" normalizeH="0" baseline="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宋体" panose="02010600030101010101" pitchFamily="2" charset="-122"/>
                          <a:ea typeface="幼圆" pitchFamily="49" charset="-122"/>
                        </a:rPr>
                        <a:t>11.2</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2575">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宋体" panose="02010600030101010101" pitchFamily="2" charset="-122"/>
                          <a:ea typeface="幼圆" pitchFamily="49" charset="-122"/>
                        </a:rPr>
                        <a:t>19</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zh-CN" altLang="en-US" sz="1400" b="1" i="0" u="none" strike="noStrike" cap="none" normalizeH="0" baseline="0" smtClean="0">
                          <a:ln>
                            <a:noFill/>
                          </a:ln>
                          <a:solidFill>
                            <a:schemeClr val="accent1"/>
                          </a:solidFill>
                          <a:effectLst/>
                          <a:latin typeface="宋体" panose="02010600030101010101" pitchFamily="2" charset="-122"/>
                          <a:ea typeface="幼圆" pitchFamily="49" charset="-122"/>
                        </a:rPr>
                        <a:t>德国</a:t>
                      </a:r>
                      <a:endParaRPr kumimoji="0" lang="zh-CN" altLang="en-US" sz="1400" b="0" i="0" u="none" strike="noStrike" cap="none" normalizeH="0" baseline="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宋体" panose="02010600030101010101" pitchFamily="2" charset="-122"/>
                          <a:ea typeface="幼圆" pitchFamily="49" charset="-122"/>
                        </a:rPr>
                        <a:t>10.5</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4163">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宋体" panose="02010600030101010101" pitchFamily="2" charset="-122"/>
                          <a:ea typeface="幼圆" pitchFamily="49" charset="-122"/>
                        </a:rPr>
                        <a:t>38</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zh-CN" altLang="en-US" sz="1400" b="1" i="0" u="none" strike="noStrike" cap="none" normalizeH="0" baseline="0" smtClean="0">
                          <a:ln>
                            <a:noFill/>
                          </a:ln>
                          <a:solidFill>
                            <a:schemeClr val="accent1"/>
                          </a:solidFill>
                          <a:effectLst/>
                          <a:latin typeface="宋体" panose="02010600030101010101" pitchFamily="2" charset="-122"/>
                          <a:ea typeface="幼圆" pitchFamily="49" charset="-122"/>
                        </a:rPr>
                        <a:t>英国</a:t>
                      </a:r>
                      <a:endParaRPr kumimoji="0" lang="zh-CN" altLang="en-US" sz="1400" b="0" i="0" u="none" strike="noStrike" cap="none" normalizeH="0" baseline="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宋体" panose="02010600030101010101" pitchFamily="2" charset="-122"/>
                          <a:ea typeface="幼圆" pitchFamily="49" charset="-122"/>
                        </a:rPr>
                        <a:t>8.7</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4163">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宋体" panose="02010600030101010101" pitchFamily="2" charset="-122"/>
                          <a:ea typeface="幼圆" pitchFamily="49" charset="-122"/>
                        </a:rPr>
                        <a:t>45</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zh-CN" altLang="en-US" sz="1400" b="1" i="0" u="none" strike="noStrike" cap="none" normalizeH="0" baseline="0" smtClean="0">
                          <a:ln>
                            <a:noFill/>
                          </a:ln>
                          <a:solidFill>
                            <a:schemeClr val="accent1"/>
                          </a:solidFill>
                          <a:effectLst/>
                          <a:latin typeface="宋体" panose="02010600030101010101" pitchFamily="2" charset="-122"/>
                          <a:ea typeface="幼圆" pitchFamily="49" charset="-122"/>
                        </a:rPr>
                        <a:t>澳大利亚</a:t>
                      </a:r>
                      <a:endParaRPr kumimoji="0" lang="zh-CN" altLang="en-US" sz="1400" b="0" i="0" u="none" strike="noStrike" cap="none" normalizeH="0" baseline="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宋体" panose="02010600030101010101" pitchFamily="2" charset="-122"/>
                          <a:ea typeface="幼圆" pitchFamily="49" charset="-122"/>
                        </a:rPr>
                        <a:t>8.5</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2575">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幼圆" pitchFamily="49" charset="-122"/>
                          <a:ea typeface="幼圆" pitchFamily="49" charset="-122"/>
                        </a:rPr>
                        <a:t>48</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zh-CN" altLang="en-US" sz="1400" b="1" i="0" u="none" strike="noStrike" cap="none" normalizeH="0" baseline="0" smtClean="0">
                          <a:ln>
                            <a:noFill/>
                          </a:ln>
                          <a:solidFill>
                            <a:schemeClr val="accent1"/>
                          </a:solidFill>
                          <a:effectLst/>
                          <a:latin typeface="幼圆" pitchFamily="49" charset="-122"/>
                          <a:ea typeface="幼圆" pitchFamily="49" charset="-122"/>
                        </a:rPr>
                        <a:t>巴西</a:t>
                      </a:r>
                      <a:endParaRPr kumimoji="0" lang="zh-CN" altLang="en-US" sz="1400" b="0" i="0" u="none" strike="noStrike" cap="none" normalizeH="0" baseline="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幼圆" pitchFamily="49" charset="-122"/>
                          <a:ea typeface="幼圆" pitchFamily="49" charset="-122"/>
                        </a:rPr>
                        <a:t>8.4</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4163">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宋体" panose="02010600030101010101" pitchFamily="2" charset="-122"/>
                          <a:ea typeface="幼圆" pitchFamily="49" charset="-122"/>
                        </a:rPr>
                        <a:t>50</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zh-CN" altLang="en-US" sz="1400" b="1" i="0" u="none" strike="noStrike" cap="none" normalizeH="0" baseline="0" smtClean="0">
                          <a:ln>
                            <a:noFill/>
                          </a:ln>
                          <a:solidFill>
                            <a:schemeClr val="accent1"/>
                          </a:solidFill>
                          <a:effectLst/>
                          <a:latin typeface="宋体" panose="02010600030101010101" pitchFamily="2" charset="-122"/>
                          <a:ea typeface="幼圆" pitchFamily="49" charset="-122"/>
                        </a:rPr>
                        <a:t>日本</a:t>
                      </a:r>
                      <a:endParaRPr kumimoji="0" lang="zh-CN" altLang="en-US" sz="1400" b="0" i="0" u="none" strike="noStrike" cap="none" normalizeH="0" baseline="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宋体" panose="02010600030101010101" pitchFamily="2" charset="-122"/>
                          <a:ea typeface="幼圆" pitchFamily="49" charset="-122"/>
                        </a:rPr>
                        <a:t>8.3</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4163">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幼圆" pitchFamily="49" charset="-122"/>
                          <a:ea typeface="幼圆" pitchFamily="49" charset="-122"/>
                        </a:rPr>
                        <a:t>134</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zh-CN" altLang="en-US" sz="1400" b="1" i="0" u="none" strike="noStrike" cap="none" normalizeH="0" baseline="0" smtClean="0">
                          <a:ln>
                            <a:noFill/>
                          </a:ln>
                          <a:solidFill>
                            <a:schemeClr val="accent1"/>
                          </a:solidFill>
                          <a:effectLst/>
                          <a:latin typeface="幼圆" pitchFamily="49" charset="-122"/>
                          <a:ea typeface="幼圆" pitchFamily="49" charset="-122"/>
                        </a:rPr>
                        <a:t>俄罗斯</a:t>
                      </a:r>
                      <a:endParaRPr kumimoji="0" lang="zh-CN" altLang="en-US" sz="1400" b="0" i="0" u="none" strike="noStrike" cap="none" normalizeH="0" baseline="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幼圆" pitchFamily="49" charset="-122"/>
                          <a:ea typeface="幼圆" pitchFamily="49" charset="-122"/>
                        </a:rPr>
                        <a:t>4.8</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84163">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宋体" panose="02010600030101010101" pitchFamily="2" charset="-122"/>
                          <a:ea typeface="幼圆" pitchFamily="49" charset="-122"/>
                        </a:rPr>
                        <a:t>149</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zh-CN" altLang="en-US" sz="1400" b="1" i="0" u="none" strike="noStrike" cap="none" normalizeH="0" baseline="0" smtClean="0">
                          <a:ln>
                            <a:noFill/>
                          </a:ln>
                          <a:solidFill>
                            <a:schemeClr val="accent1"/>
                          </a:solidFill>
                          <a:effectLst/>
                          <a:latin typeface="宋体" panose="02010600030101010101" pitchFamily="2" charset="-122"/>
                          <a:ea typeface="幼圆" pitchFamily="49" charset="-122"/>
                        </a:rPr>
                        <a:t>中国</a:t>
                      </a:r>
                      <a:endParaRPr kumimoji="0" lang="zh-CN" altLang="en-US" sz="1400" b="0" i="0" u="none" strike="noStrike" cap="none" normalizeH="0" baseline="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宋体" panose="02010600030101010101" pitchFamily="2" charset="-122"/>
                          <a:ea typeface="幼圆" pitchFamily="49" charset="-122"/>
                        </a:rPr>
                        <a:t>4.3</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FF"/>
                    </a:solidFill>
                  </a:tcPr>
                </a:tc>
              </a:tr>
              <a:tr h="284163">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幼圆" pitchFamily="49" charset="-122"/>
                          <a:ea typeface="幼圆" pitchFamily="49" charset="-122"/>
                        </a:rPr>
                        <a:t>155</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zh-CN" altLang="en-US" sz="1400" b="1" i="0" u="none" strike="noStrike" cap="none" normalizeH="0" baseline="0" smtClean="0">
                          <a:ln>
                            <a:noFill/>
                          </a:ln>
                          <a:solidFill>
                            <a:schemeClr val="accent1"/>
                          </a:solidFill>
                          <a:effectLst/>
                          <a:latin typeface="幼圆" pitchFamily="49" charset="-122"/>
                          <a:ea typeface="幼圆" pitchFamily="49" charset="-122"/>
                        </a:rPr>
                        <a:t>印度</a:t>
                      </a:r>
                      <a:endParaRPr kumimoji="0" lang="zh-CN" altLang="en-US" sz="1400" b="0" i="0" u="none" strike="noStrike" cap="none" normalizeH="0" baseline="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685800" rtl="0" eaLnBrk="1" fontAlgn="ctr" latinLnBrk="0" hangingPunct="1">
                        <a:lnSpc>
                          <a:spcPct val="90000"/>
                        </a:lnSpc>
                        <a:spcBef>
                          <a:spcPct val="0"/>
                        </a:spcBef>
                        <a:spcAft>
                          <a:spcPct val="0"/>
                        </a:spcAft>
                        <a:buClrTx/>
                        <a:buSzPct val="50000"/>
                        <a:buFontTx/>
                        <a:buNone/>
                      </a:pPr>
                      <a:r>
                        <a:rPr kumimoji="0" lang="en-US" sz="1400" b="1" i="0" u="none" strike="noStrike" cap="none" normalizeH="0" baseline="0" dirty="0" smtClean="0">
                          <a:ln>
                            <a:noFill/>
                          </a:ln>
                          <a:solidFill>
                            <a:schemeClr val="accent1"/>
                          </a:solidFill>
                          <a:effectLst/>
                          <a:latin typeface="幼圆" pitchFamily="49" charset="-122"/>
                          <a:ea typeface="幼圆" pitchFamily="49" charset="-122"/>
                        </a:rPr>
                        <a:t>4.2</a:t>
                      </a:r>
                      <a:endParaRPr kumimoji="0" lang="en-US" sz="1400" b="0" i="0" u="none" strike="noStrike" cap="none" normalizeH="0" baseline="0" dirty="0" smtClean="0">
                        <a:ln>
                          <a:noFill/>
                        </a:ln>
                        <a:solidFill>
                          <a:schemeClr val="accent1"/>
                        </a:solidFill>
                        <a:effectLst/>
                        <a:latin typeface="幼圆" pitchFamily="49" charset="-122"/>
                        <a:ea typeface="幼圆" pitchFamily="49" charset="-122"/>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6447" name="Rectangle 64"/>
          <p:cNvSpPr>
            <a:spLocks noChangeArrowheads="1"/>
          </p:cNvSpPr>
          <p:nvPr/>
        </p:nvSpPr>
        <p:spPr bwMode="auto">
          <a:xfrm>
            <a:off x="4786313" y="3214686"/>
            <a:ext cx="4141151" cy="3046988"/>
          </a:xfrm>
          <a:prstGeom prst="rect">
            <a:avLst/>
          </a:prstGeom>
          <a:solidFill>
            <a:srgbClr val="E5E5FF"/>
          </a:solidFill>
          <a:ln w="28575" cmpd="sng">
            <a:solidFill>
              <a:srgbClr val="6600CC"/>
            </a:solidFill>
            <a:miter lim="800000"/>
          </a:ln>
        </p:spPr>
        <p:txBody>
          <a:bodyPr wrap="square">
            <a:spAutoFit/>
          </a:bodyPr>
          <a:lstStyle/>
          <a:p>
            <a:pPr>
              <a:spcBef>
                <a:spcPct val="50000"/>
              </a:spcBef>
            </a:pPr>
            <a:r>
              <a:rPr lang="en-US" altLang="zh-CN" sz="3200" b="1" dirty="0" smtClean="0">
                <a:solidFill>
                  <a:srgbClr val="FF0000"/>
                </a:solidFill>
                <a:latin typeface="仿宋_GB2312" pitchFamily="49" charset="-122"/>
                <a:ea typeface="仿宋_GB2312" pitchFamily="49" charset="-122"/>
              </a:rPr>
              <a:t>2015</a:t>
            </a:r>
            <a:r>
              <a:rPr lang="zh-CN" altLang="en-US" sz="3200" b="1" dirty="0" smtClean="0">
                <a:solidFill>
                  <a:srgbClr val="FF0000"/>
                </a:solidFill>
                <a:latin typeface="仿宋_GB2312" pitchFamily="49" charset="-122"/>
                <a:ea typeface="仿宋_GB2312" pitchFamily="49" charset="-122"/>
              </a:rPr>
              <a:t>年中国卫生</a:t>
            </a:r>
            <a:r>
              <a:rPr lang="zh-CN" altLang="en-US" sz="3200" b="1" dirty="0">
                <a:solidFill>
                  <a:srgbClr val="FF0000"/>
                </a:solidFill>
                <a:latin typeface="仿宋_GB2312" pitchFamily="49" charset="-122"/>
                <a:ea typeface="仿宋_GB2312" pitchFamily="49" charset="-122"/>
              </a:rPr>
              <a:t>总费用占</a:t>
            </a:r>
            <a:r>
              <a:rPr lang="en-US" sz="3200" b="1" dirty="0">
                <a:solidFill>
                  <a:srgbClr val="FF0000"/>
                </a:solidFill>
                <a:latin typeface="仿宋_GB2312" pitchFamily="49" charset="-122"/>
                <a:ea typeface="仿宋_GB2312" pitchFamily="49" charset="-122"/>
              </a:rPr>
              <a:t>GDP</a:t>
            </a:r>
            <a:r>
              <a:rPr lang="zh-CN" altLang="en-US" sz="3200" b="1" dirty="0">
                <a:solidFill>
                  <a:srgbClr val="FF0000"/>
                </a:solidFill>
                <a:latin typeface="仿宋_GB2312" pitchFamily="49" charset="-122"/>
                <a:ea typeface="仿宋_GB2312" pitchFamily="49" charset="-122"/>
              </a:rPr>
              <a:t>的比重仅为</a:t>
            </a:r>
            <a:r>
              <a:rPr lang="en-US" sz="3200" b="1" dirty="0" smtClean="0">
                <a:solidFill>
                  <a:srgbClr val="FF0000"/>
                </a:solidFill>
                <a:latin typeface="仿宋_GB2312" pitchFamily="49" charset="-122"/>
                <a:ea typeface="仿宋_GB2312" pitchFamily="49" charset="-122"/>
              </a:rPr>
              <a:t>5.56%</a:t>
            </a:r>
            <a:r>
              <a:rPr lang="zh-CN" altLang="en-US" sz="3200" b="1" dirty="0" smtClean="0">
                <a:solidFill>
                  <a:srgbClr val="FF0000"/>
                </a:solidFill>
                <a:latin typeface="仿宋_GB2312" pitchFamily="49" charset="-122"/>
                <a:ea typeface="仿宋_GB2312" pitchFamily="49" charset="-122"/>
              </a:rPr>
              <a:t>，还有很大的提升空间，到</a:t>
            </a:r>
            <a:r>
              <a:rPr lang="en-US" altLang="zh-CN" sz="3200" b="1" dirty="0" smtClean="0">
                <a:solidFill>
                  <a:srgbClr val="FF0000"/>
                </a:solidFill>
                <a:latin typeface="仿宋_GB2312" pitchFamily="49" charset="-122"/>
                <a:ea typeface="仿宋_GB2312" pitchFamily="49" charset="-122"/>
              </a:rPr>
              <a:t>2020</a:t>
            </a:r>
            <a:r>
              <a:rPr lang="zh-CN" altLang="en-US" sz="3200" b="1" dirty="0" smtClean="0">
                <a:solidFill>
                  <a:srgbClr val="FF0000"/>
                </a:solidFill>
                <a:latin typeface="仿宋_GB2312" pitchFamily="49" charset="-122"/>
                <a:ea typeface="仿宋_GB2312" pitchFamily="49" charset="-122"/>
              </a:rPr>
              <a:t>年，卫生总费用将占</a:t>
            </a:r>
            <a:r>
              <a:rPr lang="en-US" altLang="zh-CN" sz="3200" b="1" dirty="0" smtClean="0">
                <a:solidFill>
                  <a:srgbClr val="FF0000"/>
                </a:solidFill>
                <a:latin typeface="仿宋_GB2312" pitchFamily="49" charset="-122"/>
                <a:ea typeface="仿宋_GB2312" pitchFamily="49" charset="-122"/>
              </a:rPr>
              <a:t>GDP</a:t>
            </a:r>
            <a:r>
              <a:rPr lang="zh-CN" altLang="en-US" sz="3200" b="1" dirty="0" smtClean="0">
                <a:solidFill>
                  <a:srgbClr val="FF0000"/>
                </a:solidFill>
                <a:latin typeface="仿宋_GB2312" pitchFamily="49" charset="-122"/>
                <a:ea typeface="仿宋_GB2312" pitchFamily="49" charset="-122"/>
              </a:rPr>
              <a:t>比重</a:t>
            </a:r>
            <a:r>
              <a:rPr lang="en-US" altLang="zh-CN" sz="3200" b="1" dirty="0" smtClean="0">
                <a:solidFill>
                  <a:srgbClr val="FF0000"/>
                </a:solidFill>
                <a:latin typeface="仿宋_GB2312" pitchFamily="49" charset="-122"/>
                <a:ea typeface="仿宋_GB2312" pitchFamily="49" charset="-122"/>
              </a:rPr>
              <a:t>6.5%</a:t>
            </a:r>
            <a:r>
              <a:rPr lang="zh-CN" altLang="en-US" sz="3200" b="1" dirty="0" smtClean="0">
                <a:solidFill>
                  <a:srgbClr val="FF0000"/>
                </a:solidFill>
                <a:latin typeface="仿宋_GB2312" pitchFamily="49" charset="-122"/>
                <a:ea typeface="仿宋_GB2312" pitchFamily="49" charset="-122"/>
              </a:rPr>
              <a:t>～</a:t>
            </a:r>
            <a:r>
              <a:rPr lang="en-US" altLang="zh-CN" sz="3200" b="1" dirty="0" smtClean="0">
                <a:solidFill>
                  <a:srgbClr val="FF0000"/>
                </a:solidFill>
                <a:latin typeface="仿宋_GB2312" pitchFamily="49" charset="-122"/>
                <a:ea typeface="仿宋_GB2312" pitchFamily="49" charset="-122"/>
              </a:rPr>
              <a:t>7%</a:t>
            </a:r>
            <a:r>
              <a:rPr lang="zh-CN" altLang="en-US" sz="3200" b="1" dirty="0" smtClean="0">
                <a:solidFill>
                  <a:srgbClr val="FF0000"/>
                </a:solidFill>
                <a:latin typeface="仿宋_GB2312" pitchFamily="49" charset="-122"/>
                <a:ea typeface="仿宋_GB2312" pitchFamily="49" charset="-122"/>
              </a:rPr>
              <a:t>。</a:t>
            </a:r>
            <a:endParaRPr lang="en-US" altLang="en-US" sz="3200" b="1" dirty="0">
              <a:solidFill>
                <a:srgbClr val="FF0000"/>
              </a:solidFill>
              <a:latin typeface="仿宋_GB2312" pitchFamily="49" charset="-122"/>
              <a:ea typeface="仿宋_GB2312" pitchFamily="49" charset="-122"/>
            </a:endParaRPr>
          </a:p>
        </p:txBody>
      </p:sp>
      <p:sp>
        <p:nvSpPr>
          <p:cNvPr id="16449" name="Rectangle 66"/>
          <p:cNvSpPr>
            <a:spLocks noChangeArrowheads="1"/>
          </p:cNvSpPr>
          <p:nvPr/>
        </p:nvSpPr>
        <p:spPr bwMode="auto">
          <a:xfrm>
            <a:off x="4857752" y="2928934"/>
            <a:ext cx="3551238" cy="304800"/>
          </a:xfrm>
          <a:prstGeom prst="rect">
            <a:avLst/>
          </a:prstGeom>
          <a:noFill/>
          <a:ln w="9525">
            <a:noFill/>
            <a:miter lim="800000"/>
          </a:ln>
        </p:spPr>
        <p:txBody>
          <a:bodyPr wrap="none">
            <a:spAutoFit/>
          </a:bodyPr>
          <a:lstStyle/>
          <a:p>
            <a:pPr>
              <a:spcBef>
                <a:spcPct val="50000"/>
              </a:spcBef>
            </a:pPr>
            <a:r>
              <a:rPr lang="zh-CN" altLang="en-US" sz="1400" b="1" i="1" dirty="0">
                <a:solidFill>
                  <a:srgbClr val="FF0000"/>
                </a:solidFill>
              </a:rPr>
              <a:t>近</a:t>
            </a:r>
            <a:r>
              <a:rPr lang="en-US" sz="1400" b="1" i="1" dirty="0">
                <a:solidFill>
                  <a:srgbClr val="FF0000"/>
                </a:solidFill>
              </a:rPr>
              <a:t>30</a:t>
            </a:r>
            <a:r>
              <a:rPr lang="zh-CN" altLang="en-US" sz="1400" b="1" i="1" dirty="0">
                <a:solidFill>
                  <a:srgbClr val="FF0000"/>
                </a:solidFill>
              </a:rPr>
              <a:t>年来，我国卫生费用平均年增长</a:t>
            </a:r>
            <a:r>
              <a:rPr lang="en-US" sz="1400" b="1" i="1" dirty="0">
                <a:solidFill>
                  <a:srgbClr val="FF0000"/>
                </a:solidFill>
              </a:rPr>
              <a:t>17.6%</a:t>
            </a:r>
          </a:p>
        </p:txBody>
      </p:sp>
      <p:sp>
        <p:nvSpPr>
          <p:cNvPr id="16450" name="Text Box 67"/>
          <p:cNvSpPr txBox="1">
            <a:spLocks noChangeArrowheads="1"/>
          </p:cNvSpPr>
          <p:nvPr/>
        </p:nvSpPr>
        <p:spPr bwMode="auto">
          <a:xfrm>
            <a:off x="4191000" y="3429000"/>
            <a:ext cx="533400" cy="336550"/>
          </a:xfrm>
          <a:prstGeom prst="rect">
            <a:avLst/>
          </a:prstGeom>
          <a:noFill/>
          <a:ln w="9525">
            <a:noFill/>
            <a:miter lim="800000"/>
          </a:ln>
        </p:spPr>
        <p:txBody>
          <a:bodyPr>
            <a:spAutoFit/>
          </a:bodyPr>
          <a:lstStyle/>
          <a:p>
            <a:pPr>
              <a:spcBef>
                <a:spcPct val="50000"/>
              </a:spcBef>
            </a:pPr>
            <a:endParaRPr lang="zh-CN" altLang="en-US" sz="1600"/>
          </a:p>
        </p:txBody>
      </p:sp>
    </p:spTree>
  </p:cSld>
  <p:clrMapOvr>
    <a:masterClrMapping/>
  </p:clrMapOvr>
  <p:transition spd="slow">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Text Box 18"/>
          <p:cNvSpPr txBox="1">
            <a:spLocks noChangeArrowheads="1"/>
          </p:cNvSpPr>
          <p:nvPr/>
        </p:nvSpPr>
        <p:spPr bwMode="auto">
          <a:xfrm>
            <a:off x="1547813" y="2420938"/>
            <a:ext cx="343364" cy="400110"/>
          </a:xfrm>
          <a:prstGeom prst="rect">
            <a:avLst/>
          </a:prstGeom>
          <a:noFill/>
          <a:ln w="9525">
            <a:noFill/>
            <a:miter lim="800000"/>
          </a:ln>
        </p:spPr>
        <p:txBody>
          <a:bodyPr wrap="none">
            <a:spAutoFit/>
          </a:bodyPr>
          <a:lstStyle/>
          <a:p>
            <a:pPr algn="ctr" eaLnBrk="0" hangingPunct="0"/>
            <a:r>
              <a:rPr lang="en-US" altLang="zh-CN" sz="2000" b="1" dirty="0">
                <a:solidFill>
                  <a:schemeClr val="bg1"/>
                </a:solidFill>
                <a:latin typeface="微软雅黑" panose="020B0503020204020204" pitchFamily="34" charset="-122"/>
                <a:ea typeface="微软雅黑" panose="020B0503020204020204" pitchFamily="34" charset="-122"/>
              </a:rPr>
              <a:t>3</a:t>
            </a:r>
          </a:p>
        </p:txBody>
      </p:sp>
      <p:sp>
        <p:nvSpPr>
          <p:cNvPr id="17414" name="灯片编号占位符 4"/>
          <p:cNvSpPr>
            <a:spLocks noGrp="1"/>
          </p:cNvSpPr>
          <p:nvPr>
            <p:ph type="sldNum" sz="quarter" idx="10"/>
          </p:nvPr>
        </p:nvSpPr>
        <p:spPr>
          <a:xfrm>
            <a:off x="381000" y="6500813"/>
            <a:ext cx="838200" cy="304800"/>
          </a:xfrm>
          <a:noFill/>
        </p:spPr>
        <p:txBody>
          <a:bodyPr/>
          <a:lstStyle/>
          <a:p>
            <a:fld id="{F650D879-0C6E-45E3-B17B-EDED57AB5361}" type="slidenum">
              <a:rPr lang="zh-CN" altLang="en-US" smtClean="0"/>
              <a:pPr/>
              <a:t>60</a:t>
            </a:fld>
            <a:endParaRPr lang="en-US" altLang="zh-CN" dirty="0" smtClean="0"/>
          </a:p>
        </p:txBody>
      </p:sp>
      <p:grpSp>
        <p:nvGrpSpPr>
          <p:cNvPr id="2" name="组合 5"/>
          <p:cNvGrpSpPr/>
          <p:nvPr/>
        </p:nvGrpSpPr>
        <p:grpSpPr>
          <a:xfrm>
            <a:off x="1214414" y="2143116"/>
            <a:ext cx="1301106" cy="1301106"/>
            <a:chOff x="2683251" y="1980687"/>
            <a:chExt cx="1301106" cy="1301106"/>
          </a:xfrm>
          <a:solidFill>
            <a:schemeClr val="tx2"/>
          </a:solidFill>
          <a:effectLst>
            <a:outerShdw blurRad="254000" dist="254000" dir="8100000" algn="tr" rotWithShape="0">
              <a:prstClr val="black">
                <a:alpha val="50000"/>
              </a:prstClr>
            </a:outerShdw>
          </a:effectLst>
        </p:grpSpPr>
        <p:sp>
          <p:nvSpPr>
            <p:cNvPr id="13" name="椭圆 12"/>
            <p:cNvSpPr/>
            <p:nvPr/>
          </p:nvSpPr>
          <p:spPr>
            <a:xfrm>
              <a:off x="2683251" y="1980687"/>
              <a:ext cx="1301106" cy="13011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2969003" y="2195001"/>
              <a:ext cx="800219" cy="830997"/>
            </a:xfrm>
            <a:prstGeom prst="rect">
              <a:avLst/>
            </a:prstGeom>
            <a:grpFill/>
          </p:spPr>
          <p:txBody>
            <a:bodyPr wrap="none" rtlCol="0">
              <a:spAutoFit/>
            </a:bodyPr>
            <a:lstStyle/>
            <a:p>
              <a:r>
                <a:rPr lang="zh-CN" altLang="en-US" sz="4800" dirty="0" smtClean="0">
                  <a:solidFill>
                    <a:srgbClr val="FF0000"/>
                  </a:solidFill>
                  <a:latin typeface="华文琥珀" pitchFamily="2" charset="-122"/>
                  <a:ea typeface="华文琥珀" pitchFamily="2" charset="-122"/>
                </a:rPr>
                <a:t>四</a:t>
              </a:r>
              <a:endParaRPr lang="zh-CN" altLang="en-US" sz="4800" dirty="0">
                <a:solidFill>
                  <a:srgbClr val="FF0000"/>
                </a:solidFill>
                <a:latin typeface="华文琥珀" pitchFamily="2" charset="-122"/>
                <a:ea typeface="华文琥珀" pitchFamily="2" charset="-122"/>
              </a:endParaRPr>
            </a:p>
          </p:txBody>
        </p:sp>
      </p:grpSp>
      <p:sp>
        <p:nvSpPr>
          <p:cNvPr id="15" name="TextBox 10"/>
          <p:cNvSpPr txBox="1">
            <a:spLocks noChangeArrowheads="1"/>
          </p:cNvSpPr>
          <p:nvPr/>
        </p:nvSpPr>
        <p:spPr bwMode="auto">
          <a:xfrm>
            <a:off x="2857488" y="2428868"/>
            <a:ext cx="5756910" cy="825419"/>
          </a:xfrm>
          <a:prstGeom prst="rect">
            <a:avLst/>
          </a:prstGeom>
          <a:noFill/>
          <a:ln w="9525">
            <a:noFill/>
            <a:miter lim="800000"/>
          </a:ln>
        </p:spPr>
        <p:txBody>
          <a:bodyPr wrap="square">
            <a:spAutoFit/>
          </a:bodyPr>
          <a:lstStyle/>
          <a:p>
            <a:pPr>
              <a:lnSpc>
                <a:spcPct val="150000"/>
              </a:lnSpc>
              <a:defRPr/>
            </a:pPr>
            <a:r>
              <a:rPr lang="zh-CN" altLang="en-US" sz="3600" b="1" dirty="0" smtClean="0">
                <a:solidFill>
                  <a:schemeClr val="tx1">
                    <a:lumMod val="60000"/>
                    <a:lumOff val="40000"/>
                  </a:schemeClr>
                </a:solidFill>
                <a:latin typeface="微软雅黑" panose="020B0503020204020204" pitchFamily="34" charset="-122"/>
                <a:ea typeface="微软雅黑" panose="020B0503020204020204" pitchFamily="34" charset="-122"/>
              </a:rPr>
              <a:t>几点思考</a:t>
            </a:r>
            <a:endParaRPr lang="en-US" altLang="zh-CN" sz="3600" b="1" dirty="0">
              <a:solidFill>
                <a:schemeClr val="tx1">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left)">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灯片编号占位符 43"/>
          <p:cNvSpPr>
            <a:spLocks noGrp="1"/>
          </p:cNvSpPr>
          <p:nvPr>
            <p:ph type="sldNum" sz="quarter" idx="10"/>
          </p:nvPr>
        </p:nvSpPr>
        <p:spPr>
          <a:noFill/>
        </p:spPr>
        <p:txBody>
          <a:bodyPr/>
          <a:lstStyle/>
          <a:p>
            <a:fld id="{7175E685-6B60-47DF-9C32-E2732BC7CAE2}" type="slidenum">
              <a:rPr lang="zh-CN" altLang="en-US" smtClean="0"/>
              <a:pPr/>
              <a:t>61</a:t>
            </a:fld>
            <a:endParaRPr lang="en-US" altLang="zh-CN" dirty="0" smtClean="0"/>
          </a:p>
        </p:txBody>
      </p:sp>
      <p:sp>
        <p:nvSpPr>
          <p:cNvPr id="6151" name="Text Box 18"/>
          <p:cNvSpPr txBox="1">
            <a:spLocks noChangeArrowheads="1"/>
          </p:cNvSpPr>
          <p:nvPr/>
        </p:nvSpPr>
        <p:spPr bwMode="auto">
          <a:xfrm>
            <a:off x="1928794" y="2357430"/>
            <a:ext cx="492444" cy="461665"/>
          </a:xfrm>
          <a:prstGeom prst="rect">
            <a:avLst/>
          </a:prstGeom>
          <a:noFill/>
          <a:ln w="9525">
            <a:noFill/>
            <a:miter lim="800000"/>
          </a:ln>
        </p:spPr>
        <p:txBody>
          <a:bodyPr wrap="none">
            <a:spAutoFit/>
          </a:bodyPr>
          <a:lstStyle/>
          <a:p>
            <a:pPr algn="ctr" eaLnBrk="0" hangingPunct="0"/>
            <a:r>
              <a:rPr lang="zh-CN" altLang="en-US" sz="2400" b="1" dirty="0" smtClean="0">
                <a:solidFill>
                  <a:schemeClr val="bg1"/>
                </a:solidFill>
                <a:latin typeface="微软雅黑" panose="020B0503020204020204" pitchFamily="34" charset="-122"/>
                <a:ea typeface="微软雅黑" panose="020B0503020204020204" pitchFamily="34" charset="-122"/>
              </a:rPr>
              <a:t>一</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1214414" y="1285860"/>
            <a:ext cx="7572428" cy="584775"/>
          </a:xfrm>
          <a:prstGeom prst="rect">
            <a:avLst/>
          </a:prstGeom>
        </p:spPr>
        <p:txBody>
          <a:bodyPr wrap="square">
            <a:spAutoFit/>
          </a:bodyPr>
          <a:lstStyle/>
          <a:p>
            <a:pPr lvl="0"/>
            <a:r>
              <a:rPr lang="zh-CN" altLang="en-US" sz="3200" b="1" dirty="0" smtClean="0">
                <a:solidFill>
                  <a:srgbClr val="FF0000"/>
                </a:solidFill>
                <a:latin typeface="微软雅黑" panose="020B0503020204020204" pitchFamily="34" charset="-122"/>
                <a:ea typeface="微软雅黑" panose="020B0503020204020204" pitchFamily="34" charset="-122"/>
              </a:rPr>
              <a:t>（一）存在问题与挑战</a:t>
            </a:r>
            <a:endParaRPr lang="zh-CN" altLang="zh-CN" sz="3200" b="1" dirty="0" smtClean="0">
              <a:solidFill>
                <a:srgbClr val="FF0000"/>
              </a:solidFill>
              <a:latin typeface="微软雅黑" panose="020B0503020204020204" pitchFamily="34" charset="-122"/>
              <a:ea typeface="微软雅黑" panose="020B0503020204020204" pitchFamily="34" charset="-122"/>
            </a:endParaRPr>
          </a:p>
        </p:txBody>
      </p:sp>
      <p:sp>
        <p:nvSpPr>
          <p:cNvPr id="8" name="TextBox 10"/>
          <p:cNvSpPr txBox="1">
            <a:spLocks noChangeArrowheads="1"/>
          </p:cNvSpPr>
          <p:nvPr/>
        </p:nvSpPr>
        <p:spPr bwMode="auto">
          <a:xfrm>
            <a:off x="857224" y="2000240"/>
            <a:ext cx="7643866" cy="4196020"/>
          </a:xfrm>
          <a:prstGeom prst="rect">
            <a:avLst/>
          </a:prstGeom>
          <a:noFill/>
          <a:ln w="9525">
            <a:noFill/>
            <a:miter lim="800000"/>
          </a:ln>
        </p:spPr>
        <p:txBody>
          <a:bodyPr wrap="square">
            <a:spAutoFit/>
          </a:bodyPr>
          <a:lstStyle/>
          <a:p>
            <a:pPr>
              <a:lnSpc>
                <a:spcPts val="3200"/>
              </a:lnSpc>
              <a:defRPr/>
            </a:pPr>
            <a:r>
              <a:rPr lang="en-US" altLang="zh-CN" sz="2400" dirty="0" smtClean="0">
                <a:latin typeface="华文楷体" charset="0"/>
                <a:ea typeface="华文楷体" charset="0"/>
              </a:rPr>
              <a:t>1</a:t>
            </a:r>
            <a:r>
              <a:rPr lang="zh-CN" altLang="en-US" sz="2400" dirty="0" smtClean="0">
                <a:latin typeface="华文楷体" charset="0"/>
                <a:ea typeface="华文楷体" charset="0"/>
              </a:rPr>
              <a:t>、如何充分利用各省的集采结果，避免大量的重复性劳动；</a:t>
            </a:r>
            <a:endParaRPr lang="en-US" altLang="zh-CN" sz="2400" dirty="0" smtClean="0">
              <a:latin typeface="华文楷体" charset="0"/>
              <a:ea typeface="华文楷体" charset="0"/>
            </a:endParaRPr>
          </a:p>
          <a:p>
            <a:pPr>
              <a:lnSpc>
                <a:spcPts val="3200"/>
              </a:lnSpc>
              <a:defRPr/>
            </a:pPr>
            <a:r>
              <a:rPr lang="en-US" altLang="zh-CN" sz="2400" dirty="0" smtClean="0">
                <a:latin typeface="华文楷体" charset="0"/>
                <a:ea typeface="华文楷体" charset="0"/>
              </a:rPr>
              <a:t>2</a:t>
            </a:r>
            <a:r>
              <a:rPr lang="zh-CN" altLang="en-US" sz="2400" dirty="0" smtClean="0">
                <a:latin typeface="华文楷体" charset="0"/>
                <a:ea typeface="华文楷体" charset="0"/>
              </a:rPr>
              <a:t>、如何进一步完善医用耗材集中采购体制，避免陷入药品集采泥淖；</a:t>
            </a:r>
          </a:p>
          <a:p>
            <a:pPr>
              <a:lnSpc>
                <a:spcPts val="3200"/>
              </a:lnSpc>
              <a:defRPr/>
            </a:pPr>
            <a:r>
              <a:rPr lang="en-US" altLang="zh-CN" sz="2400" dirty="0" smtClean="0">
                <a:latin typeface="华文楷体" charset="0"/>
                <a:ea typeface="华文楷体" charset="0"/>
              </a:rPr>
              <a:t>3</a:t>
            </a:r>
            <a:r>
              <a:rPr lang="zh-CN" altLang="en-US" sz="2400" dirty="0" smtClean="0">
                <a:latin typeface="华文楷体" charset="0"/>
                <a:ea typeface="华文楷体" charset="0"/>
              </a:rPr>
              <a:t>、如何进一步完善医用耗材采购、使用、报销等政策体系，加快医用耗材规范化管理。</a:t>
            </a:r>
            <a:endParaRPr lang="en-US" altLang="zh-CN" sz="2400" dirty="0" smtClean="0">
              <a:latin typeface="华文楷体" charset="0"/>
              <a:ea typeface="华文楷体" charset="0"/>
              <a:sym typeface="+mn-ea"/>
            </a:endParaRPr>
          </a:p>
          <a:p>
            <a:pPr>
              <a:lnSpc>
                <a:spcPts val="3200"/>
              </a:lnSpc>
              <a:defRPr/>
            </a:pPr>
            <a:r>
              <a:rPr lang="en-US" altLang="zh-CN" sz="2400" dirty="0" smtClean="0">
                <a:latin typeface="华文楷体" charset="0"/>
                <a:ea typeface="华文楷体" charset="0"/>
              </a:rPr>
              <a:t>4</a:t>
            </a:r>
            <a:r>
              <a:rPr lang="zh-CN" altLang="en-US" sz="2400" dirty="0" smtClean="0">
                <a:latin typeface="华文楷体" charset="0"/>
                <a:ea typeface="华文楷体" charset="0"/>
              </a:rPr>
              <a:t>、如何真正调动医院议价的主动性和能动性，真正实现带量采购，降低</a:t>
            </a:r>
            <a:r>
              <a:rPr lang="zh-CN" altLang="en-US" sz="2400" dirty="0" smtClean="0">
                <a:latin typeface="华文楷体" charset="0"/>
                <a:ea typeface="华文楷体" charset="0"/>
                <a:sym typeface="+mn-ea"/>
              </a:rPr>
              <a:t>医用耗材虚高价格；</a:t>
            </a:r>
            <a:endParaRPr lang="en-US" altLang="zh-CN" sz="2400" dirty="0" smtClean="0">
              <a:latin typeface="华文楷体" charset="0"/>
              <a:ea typeface="华文楷体" charset="0"/>
            </a:endParaRPr>
          </a:p>
          <a:p>
            <a:pPr>
              <a:lnSpc>
                <a:spcPts val="3200"/>
              </a:lnSpc>
              <a:defRPr/>
            </a:pPr>
            <a:r>
              <a:rPr lang="en-US" altLang="zh-CN" sz="2400" dirty="0" smtClean="0">
                <a:latin typeface="华文楷体" charset="0"/>
                <a:ea typeface="华文楷体" charset="0"/>
                <a:sym typeface="+mn-ea"/>
              </a:rPr>
              <a:t>5</a:t>
            </a:r>
            <a:r>
              <a:rPr lang="zh-CN" altLang="en-US" sz="2400" dirty="0" smtClean="0">
                <a:latin typeface="华文楷体" charset="0"/>
                <a:ea typeface="华文楷体" charset="0"/>
                <a:sym typeface="+mn-ea"/>
              </a:rPr>
              <a:t>、如何采用信息化监管手段，减少灰色地带，防范廉政风险，促进医用耗材合理使用，切实降低医疗费用 。</a:t>
            </a:r>
            <a:endParaRPr lang="en-US" altLang="zh-CN" sz="2400" dirty="0">
              <a:latin typeface="华文楷体" charset="0"/>
              <a:ea typeface="华文楷体" charset="0"/>
            </a:endParaRPr>
          </a:p>
        </p:txBody>
      </p:sp>
    </p:spTree>
  </p:cSld>
  <p:clrMapOvr>
    <a:masterClrMapping/>
  </p:clrMapOvr>
  <p:transition spd="slow">
    <p:rand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1214422"/>
            <a:ext cx="4286280" cy="944563"/>
          </a:xfrm>
        </p:spPr>
        <p:txBody>
          <a:bodyPr/>
          <a:lstStyle/>
          <a:p>
            <a:r>
              <a:rPr lang="zh-CN" altLang="en-US" dirty="0" smtClean="0">
                <a:solidFill>
                  <a:srgbClr val="FF0000"/>
                </a:solidFill>
                <a:latin typeface="微软雅黑" panose="020B0503020204020204" pitchFamily="34" charset="-122"/>
                <a:ea typeface="微软雅黑" panose="020B0503020204020204" pitchFamily="34" charset="-122"/>
              </a:rPr>
              <a:t>（二）四个方向</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457200" y="2285992"/>
            <a:ext cx="8229600" cy="4143404"/>
          </a:xfrm>
        </p:spPr>
        <p:txBody>
          <a:bodyPr/>
          <a:lstStyle/>
          <a:p>
            <a:r>
              <a:rPr lang="zh-CN" altLang="en-US" dirty="0" smtClean="0"/>
              <a:t>宽进严管是趋势</a:t>
            </a:r>
            <a:endParaRPr lang="en-US" altLang="zh-CN" dirty="0" smtClean="0"/>
          </a:p>
          <a:p>
            <a:r>
              <a:rPr lang="zh-CN" altLang="en-US" dirty="0" smtClean="0"/>
              <a:t>网上采购是铁律</a:t>
            </a:r>
            <a:endParaRPr lang="en-US" altLang="zh-CN" dirty="0" smtClean="0"/>
          </a:p>
          <a:p>
            <a:r>
              <a:rPr lang="zh-CN" altLang="en-US" dirty="0" smtClean="0"/>
              <a:t>使用结算将</a:t>
            </a:r>
            <a:r>
              <a:rPr lang="zh-CN" altLang="en-US" dirty="0" smtClean="0"/>
              <a:t>规范</a:t>
            </a:r>
            <a:endParaRPr lang="en-US" altLang="zh-CN" dirty="0" smtClean="0"/>
          </a:p>
          <a:p>
            <a:r>
              <a:rPr lang="zh-CN" altLang="en-US" dirty="0" smtClean="0"/>
              <a:t>配送环节会净化：两票制和压缩配送企业</a:t>
            </a:r>
            <a:endParaRPr lang="en-US" altLang="zh-CN" dirty="0" smtClean="0"/>
          </a:p>
          <a:p>
            <a:pPr>
              <a:buNone/>
            </a:pPr>
            <a:r>
              <a:rPr lang="zh-CN" altLang="en-US" sz="2000" dirty="0" smtClean="0"/>
              <a:t>            推行“两票制”，是药品流通领域的一项重大改革，涉及到各方利益调整，难免会遇到各种困难和阻力，但这是个</a:t>
            </a:r>
            <a:r>
              <a:rPr lang="zh-CN" altLang="en-US" sz="2000" dirty="0" smtClean="0">
                <a:solidFill>
                  <a:srgbClr val="FF0000"/>
                </a:solidFill>
              </a:rPr>
              <a:t>硬任务</a:t>
            </a:r>
            <a:r>
              <a:rPr lang="zh-CN" altLang="en-US" sz="2000" dirty="0" smtClean="0"/>
              <a:t>，</a:t>
            </a:r>
            <a:r>
              <a:rPr lang="zh-CN" altLang="en-US" sz="2000" dirty="0" smtClean="0">
                <a:solidFill>
                  <a:srgbClr val="FF0000"/>
                </a:solidFill>
              </a:rPr>
              <a:t>必须完成</a:t>
            </a:r>
            <a:r>
              <a:rPr lang="zh-CN" altLang="en-US" sz="2000" dirty="0" smtClean="0"/>
              <a:t>。</a:t>
            </a:r>
            <a:endParaRPr lang="en-US" altLang="zh-CN" sz="2000" dirty="0" smtClean="0"/>
          </a:p>
          <a:p>
            <a:pPr>
              <a:buNone/>
            </a:pPr>
            <a:r>
              <a:rPr lang="zh-CN" altLang="en-US" sz="2000" dirty="0" smtClean="0"/>
              <a:t>            各地区、各部门要站在维护人民群众根本利益的高度，从有利于</a:t>
            </a:r>
            <a:r>
              <a:rPr lang="zh-CN" altLang="en-US" sz="2000" dirty="0" smtClean="0">
                <a:solidFill>
                  <a:srgbClr val="FF0000"/>
                </a:solidFill>
              </a:rPr>
              <a:t>促进医药行业转型升级发展</a:t>
            </a:r>
            <a:r>
              <a:rPr lang="zh-CN" altLang="en-US" sz="2000" dirty="0" smtClean="0"/>
              <a:t>的大局出发，把思想和行动统一到中央和省委省政府决策上来，按照职责分工，主动作为，敢于担当，密切配合，切实做好“两票制”的推行工作。</a:t>
            </a:r>
          </a:p>
          <a:p>
            <a:endParaRPr lang="en-US" altLang="zh-CN" dirty="0" smtClean="0"/>
          </a:p>
          <a:p>
            <a:pPr>
              <a:buNone/>
            </a:pPr>
            <a:endParaRPr lang="zh-CN" altLang="en-US" dirty="0"/>
          </a:p>
        </p:txBody>
      </p:sp>
      <p:sp>
        <p:nvSpPr>
          <p:cNvPr id="4" name="灯片编号占位符 3"/>
          <p:cNvSpPr>
            <a:spLocks noGrp="1"/>
          </p:cNvSpPr>
          <p:nvPr>
            <p:ph type="sldNum" sz="quarter" idx="10"/>
          </p:nvPr>
        </p:nvSpPr>
        <p:spPr/>
        <p:txBody>
          <a:bodyPr/>
          <a:lstStyle/>
          <a:p>
            <a:pPr>
              <a:defRPr/>
            </a:pPr>
            <a:fld id="{82F0F038-07F1-481E-8676-3C89454FCB81}" type="slidenum">
              <a:rPr lang="zh-CN" altLang="en-US" smtClean="0"/>
              <a:pPr>
                <a:defRPr/>
              </a:pPr>
              <a:t>62</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250">
        <p:random/>
      </p:transition>
    </mc:Choice>
    <mc:Fallback>
      <p:transition spd="slow">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500034" y="2285992"/>
            <a:ext cx="8229600" cy="2571768"/>
          </a:xfrm>
        </p:spPr>
        <p:txBody>
          <a:bodyPr/>
          <a:lstStyle/>
          <a:p>
            <a:pPr>
              <a:buNone/>
            </a:pPr>
            <a:r>
              <a:rPr lang="zh-CN" altLang="en-US" dirty="0" smtClean="0"/>
              <a:t>第一个转变，药品耗材价格管理方式从按省平台入围价格采购向医院自主带量议价方式转变；</a:t>
            </a:r>
            <a:endParaRPr lang="en-US" altLang="zh-CN" dirty="0" smtClean="0"/>
          </a:p>
          <a:p>
            <a:pPr>
              <a:buNone/>
            </a:pPr>
            <a:r>
              <a:rPr lang="zh-CN" altLang="en-US" dirty="0" smtClean="0"/>
              <a:t>第二转变，各级药政管理部门从关注药品采购、配送向药品合理使用转变；</a:t>
            </a:r>
            <a:endParaRPr lang="en-US" altLang="zh-CN" dirty="0" smtClean="0"/>
          </a:p>
          <a:p>
            <a:pPr>
              <a:buNone/>
            </a:pPr>
            <a:r>
              <a:rPr lang="zh-CN" altLang="en-US" dirty="0" smtClean="0"/>
              <a:t>第三转变，全面推行药品零差率，医院药剂科、耗材科由以前的赢利部门变为医院的运行成本，其职能从采购、调剂向带量议价、全面控费转变</a:t>
            </a:r>
            <a:endParaRPr lang="en-US" altLang="zh-CN" dirty="0" smtClean="0"/>
          </a:p>
          <a:p>
            <a:pPr>
              <a:buNone/>
            </a:pPr>
            <a:r>
              <a:rPr lang="zh-CN" altLang="en-US" dirty="0" smtClean="0"/>
              <a:t>第四转变，医院的药品耗材采购由单纯的院内事务向联合体采购转变。</a:t>
            </a:r>
            <a:endParaRPr lang="en-US" altLang="zh-CN" dirty="0" smtClean="0"/>
          </a:p>
          <a:p>
            <a:pPr>
              <a:buNone/>
            </a:pPr>
            <a:endParaRPr lang="en-US" altLang="zh-CN" dirty="0" smtClean="0"/>
          </a:p>
          <a:p>
            <a:endParaRPr lang="zh-CN" altLang="en-US" dirty="0"/>
          </a:p>
        </p:txBody>
      </p:sp>
      <p:sp>
        <p:nvSpPr>
          <p:cNvPr id="2" name="灯片编号占位符 1"/>
          <p:cNvSpPr>
            <a:spLocks noGrp="1"/>
          </p:cNvSpPr>
          <p:nvPr>
            <p:ph type="sldNum" sz="quarter" idx="10"/>
          </p:nvPr>
        </p:nvSpPr>
        <p:spPr/>
        <p:txBody>
          <a:bodyPr/>
          <a:lstStyle/>
          <a:p>
            <a:pPr>
              <a:defRPr/>
            </a:pPr>
            <a:fld id="{773FE235-A9B8-49AA-B91F-CA9B9A8A0F44}" type="slidenum">
              <a:rPr lang="zh-CN" altLang="en-US" smtClean="0"/>
              <a:pPr>
                <a:defRPr/>
              </a:pPr>
              <a:t>63</a:t>
            </a:fld>
            <a:endParaRPr lang="en-US" dirty="0"/>
          </a:p>
        </p:txBody>
      </p:sp>
      <p:sp>
        <p:nvSpPr>
          <p:cNvPr id="5" name="标题 2"/>
          <p:cNvSpPr txBox="1"/>
          <p:nvPr/>
        </p:nvSpPr>
        <p:spPr bwMode="auto">
          <a:xfrm>
            <a:off x="571472" y="1428736"/>
            <a:ext cx="8072494" cy="944563"/>
          </a:xfrm>
          <a:prstGeom prst="rect">
            <a:avLst/>
          </a:prstGeom>
          <a:noFill/>
          <a:ln w="9525">
            <a:noFill/>
            <a:miter lim="800000"/>
          </a:ln>
        </p:spPr>
        <p:txBody>
          <a:bodyPr vert="horz" wrap="square" lIns="91440" tIns="45720" rIns="91440" bIns="45720" numCol="1" anchor="ctr" anchorCtr="0" compatLnSpc="1"/>
          <a:lstStyle/>
          <a:p>
            <a:pPr lvl="0" eaLnBrk="0" hangingPunct="0">
              <a:defRPr/>
            </a:pPr>
            <a:r>
              <a:rPr kumimoji="0" lang="zh-CN" altLang="en-US" sz="36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j-cs"/>
              </a:rPr>
              <a:t>（三）四个转变</a:t>
            </a:r>
            <a:endParaRPr kumimoji="0" lang="zh-CN" altLang="en-US" sz="24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ransition spd="slow">
    <p:rand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56"/>
          <p:cNvSpPr>
            <a:spLocks noChangeArrowheads="1"/>
          </p:cNvSpPr>
          <p:nvPr/>
        </p:nvSpPr>
        <p:spPr bwMode="auto">
          <a:xfrm>
            <a:off x="0" y="2285992"/>
            <a:ext cx="9144000" cy="1663700"/>
          </a:xfrm>
          <a:prstGeom prst="rect">
            <a:avLst/>
          </a:prstGeom>
          <a:noFill/>
          <a:ln w="9525">
            <a:noFill/>
            <a:miter lim="800000"/>
          </a:ln>
        </p:spPr>
        <p:txBody>
          <a:bodyPr anchor="ctr"/>
          <a:lstStyle/>
          <a:p>
            <a:pPr algn="ctr"/>
            <a:r>
              <a:rPr lang="zh-CN" altLang="en-US" sz="9600" b="1" dirty="0">
                <a:solidFill>
                  <a:srgbClr val="002060"/>
                </a:solidFill>
                <a:latin typeface="华文隶书" pitchFamily="2" charset="-122"/>
                <a:ea typeface="华文隶书" pitchFamily="2" charset="-122"/>
              </a:rPr>
              <a:t>谢  谢 </a:t>
            </a:r>
            <a:endParaRPr lang="en-US" sz="9600" b="1" dirty="0">
              <a:solidFill>
                <a:srgbClr val="002060"/>
              </a:solidFill>
              <a:latin typeface="华文隶书" pitchFamily="2" charset="-122"/>
              <a:ea typeface="华文隶书" pitchFamily="2" charset="-122"/>
            </a:endParaRPr>
          </a:p>
        </p:txBody>
      </p:sp>
      <p:sp>
        <p:nvSpPr>
          <p:cNvPr id="38915" name="Rectangle 56"/>
          <p:cNvSpPr>
            <a:spLocks noChangeArrowheads="1"/>
          </p:cNvSpPr>
          <p:nvPr/>
        </p:nvSpPr>
        <p:spPr bwMode="auto">
          <a:xfrm>
            <a:off x="3114040" y="4364990"/>
            <a:ext cx="5810885" cy="1663700"/>
          </a:xfrm>
          <a:prstGeom prst="rect">
            <a:avLst/>
          </a:prstGeom>
          <a:noFill/>
          <a:ln w="9525">
            <a:noFill/>
            <a:miter lim="800000"/>
          </a:ln>
        </p:spPr>
        <p:txBody>
          <a:bodyPr anchor="ctr"/>
          <a:lstStyle/>
          <a:p>
            <a:pPr algn="ctr"/>
            <a:r>
              <a:rPr lang="zh-CN" altLang="en-US" sz="6000">
                <a:solidFill>
                  <a:srgbClr val="0702C2"/>
                </a:solidFill>
                <a:latin typeface="华文新魏" pitchFamily="2" charset="-122"/>
                <a:ea typeface="华文新魏" pitchFamily="2" charset="-122"/>
              </a:rPr>
              <a:t>欢迎批评指正！</a:t>
            </a:r>
            <a:endParaRPr lang="en-US" sz="6000" b="1" dirty="0">
              <a:solidFill>
                <a:srgbClr val="002060"/>
              </a:solidFill>
              <a:latin typeface="华文新魏" pitchFamily="2" charset="-122"/>
              <a:ea typeface="华文新魏" pitchFamily="2" charset="-122"/>
            </a:endParaRPr>
          </a:p>
        </p:txBody>
      </p:sp>
    </p:spTree>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642910" y="2357430"/>
            <a:ext cx="2881312" cy="342900"/>
          </a:xfrm>
          <a:prstGeom prst="rect">
            <a:avLst/>
          </a:prstGeom>
          <a:solidFill>
            <a:srgbClr val="333399"/>
          </a:solidFill>
          <a:ln w="38100" cmpd="sng">
            <a:solidFill>
              <a:srgbClr val="FFFFFF"/>
            </a:solidFill>
            <a:miter lim="800000"/>
          </a:ln>
          <a:effectLst>
            <a:outerShdw dist="107763" dir="2700000" algn="ctr" rotWithShape="0">
              <a:schemeClr val="bg2">
                <a:alpha val="50000"/>
              </a:schemeClr>
            </a:outerShdw>
          </a:effectLst>
        </p:spPr>
        <p:txBody>
          <a:bodyPr>
            <a:spAutoFit/>
          </a:bodyPr>
          <a:lstStyle/>
          <a:p>
            <a:pPr algn="ctr">
              <a:spcBef>
                <a:spcPct val="50000"/>
              </a:spcBef>
              <a:buFont typeface="Wingdings" panose="05000000000000000000" pitchFamily="2" charset="2"/>
              <a:buNone/>
            </a:pPr>
            <a:r>
              <a:rPr lang="zh-CN" altLang="en-US" sz="1400">
                <a:solidFill>
                  <a:srgbClr val="FFFFFF"/>
                </a:solidFill>
                <a:ea typeface="黑体" panose="02010609060101010101" pitchFamily="49" charset="-122"/>
              </a:rPr>
              <a:t>各国人均卫生支出（美元</a:t>
            </a:r>
            <a:r>
              <a:rPr lang="en-US" sz="1400" dirty="0">
                <a:solidFill>
                  <a:srgbClr val="FFFFFF"/>
                </a:solidFill>
                <a:ea typeface="黑体" panose="02010609060101010101" pitchFamily="49" charset="-122"/>
              </a:rPr>
              <a:t>)</a:t>
            </a:r>
          </a:p>
        </p:txBody>
      </p:sp>
      <p:graphicFrame>
        <p:nvGraphicFramePr>
          <p:cNvPr id="18435" name="Object 3"/>
          <p:cNvGraphicFramePr>
            <a:graphicFrameLocks noChangeAspect="1"/>
          </p:cNvGraphicFramePr>
          <p:nvPr/>
        </p:nvGraphicFramePr>
        <p:xfrm>
          <a:off x="214282" y="2428868"/>
          <a:ext cx="3768725" cy="4125913"/>
        </p:xfrm>
        <a:graphic>
          <a:graphicData uri="http://schemas.openxmlformats.org/presentationml/2006/ole">
            <p:oleObj spid="_x0000_s34818" r:id="rId3" imgW="2762250" imgH="3038475" progId="Excel.Sheet.8">
              <p:embed/>
            </p:oleObj>
          </a:graphicData>
        </a:graphic>
      </p:graphicFrame>
      <p:sp>
        <p:nvSpPr>
          <p:cNvPr id="18436" name="Text Box 4"/>
          <p:cNvSpPr txBox="1">
            <a:spLocks noChangeArrowheads="1"/>
          </p:cNvSpPr>
          <p:nvPr/>
        </p:nvSpPr>
        <p:spPr bwMode="auto">
          <a:xfrm>
            <a:off x="4427538" y="4881563"/>
            <a:ext cx="4392612" cy="366712"/>
          </a:xfrm>
          <a:prstGeom prst="rect">
            <a:avLst/>
          </a:prstGeom>
          <a:noFill/>
          <a:ln w="9525">
            <a:noFill/>
            <a:miter lim="800000"/>
          </a:ln>
        </p:spPr>
        <p:txBody>
          <a:bodyPr>
            <a:spAutoFit/>
          </a:bodyPr>
          <a:lstStyle/>
          <a:p>
            <a:pPr>
              <a:spcBef>
                <a:spcPct val="50000"/>
              </a:spcBef>
            </a:pPr>
            <a:endParaRPr lang="zh-CN" altLang="en-US"/>
          </a:p>
        </p:txBody>
      </p:sp>
      <p:sp>
        <p:nvSpPr>
          <p:cNvPr id="18437" name="Text Box 5"/>
          <p:cNvSpPr txBox="1">
            <a:spLocks noChangeArrowheads="1"/>
          </p:cNvSpPr>
          <p:nvPr/>
        </p:nvSpPr>
        <p:spPr bwMode="auto">
          <a:xfrm>
            <a:off x="1447800" y="428625"/>
            <a:ext cx="6696100" cy="336550"/>
          </a:xfrm>
          <a:prstGeom prst="rect">
            <a:avLst/>
          </a:prstGeom>
          <a:noFill/>
          <a:ln w="9525">
            <a:noFill/>
            <a:miter lim="800000"/>
          </a:ln>
        </p:spPr>
        <p:txBody>
          <a:bodyPr anchor="ctr"/>
          <a:lstStyle/>
          <a:p>
            <a:pPr algn="ctr"/>
            <a:r>
              <a:rPr lang="zh-CN" altLang="en-US" sz="3600" i="1" dirty="0">
                <a:solidFill>
                  <a:srgbClr val="FF0000"/>
                </a:solidFill>
                <a:effectLst>
                  <a:outerShdw blurRad="38100" dist="38100" dir="2700000" algn="tl">
                    <a:srgbClr val="000000"/>
                  </a:outerShdw>
                </a:effectLst>
                <a:ea typeface="黑体" panose="02010609060101010101" pitchFamily="49" charset="-122"/>
              </a:rPr>
              <a:t>国内外人均卫生消费水平比较</a:t>
            </a:r>
          </a:p>
        </p:txBody>
      </p:sp>
      <p:sp>
        <p:nvSpPr>
          <p:cNvPr id="18438" name="Text Box 6"/>
          <p:cNvSpPr txBox="1">
            <a:spLocks noChangeArrowheads="1"/>
          </p:cNvSpPr>
          <p:nvPr/>
        </p:nvSpPr>
        <p:spPr bwMode="auto">
          <a:xfrm>
            <a:off x="5867400" y="6477000"/>
            <a:ext cx="2209800" cy="244475"/>
          </a:xfrm>
          <a:prstGeom prst="rect">
            <a:avLst/>
          </a:prstGeom>
          <a:noFill/>
          <a:ln w="9525">
            <a:noFill/>
            <a:miter lim="800000"/>
          </a:ln>
        </p:spPr>
        <p:txBody>
          <a:bodyPr>
            <a:spAutoFit/>
          </a:bodyPr>
          <a:lstStyle/>
          <a:p>
            <a:pPr>
              <a:spcBef>
                <a:spcPct val="50000"/>
              </a:spcBef>
            </a:pPr>
            <a:r>
              <a:rPr lang="zh-CN" altLang="en-US" sz="1000"/>
              <a:t>数据来源：卫生统计年鉴</a:t>
            </a:r>
            <a:r>
              <a:rPr lang="en-US" sz="1000" dirty="0"/>
              <a:t>2010</a:t>
            </a:r>
          </a:p>
        </p:txBody>
      </p:sp>
      <p:sp>
        <p:nvSpPr>
          <p:cNvPr id="18439" name="Text Box 10"/>
          <p:cNvSpPr txBox="1">
            <a:spLocks noChangeArrowheads="1"/>
          </p:cNvSpPr>
          <p:nvPr/>
        </p:nvSpPr>
        <p:spPr bwMode="auto">
          <a:xfrm>
            <a:off x="714348" y="1214422"/>
            <a:ext cx="7786742" cy="954107"/>
          </a:xfrm>
          <a:prstGeom prst="rect">
            <a:avLst/>
          </a:prstGeom>
          <a:noFill/>
          <a:ln w="9525">
            <a:noFill/>
            <a:miter lim="800000"/>
          </a:ln>
        </p:spPr>
        <p:txBody>
          <a:bodyPr wrap="square">
            <a:spAutoFit/>
          </a:bodyPr>
          <a:lstStyle/>
          <a:p>
            <a:pPr marL="358775" indent="-358775" eaLnBrk="0" hangingPunct="0">
              <a:lnSpc>
                <a:spcPct val="140000"/>
              </a:lnSpc>
              <a:buClr>
                <a:srgbClr val="D7181F"/>
              </a:buClr>
              <a:buFont typeface="Wingdings" panose="05000000000000000000" pitchFamily="2" charset="2"/>
              <a:buChar char="v"/>
            </a:pPr>
            <a:r>
              <a:rPr lang="zh-CN" altLang="en-US" sz="2000" b="1" dirty="0">
                <a:solidFill>
                  <a:srgbClr val="FF0000"/>
                </a:solidFill>
              </a:rPr>
              <a:t>无论是卫生总费用还是人均卫生总费用，仍低于发达国家和部分中低收入国家水平，</a:t>
            </a:r>
            <a:r>
              <a:rPr lang="en-US" sz="2000" b="1" dirty="0">
                <a:solidFill>
                  <a:srgbClr val="FF0000"/>
                </a:solidFill>
              </a:rPr>
              <a:t>2011</a:t>
            </a:r>
            <a:r>
              <a:rPr lang="zh-CN" altLang="en-US" sz="2000" b="1" dirty="0">
                <a:solidFill>
                  <a:srgbClr val="FF0000"/>
                </a:solidFill>
              </a:rPr>
              <a:t>年仅为</a:t>
            </a:r>
            <a:r>
              <a:rPr lang="en-US" sz="2000" b="1" dirty="0">
                <a:solidFill>
                  <a:srgbClr val="FF0000"/>
                </a:solidFill>
              </a:rPr>
              <a:t>280</a:t>
            </a:r>
            <a:r>
              <a:rPr lang="zh-CN" altLang="en-US" sz="2000" b="1" dirty="0">
                <a:solidFill>
                  <a:srgbClr val="FF0000"/>
                </a:solidFill>
              </a:rPr>
              <a:t>美元，美国是我们的</a:t>
            </a:r>
            <a:r>
              <a:rPr lang="en-US" sz="2000" b="1" dirty="0">
                <a:solidFill>
                  <a:srgbClr val="FF0000"/>
                </a:solidFill>
              </a:rPr>
              <a:t>28.6</a:t>
            </a:r>
            <a:r>
              <a:rPr lang="zh-CN" altLang="en-US" sz="2000" b="1" dirty="0">
                <a:solidFill>
                  <a:srgbClr val="FF0000"/>
                </a:solidFill>
              </a:rPr>
              <a:t>倍</a:t>
            </a:r>
          </a:p>
        </p:txBody>
      </p:sp>
      <p:graphicFrame>
        <p:nvGraphicFramePr>
          <p:cNvPr id="18440" name="Object 11"/>
          <p:cNvGraphicFramePr>
            <a:graphicFrameLocks noChangeAspect="1"/>
          </p:cNvGraphicFramePr>
          <p:nvPr/>
        </p:nvGraphicFramePr>
        <p:xfrm>
          <a:off x="3786182" y="3429000"/>
          <a:ext cx="5078413" cy="3108325"/>
        </p:xfrm>
        <a:graphic>
          <a:graphicData uri="http://schemas.openxmlformats.org/presentationml/2006/ole">
            <p:oleObj spid="_x0000_s34817" r:id="rId4" imgW="4747321" imgH="2621280" progId="MSGraph.Chart.8">
              <p:embed/>
            </p:oleObj>
          </a:graphicData>
        </a:graphic>
      </p:graphicFrame>
      <p:sp>
        <p:nvSpPr>
          <p:cNvPr id="18441" name="Text Box 12"/>
          <p:cNvSpPr txBox="1">
            <a:spLocks noChangeArrowheads="1"/>
          </p:cNvSpPr>
          <p:nvPr/>
        </p:nvSpPr>
        <p:spPr bwMode="auto">
          <a:xfrm>
            <a:off x="4143372" y="3143248"/>
            <a:ext cx="3214710" cy="1034129"/>
          </a:xfrm>
          <a:prstGeom prst="rect">
            <a:avLst/>
          </a:prstGeom>
          <a:noFill/>
          <a:ln w="9525">
            <a:noFill/>
            <a:miter lim="800000"/>
          </a:ln>
        </p:spPr>
        <p:txBody>
          <a:bodyPr wrap="square">
            <a:spAutoFit/>
          </a:bodyPr>
          <a:lstStyle/>
          <a:p>
            <a:pPr>
              <a:lnSpc>
                <a:spcPct val="80000"/>
              </a:lnSpc>
              <a:spcBef>
                <a:spcPct val="50000"/>
              </a:spcBef>
            </a:pPr>
            <a:r>
              <a:rPr lang="zh-CN" altLang="en-US" b="1" dirty="0">
                <a:latin typeface="楷体_GB2312" pitchFamily="1" charset="-122"/>
                <a:ea typeface="楷体_GB2312" pitchFamily="1" charset="-122"/>
              </a:rPr>
              <a:t>未来</a:t>
            </a:r>
            <a:r>
              <a:rPr lang="en-US" b="1" dirty="0">
                <a:latin typeface="楷体_GB2312" pitchFamily="1" charset="-122"/>
                <a:ea typeface="楷体_GB2312" pitchFamily="1" charset="-122"/>
              </a:rPr>
              <a:t>5</a:t>
            </a:r>
            <a:r>
              <a:rPr lang="zh-CN" altLang="en-US" b="1" dirty="0">
                <a:latin typeface="楷体_GB2312" pitchFamily="1" charset="-122"/>
                <a:ea typeface="楷体_GB2312" pitchFamily="1" charset="-122"/>
              </a:rPr>
              <a:t>年人均卫生费用增长率</a:t>
            </a:r>
          </a:p>
          <a:p>
            <a:pPr>
              <a:lnSpc>
                <a:spcPct val="80000"/>
              </a:lnSpc>
              <a:spcBef>
                <a:spcPct val="50000"/>
              </a:spcBef>
            </a:pPr>
            <a:r>
              <a:rPr lang="zh-CN" altLang="en-US" b="1" dirty="0">
                <a:latin typeface="楷体_GB2312" pitchFamily="1" charset="-122"/>
                <a:ea typeface="楷体_GB2312" pitchFamily="1" charset="-122"/>
              </a:rPr>
              <a:t>中国：</a:t>
            </a:r>
            <a:r>
              <a:rPr lang="en-US" b="1" dirty="0">
                <a:latin typeface="楷体_GB2312" pitchFamily="1" charset="-122"/>
                <a:ea typeface="楷体_GB2312" pitchFamily="1" charset="-122"/>
              </a:rPr>
              <a:t>12%-13%</a:t>
            </a:r>
          </a:p>
          <a:p>
            <a:pPr>
              <a:lnSpc>
                <a:spcPct val="80000"/>
              </a:lnSpc>
              <a:spcBef>
                <a:spcPct val="50000"/>
              </a:spcBef>
            </a:pPr>
            <a:r>
              <a:rPr lang="zh-CN" altLang="en-US" b="1" dirty="0">
                <a:latin typeface="楷体_GB2312" pitchFamily="1" charset="-122"/>
                <a:ea typeface="楷体_GB2312" pitchFamily="1" charset="-122"/>
              </a:rPr>
              <a:t>美国：</a:t>
            </a:r>
            <a:r>
              <a:rPr lang="en-US" b="1" dirty="0">
                <a:latin typeface="楷体_GB2312" pitchFamily="1" charset="-122"/>
                <a:ea typeface="楷体_GB2312" pitchFamily="1" charset="-122"/>
              </a:rPr>
              <a:t>6%</a:t>
            </a:r>
          </a:p>
        </p:txBody>
      </p:sp>
      <p:sp>
        <p:nvSpPr>
          <p:cNvPr id="18442" name="Line 13"/>
          <p:cNvSpPr>
            <a:spLocks noChangeShapeType="1"/>
          </p:cNvSpPr>
          <p:nvPr/>
        </p:nvSpPr>
        <p:spPr bwMode="auto">
          <a:xfrm flipV="1">
            <a:off x="4143372" y="4572008"/>
            <a:ext cx="3025775" cy="863600"/>
          </a:xfrm>
          <a:prstGeom prst="line">
            <a:avLst/>
          </a:prstGeom>
          <a:noFill/>
          <a:ln w="28575" cmpd="sng">
            <a:solidFill>
              <a:srgbClr val="0000CC"/>
            </a:solidFill>
            <a:round/>
            <a:tailEnd type="triangle" w="med" len="med"/>
          </a:ln>
        </p:spPr>
        <p:txBody>
          <a:bodyPr/>
          <a:lstStyle/>
          <a:p>
            <a:endParaRPr lang="zh-CN" altLang="en-US"/>
          </a:p>
        </p:txBody>
      </p:sp>
      <p:sp>
        <p:nvSpPr>
          <p:cNvPr id="18443" name="Text Box 14"/>
          <p:cNvSpPr txBox="1">
            <a:spLocks noChangeArrowheads="1"/>
          </p:cNvSpPr>
          <p:nvPr/>
        </p:nvSpPr>
        <p:spPr bwMode="auto">
          <a:xfrm>
            <a:off x="3929058" y="2428868"/>
            <a:ext cx="4895850" cy="341312"/>
          </a:xfrm>
          <a:prstGeom prst="rect">
            <a:avLst/>
          </a:prstGeom>
          <a:solidFill>
            <a:srgbClr val="333399"/>
          </a:solidFill>
          <a:ln w="38100" cmpd="sng">
            <a:solidFill>
              <a:srgbClr val="FFFFFF"/>
            </a:solidFill>
            <a:miter lim="800000"/>
          </a:ln>
          <a:effectLst>
            <a:outerShdw dist="107763" dir="2700000" algn="ctr" rotWithShape="0">
              <a:schemeClr val="bg2">
                <a:alpha val="50000"/>
              </a:schemeClr>
            </a:outerShdw>
          </a:effectLst>
        </p:spPr>
        <p:txBody>
          <a:bodyPr>
            <a:spAutoFit/>
          </a:bodyPr>
          <a:lstStyle/>
          <a:p>
            <a:pPr algn="ctr">
              <a:spcBef>
                <a:spcPct val="50000"/>
              </a:spcBef>
              <a:buFont typeface="Wingdings" panose="05000000000000000000" pitchFamily="2" charset="2"/>
              <a:buNone/>
            </a:pPr>
            <a:r>
              <a:rPr lang="zh-CN" altLang="en-US" sz="1400" dirty="0">
                <a:solidFill>
                  <a:srgbClr val="FFFFFF"/>
                </a:solidFill>
                <a:ea typeface="黑体" panose="02010609060101010101" pitchFamily="49" charset="-122"/>
              </a:rPr>
              <a:t>中国历年人均卫生支出（元</a:t>
            </a:r>
            <a:r>
              <a:rPr lang="en-US" sz="1400" dirty="0">
                <a:solidFill>
                  <a:srgbClr val="FFFFFF"/>
                </a:solidFill>
                <a:ea typeface="黑体" panose="02010609060101010101" pitchFamily="49" charset="-122"/>
              </a:rPr>
              <a:t>)</a:t>
            </a:r>
          </a:p>
        </p:txBody>
      </p:sp>
      <p:sp>
        <p:nvSpPr>
          <p:cNvPr id="18444" name="Text Box 15"/>
          <p:cNvSpPr txBox="1">
            <a:spLocks noChangeArrowheads="1"/>
          </p:cNvSpPr>
          <p:nvPr/>
        </p:nvSpPr>
        <p:spPr bwMode="auto">
          <a:xfrm rot="20707903">
            <a:off x="4294709" y="4575852"/>
            <a:ext cx="2305050" cy="366713"/>
          </a:xfrm>
          <a:prstGeom prst="rect">
            <a:avLst/>
          </a:prstGeom>
          <a:noFill/>
          <a:ln w="9525">
            <a:noFill/>
            <a:miter lim="800000"/>
          </a:ln>
        </p:spPr>
        <p:txBody>
          <a:bodyPr>
            <a:spAutoFit/>
          </a:bodyPr>
          <a:lstStyle/>
          <a:p>
            <a:pPr algn="ctr">
              <a:spcBef>
                <a:spcPct val="50000"/>
              </a:spcBef>
            </a:pPr>
            <a:r>
              <a:rPr lang="en-US" dirty="0">
                <a:solidFill>
                  <a:srgbClr val="0000CC"/>
                </a:solidFill>
              </a:rPr>
              <a:t>30</a:t>
            </a:r>
            <a:r>
              <a:rPr lang="zh-CN" altLang="en-US" dirty="0">
                <a:solidFill>
                  <a:srgbClr val="0000CC"/>
                </a:solidFill>
              </a:rPr>
              <a:t>年增长</a:t>
            </a:r>
            <a:r>
              <a:rPr lang="en-US" dirty="0">
                <a:solidFill>
                  <a:srgbClr val="0000CC"/>
                </a:solidFill>
              </a:rPr>
              <a:t>113</a:t>
            </a:r>
            <a:r>
              <a:rPr lang="zh-CN" altLang="en-US" dirty="0">
                <a:solidFill>
                  <a:srgbClr val="0000CC"/>
                </a:solidFill>
              </a:rPr>
              <a:t>倍</a:t>
            </a:r>
          </a:p>
        </p:txBody>
      </p:sp>
      <p:sp>
        <p:nvSpPr>
          <p:cNvPr id="18445" name="Line 16"/>
          <p:cNvSpPr>
            <a:spLocks noChangeShapeType="1"/>
          </p:cNvSpPr>
          <p:nvPr/>
        </p:nvSpPr>
        <p:spPr bwMode="auto">
          <a:xfrm flipV="1">
            <a:off x="7286644" y="3714752"/>
            <a:ext cx="1368425" cy="720725"/>
          </a:xfrm>
          <a:prstGeom prst="line">
            <a:avLst/>
          </a:prstGeom>
          <a:noFill/>
          <a:ln w="28575" cmpd="sng">
            <a:solidFill>
              <a:srgbClr val="CC0000"/>
            </a:solidFill>
            <a:round/>
            <a:tailEnd type="triangle" w="med" len="med"/>
          </a:ln>
        </p:spPr>
        <p:txBody>
          <a:bodyPr/>
          <a:lstStyle/>
          <a:p>
            <a:endParaRPr lang="zh-CN" altLang="en-US"/>
          </a:p>
        </p:txBody>
      </p:sp>
      <p:sp>
        <p:nvSpPr>
          <p:cNvPr id="18446" name="Text Box 17"/>
          <p:cNvSpPr txBox="1">
            <a:spLocks noChangeArrowheads="1"/>
          </p:cNvSpPr>
          <p:nvPr/>
        </p:nvSpPr>
        <p:spPr bwMode="auto">
          <a:xfrm rot="19897897">
            <a:off x="6649146" y="3743994"/>
            <a:ext cx="2305050" cy="304800"/>
          </a:xfrm>
          <a:prstGeom prst="rect">
            <a:avLst/>
          </a:prstGeom>
          <a:noFill/>
          <a:ln w="9525">
            <a:noFill/>
            <a:miter lim="800000"/>
          </a:ln>
        </p:spPr>
        <p:txBody>
          <a:bodyPr>
            <a:spAutoFit/>
          </a:bodyPr>
          <a:lstStyle/>
          <a:p>
            <a:pPr algn="ctr">
              <a:spcBef>
                <a:spcPct val="50000"/>
              </a:spcBef>
            </a:pPr>
            <a:r>
              <a:rPr lang="en-US" sz="1400" dirty="0">
                <a:solidFill>
                  <a:srgbClr val="CC0000"/>
                </a:solidFill>
              </a:rPr>
              <a:t>CARG=12%~13%</a:t>
            </a:r>
          </a:p>
        </p:txBody>
      </p:sp>
      <p:sp>
        <p:nvSpPr>
          <p:cNvPr id="18447" name="Text Box 18"/>
          <p:cNvSpPr txBox="1">
            <a:spLocks noChangeArrowheads="1"/>
          </p:cNvSpPr>
          <p:nvPr/>
        </p:nvSpPr>
        <p:spPr bwMode="auto">
          <a:xfrm>
            <a:off x="1743075" y="2786063"/>
            <a:ext cx="1104900" cy="366712"/>
          </a:xfrm>
          <a:prstGeom prst="rect">
            <a:avLst/>
          </a:prstGeom>
          <a:noFill/>
          <a:ln w="9525">
            <a:noFill/>
            <a:miter lim="800000"/>
          </a:ln>
          <a:effectLst>
            <a:prstShdw prst="shdw17" dist="17961" dir="2700000">
              <a:srgbClr val="2C6A89"/>
            </a:prstShdw>
          </a:effectLst>
        </p:spPr>
        <p:txBody>
          <a:bodyPr wrap="none">
            <a:spAutoFit/>
          </a:bodyPr>
          <a:lstStyle/>
          <a:p>
            <a:r>
              <a:rPr lang="zh-CN" altLang="en-US" dirty="0">
                <a:ea typeface="楷体_GB2312" pitchFamily="1" charset="-122"/>
              </a:rPr>
              <a:t>金砖四国</a:t>
            </a:r>
          </a:p>
        </p:txBody>
      </p:sp>
    </p:spTree>
  </p:cSld>
  <p:clrMapOvr>
    <a:masterClrMapping/>
  </p:clrMapOvr>
  <p:transition spd="slow">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half" idx="2"/>
          </p:nvPr>
        </p:nvSpPr>
        <p:spPr/>
        <p:txBody>
          <a:bodyPr/>
          <a:lstStyle/>
          <a:p>
            <a:r>
              <a:rPr lang="en-US" altLang="zh-CN" sz="2400" dirty="0">
                <a:latin typeface="华文仿宋" charset="0"/>
                <a:ea typeface="华文仿宋" charset="0"/>
              </a:rPr>
              <a:t>       </a:t>
            </a:r>
            <a:r>
              <a:rPr lang="zh-CN" altLang="en-US" sz="2400" dirty="0">
                <a:latin typeface="华文仿宋" charset="0"/>
                <a:ea typeface="华文仿宋" charset="0"/>
              </a:rPr>
              <a:t>我国医疗卫生费用支出强劲增长。医疗卫生总费用从2001年的</a:t>
            </a:r>
            <a:r>
              <a:rPr lang="zh-CN" altLang="en-US" sz="2400" dirty="0">
                <a:solidFill>
                  <a:srgbClr val="FF0000"/>
                </a:solidFill>
                <a:latin typeface="华文仿宋" charset="0"/>
                <a:ea typeface="华文仿宋" charset="0"/>
              </a:rPr>
              <a:t>5,025.93亿元</a:t>
            </a:r>
            <a:r>
              <a:rPr lang="zh-CN" altLang="en-US" sz="2400" dirty="0">
                <a:latin typeface="华文仿宋" charset="0"/>
                <a:ea typeface="华文仿宋" charset="0"/>
              </a:rPr>
              <a:t>增长至2013年的</a:t>
            </a:r>
            <a:r>
              <a:rPr lang="zh-CN" altLang="en-US" sz="2400" dirty="0">
                <a:solidFill>
                  <a:srgbClr val="FF0000"/>
                </a:solidFill>
                <a:latin typeface="华文仿宋" charset="0"/>
                <a:ea typeface="华文仿宋" charset="0"/>
              </a:rPr>
              <a:t>31,668.95亿元</a:t>
            </a:r>
            <a:r>
              <a:rPr lang="zh-CN" altLang="en-US" sz="2400" dirty="0">
                <a:latin typeface="华文仿宋" charset="0"/>
                <a:ea typeface="华文仿宋" charset="0"/>
              </a:rPr>
              <a:t>，年均复合增长率达</a:t>
            </a:r>
            <a:r>
              <a:rPr lang="zh-CN" altLang="en-US" sz="2400" dirty="0">
                <a:solidFill>
                  <a:srgbClr val="FF0000"/>
                </a:solidFill>
                <a:latin typeface="华文仿宋" charset="0"/>
                <a:ea typeface="华文仿宋" charset="0"/>
              </a:rPr>
              <a:t>16.58%</a:t>
            </a:r>
            <a:r>
              <a:rPr lang="zh-CN" altLang="en-US" sz="2400" dirty="0">
                <a:latin typeface="华文仿宋" charset="0"/>
                <a:ea typeface="华文仿宋" charset="0"/>
              </a:rPr>
              <a:t>。医疗卫生费用支出占GDP的比重由2001年的</a:t>
            </a:r>
            <a:r>
              <a:rPr lang="zh-CN" altLang="en-US" sz="2400" dirty="0">
                <a:solidFill>
                  <a:srgbClr val="FF0000"/>
                </a:solidFill>
                <a:latin typeface="华文仿宋" charset="0"/>
                <a:ea typeface="华文仿宋" charset="0"/>
              </a:rPr>
              <a:t>4.58%</a:t>
            </a:r>
            <a:r>
              <a:rPr lang="zh-CN" altLang="en-US" sz="2400" dirty="0">
                <a:latin typeface="华文仿宋" charset="0"/>
                <a:ea typeface="华文仿宋" charset="0"/>
              </a:rPr>
              <a:t>增长至2013年的</a:t>
            </a:r>
            <a:r>
              <a:rPr lang="zh-CN" altLang="en-US" sz="2400" dirty="0">
                <a:solidFill>
                  <a:srgbClr val="FF0000"/>
                </a:solidFill>
                <a:latin typeface="华文仿宋" charset="0"/>
                <a:ea typeface="华文仿宋" charset="0"/>
              </a:rPr>
              <a:t>5.57%</a:t>
            </a:r>
            <a:r>
              <a:rPr lang="zh-CN" altLang="en-US" sz="2400" dirty="0">
                <a:latin typeface="华文仿宋" charset="0"/>
                <a:ea typeface="华文仿宋" charset="0"/>
              </a:rPr>
              <a:t>，</a:t>
            </a:r>
            <a:r>
              <a:rPr lang="zh-CN" altLang="en-US" sz="2400" dirty="0" smtClean="0">
                <a:latin typeface="华文仿宋" charset="0"/>
                <a:ea typeface="华文仿宋" charset="0"/>
              </a:rPr>
              <a:t>保持上升</a:t>
            </a:r>
            <a:r>
              <a:rPr lang="zh-CN" altLang="en-US" sz="2400" dirty="0">
                <a:latin typeface="华文仿宋" charset="0"/>
                <a:ea typeface="华文仿宋" charset="0"/>
              </a:rPr>
              <a:t>趋势。</a:t>
            </a:r>
          </a:p>
        </p:txBody>
      </p:sp>
      <p:sp>
        <p:nvSpPr>
          <p:cNvPr id="5" name="灯片编号占位符 4"/>
          <p:cNvSpPr>
            <a:spLocks noGrp="1"/>
          </p:cNvSpPr>
          <p:nvPr>
            <p:ph type="sldNum" sz="quarter" idx="10"/>
          </p:nvPr>
        </p:nvSpPr>
        <p:spPr/>
        <p:txBody>
          <a:bodyPr/>
          <a:lstStyle/>
          <a:p>
            <a:pPr>
              <a:defRPr/>
            </a:pPr>
            <a:fld id="{7A076C40-620A-44A9-A89D-535A23B5EA38}" type="slidenum">
              <a:rPr lang="zh-CN" altLang="en-US"/>
              <a:pPr>
                <a:defRPr/>
              </a:pPr>
              <a:t>8</a:t>
            </a:fld>
            <a:endParaRPr lang="en-US" dirty="0"/>
          </a:p>
        </p:txBody>
      </p:sp>
      <p:pic>
        <p:nvPicPr>
          <p:cNvPr id="6" name="内容占位符 5" descr="20150427053832341"/>
          <p:cNvPicPr>
            <a:picLocks noGrp="1" noChangeAspect="1"/>
          </p:cNvPicPr>
          <p:nvPr>
            <p:ph idx="1"/>
          </p:nvPr>
        </p:nvPicPr>
        <p:blipFill>
          <a:blip r:embed="rId2"/>
          <a:srcRect/>
          <a:stretch>
            <a:fillRect/>
          </a:stretch>
        </p:blipFill>
        <p:spPr>
          <a:xfrm>
            <a:off x="3618865" y="1176020"/>
            <a:ext cx="5274310" cy="5253355"/>
          </a:xfrm>
          <a:prstGeom prst="rect">
            <a:avLst/>
          </a:prstGeom>
        </p:spPr>
      </p:pic>
    </p:spTree>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28992" y="0"/>
            <a:ext cx="4500594" cy="1162050"/>
          </a:xfrm>
        </p:spPr>
        <p:txBody>
          <a:bodyPr/>
          <a:lstStyle/>
          <a:p>
            <a:pPr algn="l"/>
            <a:r>
              <a:rPr lang="zh-CN" altLang="en-US" sz="5400" dirty="0" smtClean="0">
                <a:solidFill>
                  <a:srgbClr val="FF0000"/>
                </a:solidFill>
              </a:rPr>
              <a:t>改革重点：</a:t>
            </a:r>
            <a:endParaRPr lang="zh-CN" altLang="en-US" sz="5400" dirty="0">
              <a:solidFill>
                <a:srgbClr val="FF0000"/>
              </a:solidFill>
            </a:endParaRPr>
          </a:p>
        </p:txBody>
      </p:sp>
      <p:sp>
        <p:nvSpPr>
          <p:cNvPr id="6" name="文本占位符 5"/>
          <p:cNvSpPr>
            <a:spLocks noGrp="1"/>
          </p:cNvSpPr>
          <p:nvPr>
            <p:ph type="body" sz="half" idx="2"/>
          </p:nvPr>
        </p:nvSpPr>
        <p:spPr>
          <a:xfrm>
            <a:off x="428596" y="1285860"/>
            <a:ext cx="4900618" cy="4691063"/>
          </a:xfrm>
        </p:spPr>
        <p:txBody>
          <a:bodyPr/>
          <a:lstStyle/>
          <a:p>
            <a:r>
              <a:rPr lang="zh-CN" altLang="en-US" sz="3600" dirty="0" smtClean="0">
                <a:solidFill>
                  <a:srgbClr val="FF0000"/>
                </a:solidFill>
                <a:latin typeface="黑体" panose="02010609060101010101" pitchFamily="49" charset="-122"/>
                <a:ea typeface="黑体" panose="02010609060101010101" pitchFamily="49" charset="-122"/>
              </a:rPr>
              <a:t>二、改革公立医院</a:t>
            </a:r>
          </a:p>
          <a:p>
            <a:r>
              <a:rPr lang="zh-CN" altLang="en-US" sz="2800" dirty="0" smtClean="0">
                <a:solidFill>
                  <a:schemeClr val="tx1">
                    <a:lumMod val="60000"/>
                    <a:lumOff val="40000"/>
                  </a:schemeClr>
                </a:solidFill>
              </a:rPr>
              <a:t>       破除以药补医的逐利机制，建立科学补偿机制</a:t>
            </a:r>
            <a:endParaRPr lang="en-US" altLang="zh-CN" sz="2800" dirty="0" smtClean="0">
              <a:solidFill>
                <a:schemeClr val="tx1">
                  <a:lumMod val="60000"/>
                  <a:lumOff val="40000"/>
                </a:schemeClr>
              </a:solidFill>
            </a:endParaRPr>
          </a:p>
          <a:p>
            <a:r>
              <a:rPr lang="zh-CN" altLang="en-US" sz="2800" dirty="0" smtClean="0">
                <a:solidFill>
                  <a:schemeClr val="tx2">
                    <a:lumMod val="10000"/>
                  </a:schemeClr>
                </a:solidFill>
              </a:rPr>
              <a:t>       通过取消药品加成，</a:t>
            </a:r>
            <a:r>
              <a:rPr lang="zh-CN" altLang="en-US" sz="2800" dirty="0" smtClean="0">
                <a:solidFill>
                  <a:srgbClr val="FF0000"/>
                </a:solidFill>
              </a:rPr>
              <a:t>降低药品耗材虚高价格</a:t>
            </a:r>
            <a:r>
              <a:rPr lang="zh-CN" altLang="en-US" sz="2800" dirty="0" smtClean="0">
                <a:solidFill>
                  <a:schemeClr val="tx2">
                    <a:lumMod val="10000"/>
                  </a:schemeClr>
                </a:solidFill>
              </a:rPr>
              <a:t>，</a:t>
            </a:r>
            <a:r>
              <a:rPr lang="zh-CN" altLang="en-US" sz="2800" dirty="0" smtClean="0">
                <a:solidFill>
                  <a:srgbClr val="FF0000"/>
                </a:solidFill>
              </a:rPr>
              <a:t>调整医疗服务价格</a:t>
            </a:r>
            <a:r>
              <a:rPr lang="zh-CN" altLang="en-US" sz="2800" dirty="0" smtClean="0">
                <a:solidFill>
                  <a:schemeClr val="tx2">
                    <a:lumMod val="10000"/>
                  </a:schemeClr>
                </a:solidFill>
              </a:rPr>
              <a:t>，改革支付方式，规范药品使用和服务行为等 ，改变医院收支结构。</a:t>
            </a:r>
            <a:endParaRPr lang="en-US" altLang="zh-CN" sz="2800" dirty="0" smtClean="0">
              <a:solidFill>
                <a:schemeClr val="tx2">
                  <a:lumMod val="10000"/>
                </a:schemeClr>
              </a:solidFill>
            </a:endParaRPr>
          </a:p>
          <a:p>
            <a:r>
              <a:rPr lang="zh-CN" altLang="en-US" sz="2800" dirty="0" smtClean="0">
                <a:solidFill>
                  <a:srgbClr val="FF0000"/>
                </a:solidFill>
              </a:rPr>
              <a:t>       完善医务人员的激励约束机制，建立符合行业特点的薪筹制度</a:t>
            </a:r>
            <a:endParaRPr lang="zh-CN" altLang="en-US" dirty="0">
              <a:solidFill>
                <a:srgbClr val="FF0000"/>
              </a:solidFill>
            </a:endParaRPr>
          </a:p>
        </p:txBody>
      </p:sp>
      <p:sp>
        <p:nvSpPr>
          <p:cNvPr id="2" name="灯片编号占位符 1"/>
          <p:cNvSpPr>
            <a:spLocks noGrp="1"/>
          </p:cNvSpPr>
          <p:nvPr>
            <p:ph type="sldNum" sz="quarter" idx="10"/>
          </p:nvPr>
        </p:nvSpPr>
        <p:spPr/>
        <p:txBody>
          <a:bodyPr/>
          <a:lstStyle/>
          <a:p>
            <a:pPr>
              <a:defRPr/>
            </a:pPr>
            <a:fld id="{773FE235-A9B8-49AA-B91F-CA9B9A8A0F44}" type="slidenum">
              <a:rPr lang="zh-CN" altLang="en-US" smtClean="0"/>
              <a:pPr>
                <a:defRPr/>
              </a:pPr>
              <a:t>9</a:t>
            </a:fld>
            <a:endParaRPr lang="en-US" dirty="0"/>
          </a:p>
        </p:txBody>
      </p:sp>
      <p:pic>
        <p:nvPicPr>
          <p:cNvPr id="7" name="图片 6" descr="1393897642.jpg"/>
          <p:cNvPicPr>
            <a:picLocks noChangeAspect="1"/>
          </p:cNvPicPr>
          <p:nvPr/>
        </p:nvPicPr>
        <p:blipFill>
          <a:blip r:embed="rId2"/>
          <a:srcRect/>
          <a:stretch>
            <a:fillRect/>
          </a:stretch>
        </p:blipFill>
        <p:spPr>
          <a:xfrm>
            <a:off x="5357818" y="2000240"/>
            <a:ext cx="3376603" cy="3752850"/>
          </a:xfrm>
          <a:prstGeom prst="rect">
            <a:avLst/>
          </a:prstGeom>
        </p:spPr>
      </p:pic>
    </p:spTree>
  </p:cSld>
  <p:clrMapOvr>
    <a:masterClrMapping/>
  </p:clrMapOvr>
  <p:transition spd="slow">
    <p:random/>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013TGp_Medical_light_v2">
  <a:themeElements>
    <a:clrScheme name="013TGp_Medical_light_v2 5">
      <a:dk1>
        <a:srgbClr val="000066"/>
      </a:dk1>
      <a:lt1>
        <a:srgbClr val="FFFFFF"/>
      </a:lt1>
      <a:dk2>
        <a:srgbClr val="FFFFE7"/>
      </a:dk2>
      <a:lt2>
        <a:srgbClr val="B2B2B2"/>
      </a:lt2>
      <a:accent1>
        <a:srgbClr val="36A4D0"/>
      </a:accent1>
      <a:accent2>
        <a:srgbClr val="FF9966"/>
      </a:accent2>
      <a:accent3>
        <a:srgbClr val="FFFFFF"/>
      </a:accent3>
      <a:accent4>
        <a:srgbClr val="000056"/>
      </a:accent4>
      <a:accent5>
        <a:srgbClr val="AECFE4"/>
      </a:accent5>
      <a:accent6>
        <a:srgbClr val="E78A5C"/>
      </a:accent6>
      <a:hlink>
        <a:srgbClr val="3B5AB1"/>
      </a:hlink>
      <a:folHlink>
        <a:srgbClr val="666699"/>
      </a:folHlink>
    </a:clrScheme>
    <a:fontScheme name="013TGp_Medical_light_v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013TGp_Medical_light_v2 1">
        <a:dk1>
          <a:srgbClr val="000000"/>
        </a:dk1>
        <a:lt1>
          <a:srgbClr val="FFFFFF"/>
        </a:lt1>
        <a:dk2>
          <a:srgbClr val="FFFFFF"/>
        </a:dk2>
        <a:lt2>
          <a:srgbClr val="A1ABA3"/>
        </a:lt2>
        <a:accent1>
          <a:srgbClr val="A4C961"/>
        </a:accent1>
        <a:accent2>
          <a:srgbClr val="7C57C7"/>
        </a:accent2>
        <a:accent3>
          <a:srgbClr val="FFFFFF"/>
        </a:accent3>
        <a:accent4>
          <a:srgbClr val="000000"/>
        </a:accent4>
        <a:accent5>
          <a:srgbClr val="CFE1B7"/>
        </a:accent5>
        <a:accent6>
          <a:srgbClr val="704EB4"/>
        </a:accent6>
        <a:hlink>
          <a:srgbClr val="4D97B5"/>
        </a:hlink>
        <a:folHlink>
          <a:srgbClr val="FF9933"/>
        </a:folHlink>
      </a:clrScheme>
      <a:clrMap bg1="lt1" tx1="dk1" bg2="lt2" tx2="dk2" accent1="accent1" accent2="accent2" accent3="accent3" accent4="accent4" accent5="accent5" accent6="accent6" hlink="hlink" folHlink="folHlink"/>
    </a:extraClrScheme>
    <a:extraClrScheme>
      <a:clrScheme name="013TGp_Medical_light_v2 2">
        <a:dk1>
          <a:srgbClr val="000066"/>
        </a:dk1>
        <a:lt1>
          <a:srgbClr val="FFFFFF"/>
        </a:lt1>
        <a:dk2>
          <a:srgbClr val="FFFFFF"/>
        </a:dk2>
        <a:lt2>
          <a:srgbClr val="B2B2B2"/>
        </a:lt2>
        <a:accent1>
          <a:srgbClr val="AF7DC3"/>
        </a:accent1>
        <a:accent2>
          <a:srgbClr val="0099CC"/>
        </a:accent2>
        <a:accent3>
          <a:srgbClr val="FFFFFF"/>
        </a:accent3>
        <a:accent4>
          <a:srgbClr val="000056"/>
        </a:accent4>
        <a:accent5>
          <a:srgbClr val="D4BFDE"/>
        </a:accent5>
        <a:accent6>
          <a:srgbClr val="008AB9"/>
        </a:accent6>
        <a:hlink>
          <a:srgbClr val="7055AD"/>
        </a:hlink>
        <a:folHlink>
          <a:srgbClr val="00CC99"/>
        </a:folHlink>
      </a:clrScheme>
      <a:clrMap bg1="lt1" tx1="dk1" bg2="lt2" tx2="dk2" accent1="accent1" accent2="accent2" accent3="accent3" accent4="accent4" accent5="accent5" accent6="accent6" hlink="hlink" folHlink="folHlink"/>
    </a:extraClrScheme>
    <a:extraClrScheme>
      <a:clrScheme name="013TGp_Medical_light_v2 3">
        <a:dk1>
          <a:srgbClr val="000066"/>
        </a:dk1>
        <a:lt1>
          <a:srgbClr val="FFFFFF"/>
        </a:lt1>
        <a:dk2>
          <a:srgbClr val="FFFFE7"/>
        </a:dk2>
        <a:lt2>
          <a:srgbClr val="B2B2B2"/>
        </a:lt2>
        <a:accent1>
          <a:srgbClr val="6D77BF"/>
        </a:accent1>
        <a:accent2>
          <a:srgbClr val="FF7C80"/>
        </a:accent2>
        <a:accent3>
          <a:srgbClr val="FFFFFF"/>
        </a:accent3>
        <a:accent4>
          <a:srgbClr val="000056"/>
        </a:accent4>
        <a:accent5>
          <a:srgbClr val="BABDDC"/>
        </a:accent5>
        <a:accent6>
          <a:srgbClr val="E77073"/>
        </a:accent6>
        <a:hlink>
          <a:srgbClr val="5A94A8"/>
        </a:hlink>
        <a:folHlink>
          <a:srgbClr val="0099CC"/>
        </a:folHlink>
      </a:clrScheme>
      <a:clrMap bg1="lt1" tx1="dk1" bg2="lt2" tx2="dk2" accent1="accent1" accent2="accent2" accent3="accent3" accent4="accent4" accent5="accent5" accent6="accent6" hlink="hlink" folHlink="folHlink"/>
    </a:extraClrScheme>
    <a:extraClrScheme>
      <a:clrScheme name="013TGp_Medical_light_v2 4">
        <a:dk1>
          <a:srgbClr val="000066"/>
        </a:dk1>
        <a:lt1>
          <a:srgbClr val="FFFFFF"/>
        </a:lt1>
        <a:dk2>
          <a:srgbClr val="FFFFE7"/>
        </a:dk2>
        <a:lt2>
          <a:srgbClr val="B2B2B2"/>
        </a:lt2>
        <a:accent1>
          <a:srgbClr val="969696"/>
        </a:accent1>
        <a:accent2>
          <a:srgbClr val="FF7C80"/>
        </a:accent2>
        <a:accent3>
          <a:srgbClr val="FFFFFF"/>
        </a:accent3>
        <a:accent4>
          <a:srgbClr val="000056"/>
        </a:accent4>
        <a:accent5>
          <a:srgbClr val="C9C9C9"/>
        </a:accent5>
        <a:accent6>
          <a:srgbClr val="E77073"/>
        </a:accent6>
        <a:hlink>
          <a:srgbClr val="5A94A8"/>
        </a:hlink>
        <a:folHlink>
          <a:srgbClr val="0099CC"/>
        </a:folHlink>
      </a:clrScheme>
      <a:clrMap bg1="lt1" tx1="dk1" bg2="lt2" tx2="dk2" accent1="accent1" accent2="accent2" accent3="accent3" accent4="accent4" accent5="accent5" accent6="accent6" hlink="hlink" folHlink="folHlink"/>
    </a:extraClrScheme>
    <a:extraClrScheme>
      <a:clrScheme name="013TGp_Medical_light_v2 5">
        <a:dk1>
          <a:srgbClr val="000066"/>
        </a:dk1>
        <a:lt1>
          <a:srgbClr val="FFFFFF"/>
        </a:lt1>
        <a:dk2>
          <a:srgbClr val="FFFFE7"/>
        </a:dk2>
        <a:lt2>
          <a:srgbClr val="B2B2B2"/>
        </a:lt2>
        <a:accent1>
          <a:srgbClr val="36A4D0"/>
        </a:accent1>
        <a:accent2>
          <a:srgbClr val="FF9966"/>
        </a:accent2>
        <a:accent3>
          <a:srgbClr val="FFFFFF"/>
        </a:accent3>
        <a:accent4>
          <a:srgbClr val="000056"/>
        </a:accent4>
        <a:accent5>
          <a:srgbClr val="AECFE4"/>
        </a:accent5>
        <a:accent6>
          <a:srgbClr val="E78A5C"/>
        </a:accent6>
        <a:hlink>
          <a:srgbClr val="3B5AB1"/>
        </a:hlink>
        <a:folHlink>
          <a:srgbClr val="6666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013TGp_Medical_light_v2">
  <a:themeElements>
    <a:clrScheme name="1_013TGp_Medical_light_v2 5">
      <a:dk1>
        <a:srgbClr val="000066"/>
      </a:dk1>
      <a:lt1>
        <a:srgbClr val="FFFFFF"/>
      </a:lt1>
      <a:dk2>
        <a:srgbClr val="FFFFE7"/>
      </a:dk2>
      <a:lt2>
        <a:srgbClr val="B2B2B2"/>
      </a:lt2>
      <a:accent1>
        <a:srgbClr val="36A4D0"/>
      </a:accent1>
      <a:accent2>
        <a:srgbClr val="FF9966"/>
      </a:accent2>
      <a:accent3>
        <a:srgbClr val="FFFFFF"/>
      </a:accent3>
      <a:accent4>
        <a:srgbClr val="000056"/>
      </a:accent4>
      <a:accent5>
        <a:srgbClr val="AECFE4"/>
      </a:accent5>
      <a:accent6>
        <a:srgbClr val="E78A5C"/>
      </a:accent6>
      <a:hlink>
        <a:srgbClr val="3B5AB1"/>
      </a:hlink>
      <a:folHlink>
        <a:srgbClr val="666699"/>
      </a:folHlink>
    </a:clrScheme>
    <a:fontScheme name="1_013TGp_Medical_light_v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013TGp_Medical_light_v2 1">
        <a:dk1>
          <a:srgbClr val="000000"/>
        </a:dk1>
        <a:lt1>
          <a:srgbClr val="FFFFFF"/>
        </a:lt1>
        <a:dk2>
          <a:srgbClr val="FFFFFF"/>
        </a:dk2>
        <a:lt2>
          <a:srgbClr val="A1ABA3"/>
        </a:lt2>
        <a:accent1>
          <a:srgbClr val="A4C961"/>
        </a:accent1>
        <a:accent2>
          <a:srgbClr val="7C57C7"/>
        </a:accent2>
        <a:accent3>
          <a:srgbClr val="FFFFFF"/>
        </a:accent3>
        <a:accent4>
          <a:srgbClr val="000000"/>
        </a:accent4>
        <a:accent5>
          <a:srgbClr val="CFE1B7"/>
        </a:accent5>
        <a:accent6>
          <a:srgbClr val="704EB4"/>
        </a:accent6>
        <a:hlink>
          <a:srgbClr val="4D97B5"/>
        </a:hlink>
        <a:folHlink>
          <a:srgbClr val="FF9933"/>
        </a:folHlink>
      </a:clrScheme>
      <a:clrMap bg1="lt1" tx1="dk1" bg2="lt2" tx2="dk2" accent1="accent1" accent2="accent2" accent3="accent3" accent4="accent4" accent5="accent5" accent6="accent6" hlink="hlink" folHlink="folHlink"/>
    </a:extraClrScheme>
    <a:extraClrScheme>
      <a:clrScheme name="1_013TGp_Medical_light_v2 2">
        <a:dk1>
          <a:srgbClr val="000066"/>
        </a:dk1>
        <a:lt1>
          <a:srgbClr val="FFFFFF"/>
        </a:lt1>
        <a:dk2>
          <a:srgbClr val="FFFFFF"/>
        </a:dk2>
        <a:lt2>
          <a:srgbClr val="B2B2B2"/>
        </a:lt2>
        <a:accent1>
          <a:srgbClr val="AF7DC3"/>
        </a:accent1>
        <a:accent2>
          <a:srgbClr val="0099CC"/>
        </a:accent2>
        <a:accent3>
          <a:srgbClr val="FFFFFF"/>
        </a:accent3>
        <a:accent4>
          <a:srgbClr val="000056"/>
        </a:accent4>
        <a:accent5>
          <a:srgbClr val="D4BFDE"/>
        </a:accent5>
        <a:accent6>
          <a:srgbClr val="008AB9"/>
        </a:accent6>
        <a:hlink>
          <a:srgbClr val="7055AD"/>
        </a:hlink>
        <a:folHlink>
          <a:srgbClr val="00CC99"/>
        </a:folHlink>
      </a:clrScheme>
      <a:clrMap bg1="lt1" tx1="dk1" bg2="lt2" tx2="dk2" accent1="accent1" accent2="accent2" accent3="accent3" accent4="accent4" accent5="accent5" accent6="accent6" hlink="hlink" folHlink="folHlink"/>
    </a:extraClrScheme>
    <a:extraClrScheme>
      <a:clrScheme name="1_013TGp_Medical_light_v2 3">
        <a:dk1>
          <a:srgbClr val="000066"/>
        </a:dk1>
        <a:lt1>
          <a:srgbClr val="FFFFFF"/>
        </a:lt1>
        <a:dk2>
          <a:srgbClr val="FFFFE7"/>
        </a:dk2>
        <a:lt2>
          <a:srgbClr val="B2B2B2"/>
        </a:lt2>
        <a:accent1>
          <a:srgbClr val="6D77BF"/>
        </a:accent1>
        <a:accent2>
          <a:srgbClr val="FF7C80"/>
        </a:accent2>
        <a:accent3>
          <a:srgbClr val="FFFFFF"/>
        </a:accent3>
        <a:accent4>
          <a:srgbClr val="000056"/>
        </a:accent4>
        <a:accent5>
          <a:srgbClr val="BABDDC"/>
        </a:accent5>
        <a:accent6>
          <a:srgbClr val="E77073"/>
        </a:accent6>
        <a:hlink>
          <a:srgbClr val="5A94A8"/>
        </a:hlink>
        <a:folHlink>
          <a:srgbClr val="0099CC"/>
        </a:folHlink>
      </a:clrScheme>
      <a:clrMap bg1="lt1" tx1="dk1" bg2="lt2" tx2="dk2" accent1="accent1" accent2="accent2" accent3="accent3" accent4="accent4" accent5="accent5" accent6="accent6" hlink="hlink" folHlink="folHlink"/>
    </a:extraClrScheme>
    <a:extraClrScheme>
      <a:clrScheme name="1_013TGp_Medical_light_v2 4">
        <a:dk1>
          <a:srgbClr val="000066"/>
        </a:dk1>
        <a:lt1>
          <a:srgbClr val="FFFFFF"/>
        </a:lt1>
        <a:dk2>
          <a:srgbClr val="FFFFE7"/>
        </a:dk2>
        <a:lt2>
          <a:srgbClr val="B2B2B2"/>
        </a:lt2>
        <a:accent1>
          <a:srgbClr val="969696"/>
        </a:accent1>
        <a:accent2>
          <a:srgbClr val="FF7C80"/>
        </a:accent2>
        <a:accent3>
          <a:srgbClr val="FFFFFF"/>
        </a:accent3>
        <a:accent4>
          <a:srgbClr val="000056"/>
        </a:accent4>
        <a:accent5>
          <a:srgbClr val="C9C9C9"/>
        </a:accent5>
        <a:accent6>
          <a:srgbClr val="E77073"/>
        </a:accent6>
        <a:hlink>
          <a:srgbClr val="5A94A8"/>
        </a:hlink>
        <a:folHlink>
          <a:srgbClr val="0099CC"/>
        </a:folHlink>
      </a:clrScheme>
      <a:clrMap bg1="lt1" tx1="dk1" bg2="lt2" tx2="dk2" accent1="accent1" accent2="accent2" accent3="accent3" accent4="accent4" accent5="accent5" accent6="accent6" hlink="hlink" folHlink="folHlink"/>
    </a:extraClrScheme>
    <a:extraClrScheme>
      <a:clrScheme name="1_013TGp_Medical_light_v2 5">
        <a:dk1>
          <a:srgbClr val="000066"/>
        </a:dk1>
        <a:lt1>
          <a:srgbClr val="FFFFFF"/>
        </a:lt1>
        <a:dk2>
          <a:srgbClr val="FFFFE7"/>
        </a:dk2>
        <a:lt2>
          <a:srgbClr val="B2B2B2"/>
        </a:lt2>
        <a:accent1>
          <a:srgbClr val="36A4D0"/>
        </a:accent1>
        <a:accent2>
          <a:srgbClr val="FF9966"/>
        </a:accent2>
        <a:accent3>
          <a:srgbClr val="FFFFFF"/>
        </a:accent3>
        <a:accent4>
          <a:srgbClr val="000056"/>
        </a:accent4>
        <a:accent5>
          <a:srgbClr val="AECFE4"/>
        </a:accent5>
        <a:accent6>
          <a:srgbClr val="E78A5C"/>
        </a:accent6>
        <a:hlink>
          <a:srgbClr val="3B5AB1"/>
        </a:hlink>
        <a:folHlink>
          <a:srgbClr val="6666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013TGp_Medical_light_v2</Template>
  <TotalTime>35</TotalTime>
  <Words>4236</Words>
  <Application>WPS 演示</Application>
  <PresentationFormat>全屏显示(4:3)</PresentationFormat>
  <Paragraphs>518</Paragraphs>
  <Slides>64</Slides>
  <Notes>2</Notes>
  <HiddenSlides>0</HiddenSlides>
  <MMClips>0</MMClips>
  <ScaleCrop>false</ScaleCrop>
  <HeadingPairs>
    <vt:vector size="6" baseType="variant">
      <vt:variant>
        <vt:lpstr>主题</vt:lpstr>
      </vt:variant>
      <vt:variant>
        <vt:i4>2</vt:i4>
      </vt:variant>
      <vt:variant>
        <vt:lpstr>嵌入 OLE 服务器</vt:lpstr>
      </vt:variant>
      <vt:variant>
        <vt:i4>2</vt:i4>
      </vt:variant>
      <vt:variant>
        <vt:lpstr>幻灯片标题</vt:lpstr>
      </vt:variant>
      <vt:variant>
        <vt:i4>64</vt:i4>
      </vt:variant>
    </vt:vector>
  </HeadingPairs>
  <TitlesOfParts>
    <vt:vector size="68" baseType="lpstr">
      <vt:lpstr>013TGp_Medical_light_v2</vt:lpstr>
      <vt:lpstr>1_013TGp_Medical_light_v2</vt:lpstr>
      <vt:lpstr>Microsoft Graph 图表</vt:lpstr>
      <vt:lpstr>Microsoft Office Excel 97-2003 工作表</vt:lpstr>
      <vt:lpstr>陕西省健全医用耗材供应 保障体系政策解读</vt:lpstr>
      <vt:lpstr>幻灯片 2</vt:lpstr>
      <vt:lpstr>幻灯片 3</vt:lpstr>
      <vt:lpstr>幻灯片 4</vt:lpstr>
      <vt:lpstr>改革重点：</vt:lpstr>
      <vt:lpstr>幻灯片 6</vt:lpstr>
      <vt:lpstr>幻灯片 7</vt:lpstr>
      <vt:lpstr>幻灯片 8</vt:lpstr>
      <vt:lpstr>改革重点：</vt:lpstr>
      <vt:lpstr>全省医疗机构收入结构：</vt:lpstr>
      <vt:lpstr>理顺医疗服务价格</vt:lpstr>
      <vt:lpstr>幻灯片 12</vt:lpstr>
      <vt:lpstr>改革重点：</vt:lpstr>
      <vt:lpstr> </vt:lpstr>
      <vt:lpstr>幻灯片 15</vt:lpstr>
      <vt:lpstr>幻灯片 16</vt:lpstr>
      <vt:lpstr>幻灯片 17</vt:lpstr>
      <vt:lpstr>幻灯片 18</vt:lpstr>
      <vt:lpstr>幻灯片 19</vt:lpstr>
      <vt:lpstr>2. 集中采购政策走向</vt:lpstr>
      <vt:lpstr>幻灯片 21</vt:lpstr>
      <vt:lpstr>2.1 集中采购政策走向</vt:lpstr>
      <vt:lpstr>四个有利于：</vt:lpstr>
      <vt:lpstr>2. 集中采购政策走向</vt:lpstr>
      <vt:lpstr>幻灯片 25</vt:lpstr>
      <vt:lpstr>3.1 医用耗材阳光采购背景介绍</vt:lpstr>
      <vt:lpstr>全国各地集采模式：</vt:lpstr>
      <vt:lpstr>全国医院医疗收入分布热点：</vt:lpstr>
      <vt:lpstr>3.2  医用耗材阳光采购措施</vt:lpstr>
      <vt:lpstr>3.2  医用耗材阳光采购措施</vt:lpstr>
      <vt:lpstr>3.2  医用耗材阳光采购措施</vt:lpstr>
      <vt:lpstr>3.2  医用耗材阳光采购措施</vt:lpstr>
      <vt:lpstr>3.2  医用耗材阳光采购措施</vt:lpstr>
      <vt:lpstr>3.2  医用耗材阳光采购措施</vt:lpstr>
      <vt:lpstr>3.2  医用耗材阳光采购措施</vt:lpstr>
      <vt:lpstr>3.2  医用耗材阳光采购措施</vt:lpstr>
      <vt:lpstr>3.3  医用耗材阳光采购取得的初步成效</vt:lpstr>
      <vt:lpstr>3.3  医用耗材阳光采购取得的初步成效</vt:lpstr>
      <vt:lpstr>幻灯片 39</vt:lpstr>
      <vt:lpstr>幻灯片 40</vt:lpstr>
      <vt:lpstr>3.4  医用耗材监督管理</vt:lpstr>
      <vt:lpstr>3.4  医用耗材监督管理</vt:lpstr>
      <vt:lpstr>3.4  医用耗材监督管理</vt:lpstr>
      <vt:lpstr>3.4  医用耗材监督管理</vt:lpstr>
      <vt:lpstr>3.4  医用耗材监督管理</vt:lpstr>
      <vt:lpstr>3.4  医用耗材监督管理</vt:lpstr>
      <vt:lpstr>3.4  医用耗材监督管理</vt:lpstr>
      <vt:lpstr>3.4  医用耗材监督管理</vt:lpstr>
      <vt:lpstr>3.4  医用耗材监督管理</vt:lpstr>
      <vt:lpstr>3.4  医用耗材监督管理</vt:lpstr>
      <vt:lpstr>3.4  医用耗材监督管理</vt:lpstr>
      <vt:lpstr>3.4  医用耗材监督管理</vt:lpstr>
      <vt:lpstr>幻灯片 53</vt:lpstr>
      <vt:lpstr>3.4  医用耗材监督管理</vt:lpstr>
      <vt:lpstr>3.4  医用耗材监督管理</vt:lpstr>
      <vt:lpstr>3.4  医用耗材监督管理</vt:lpstr>
      <vt:lpstr>3.4  医用耗材监督管理</vt:lpstr>
      <vt:lpstr>幻灯片 58</vt:lpstr>
      <vt:lpstr>医用耗材政策体系建设</vt:lpstr>
      <vt:lpstr>幻灯片 60</vt:lpstr>
      <vt:lpstr>幻灯片 61</vt:lpstr>
      <vt:lpstr>（二）四个方向</vt:lpstr>
      <vt:lpstr>幻灯片 63</vt:lpstr>
      <vt:lpstr>幻灯片 64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keke</dc:creator>
  <cp:lastModifiedBy>Windows 用户</cp:lastModifiedBy>
  <cp:revision>525</cp:revision>
  <dcterms:created xsi:type="dcterms:W3CDTF">2009-03-07T03:09:00Z</dcterms:created>
  <dcterms:modified xsi:type="dcterms:W3CDTF">2016-08-29T09:02:39Z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2052-10.1.0.5866</vt:lpwstr>
  </property>
</Properties>
</file>